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2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35D066-4D96-4DB3-9BB9-235143ABDAF4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8B1F7-BE2C-41B2-9557-C70D4E4A5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82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8B1F7-BE2C-41B2-9557-C70D4E4A57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202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CE77-3119-4DB1-A5AB-95E521ECE06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9970-CE86-4CD5-863A-CD517788186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CE77-3119-4DB1-A5AB-95E521ECE06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9970-CE86-4CD5-863A-CD51778818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CE77-3119-4DB1-A5AB-95E521ECE06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9970-CE86-4CD5-863A-CD51778818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CE77-3119-4DB1-A5AB-95E521ECE06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9970-CE86-4CD5-863A-CD51778818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CE77-3119-4DB1-A5AB-95E521ECE06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9970-CE86-4CD5-863A-CD517788186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CE77-3119-4DB1-A5AB-95E521ECE06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9970-CE86-4CD5-863A-CD51778818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CE77-3119-4DB1-A5AB-95E521ECE06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9970-CE86-4CD5-863A-CD51778818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CE77-3119-4DB1-A5AB-95E521ECE06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9970-CE86-4CD5-863A-CD51778818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CE77-3119-4DB1-A5AB-95E521ECE06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9970-CE86-4CD5-863A-CD51778818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CE77-3119-4DB1-A5AB-95E521ECE06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9970-CE86-4CD5-863A-CD51778818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CE77-3119-4DB1-A5AB-95E521ECE06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6A39970-CE86-4CD5-863A-CD517788186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A8CE77-3119-4DB1-A5AB-95E521ECE06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A39970-CE86-4CD5-863A-CD517788186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-1467544"/>
            <a:ext cx="7920880" cy="3960440"/>
          </a:xfrm>
        </p:spPr>
        <p:txBody>
          <a:bodyPr>
            <a:normAutofit/>
          </a:bodyPr>
          <a:lstStyle/>
          <a:p>
            <a:r>
              <a:rPr lang="ar-IQ" sz="3200" dirty="0"/>
              <a:t>المحاضرة الثالثة</a:t>
            </a:r>
            <a:r>
              <a:rPr lang="ar-IQ" sz="3200" dirty="0" smtClean="0"/>
              <a:t/>
            </a:r>
            <a:br>
              <a:rPr lang="ar-IQ" sz="3200" dirty="0" smtClean="0"/>
            </a:br>
            <a:r>
              <a:rPr lang="ar-IQ" sz="3200" dirty="0" smtClean="0"/>
              <a:t> 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8352928" cy="4896544"/>
          </a:xfrm>
        </p:spPr>
        <p:txBody>
          <a:bodyPr>
            <a:normAutofit/>
          </a:bodyPr>
          <a:lstStyle/>
          <a:p>
            <a:pPr algn="just" rtl="1"/>
            <a:r>
              <a:rPr lang="ar-SA" sz="2800" dirty="0"/>
              <a:t>الفصل الاول</a:t>
            </a:r>
            <a:r>
              <a:rPr lang="ar-IQ" sz="2800" dirty="0"/>
              <a:t> /</a:t>
            </a:r>
            <a:r>
              <a:rPr lang="ar-SA" sz="2800" dirty="0"/>
              <a:t> المبحث </a:t>
            </a:r>
            <a:r>
              <a:rPr lang="ar-SA" sz="2800" dirty="0" smtClean="0"/>
              <a:t>الثالث</a:t>
            </a:r>
            <a:r>
              <a:rPr lang="ar-IQ" sz="2800" dirty="0"/>
              <a:t/>
            </a:r>
            <a:br>
              <a:rPr lang="ar-IQ" sz="28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8208912" cy="2016224"/>
          </a:xfrm>
        </p:spPr>
        <p:txBody>
          <a:bodyPr>
            <a:normAutofit fontScale="90000"/>
          </a:bodyPr>
          <a:lstStyle/>
          <a:p>
            <a:r>
              <a:rPr lang="ar-SA" sz="4400" dirty="0"/>
              <a:t>الاستراتيجية العسكرية والعقيدة العسكرية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11560" y="1412776"/>
            <a:ext cx="8208912" cy="5253101"/>
          </a:xfr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1115616" y="2136339"/>
            <a:ext cx="67687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IQ" dirty="0"/>
              <a:t>العقيدة العسكرية هي مجموعة التعاليم النظرية والعلمية والفلسفية المتعلقة بالحرب.</a:t>
            </a:r>
          </a:p>
          <a:p>
            <a:pPr algn="just" rtl="1"/>
            <a:r>
              <a:rPr lang="ar-IQ" dirty="0"/>
              <a:t>او هي جميع المبادئ والسياسات والامور الفنية والاساليب التي بموجبها تتمكن القوات المسلحة من توجيه اعمالها</a:t>
            </a:r>
          </a:p>
          <a:p>
            <a:pPr algn="just" rtl="1"/>
            <a:r>
              <a:rPr lang="ar-IQ" dirty="0" smtClean="0"/>
              <a:t>.</a:t>
            </a:r>
            <a:endParaRPr lang="ar-IQ" dirty="0"/>
          </a:p>
          <a:p>
            <a:pPr algn="r" rtl="1"/>
            <a:r>
              <a:rPr lang="ar-IQ" dirty="0"/>
              <a:t>الاستراتيجية العسكرية تنبثق من العقيدة </a:t>
            </a:r>
            <a:r>
              <a:rPr lang="ar-IQ" dirty="0" smtClean="0"/>
              <a:t>العسكرية فلا </a:t>
            </a:r>
            <a:r>
              <a:rPr lang="ar-IQ" dirty="0"/>
              <a:t>استراتيجية عسكرية دون عقيدة عسكرية</a:t>
            </a:r>
            <a:r>
              <a:rPr lang="ar-IQ" dirty="0" smtClean="0"/>
              <a:t>.</a:t>
            </a:r>
          </a:p>
          <a:p>
            <a:pPr algn="r" rtl="1"/>
            <a:r>
              <a:rPr lang="ar-IQ" dirty="0" smtClean="0"/>
              <a:t>*** العقيدة العسكرية هي الاسس العامة او المبادئ الرئيسية اللازمة للبناء العسكري للدولة </a:t>
            </a:r>
          </a:p>
          <a:p>
            <a:pPr algn="r" rtl="1"/>
            <a:r>
              <a:rPr lang="ar-IQ" dirty="0" smtClean="0"/>
              <a:t>وهي </a:t>
            </a:r>
            <a:endParaRPr lang="en-US" dirty="0"/>
          </a:p>
        </p:txBody>
      </p:sp>
      <p:sp>
        <p:nvSpPr>
          <p:cNvPr id="5" name="سهم للأسفل 4"/>
          <p:cNvSpPr/>
          <p:nvPr/>
        </p:nvSpPr>
        <p:spPr>
          <a:xfrm>
            <a:off x="6228184" y="4444662"/>
            <a:ext cx="1924792" cy="13606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تعنى وتهتم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913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060848"/>
            <a:ext cx="8219256" cy="4263752"/>
          </a:xfrm>
        </p:spPr>
        <p:txBody>
          <a:bodyPr/>
          <a:lstStyle/>
          <a:p>
            <a:pPr marL="0" indent="0" algn="r" rtl="1">
              <a:buNone/>
            </a:pPr>
            <a:r>
              <a:rPr lang="ar-IQ" dirty="0" smtClean="0"/>
              <a:t>وجهات النظر الرسمية للدولة</a:t>
            </a:r>
          </a:p>
          <a:p>
            <a:pPr marL="0" indent="0" algn="r" rtl="1">
              <a:buNone/>
            </a:pPr>
            <a:r>
              <a:rPr lang="ar-IQ" dirty="0" smtClean="0"/>
              <a:t>والقواعد الاساسية للصراع المسلح</a:t>
            </a:r>
          </a:p>
          <a:p>
            <a:pPr marL="0" indent="0" algn="r" rtl="1">
              <a:buNone/>
            </a:pPr>
            <a:r>
              <a:rPr lang="ar-IQ" dirty="0" smtClean="0"/>
              <a:t>وطبيعة الحرب من وجهة نظرها</a:t>
            </a:r>
          </a:p>
          <a:p>
            <a:pPr marL="0" indent="0" algn="r" rtl="1">
              <a:buNone/>
            </a:pPr>
            <a:r>
              <a:rPr lang="ar-IQ" dirty="0" smtClean="0"/>
              <a:t>وطرق ادارة الحرب</a:t>
            </a:r>
            <a:endParaRPr lang="ar-IQ" b="1" dirty="0" smtClean="0"/>
          </a:p>
          <a:p>
            <a:pPr marL="0" indent="0" algn="r" rtl="1">
              <a:buNone/>
            </a:pPr>
            <a:r>
              <a:rPr lang="ar-IQ" b="1" dirty="0" smtClean="0"/>
              <a:t>*العقيدة العسكرية </a:t>
            </a:r>
            <a:r>
              <a:rPr lang="ar-IQ" sz="1800" b="1" dirty="0" smtClean="0"/>
              <a:t>تبحث برؤية القيادة العسكرية بالاهتمام بالقوات المسلحة من حيث التنظيم ونوع التسليح ومستوى</a:t>
            </a:r>
            <a:r>
              <a:rPr lang="ar-IQ" sz="1800" dirty="0" smtClean="0"/>
              <a:t> </a:t>
            </a:r>
            <a:r>
              <a:rPr lang="ar-IQ" sz="2000" dirty="0" smtClean="0"/>
              <a:t>التدريب لتأمين كفاءة قتالية لتحقيق الهدف السياسي الذي يحمله صناع القرار.</a:t>
            </a:r>
          </a:p>
          <a:p>
            <a:pPr marL="0" indent="0" algn="r" rtl="1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8234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/>
              <a:t>الاستراتيجية والتكتيك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772816"/>
            <a:ext cx="8301608" cy="433576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IQ" sz="2000" dirty="0" smtClean="0"/>
              <a:t>  * في ادبيات العلم العسكري استخدم مصطلح السوق كمرادف للاستراتيجية وكذلك مصطلح التعبئة كمرادف للتكتيك في علم السياسة.</a:t>
            </a:r>
          </a:p>
          <a:p>
            <a:pPr marL="0" indent="0" algn="r">
              <a:buNone/>
            </a:pPr>
            <a:r>
              <a:rPr lang="ar-IQ" sz="2000" dirty="0" smtClean="0"/>
              <a:t>** الاستراتيجية والسوق : كل منهما ينطوي على خطة شاملة ترمي الى تحقيق هدف كبير وهذه الخطة تكون طويلة الامد.</a:t>
            </a:r>
          </a:p>
          <a:p>
            <a:pPr marL="0" indent="0" algn="r">
              <a:buNone/>
            </a:pPr>
            <a:r>
              <a:rPr lang="ar-IQ" sz="2000" dirty="0" smtClean="0"/>
              <a:t>التكتيك والتعبئة : كل منهما ينطويان على خطة تفصيلية تتكامل مع الخطة الاستراتيجية الشاملة.</a:t>
            </a:r>
          </a:p>
          <a:p>
            <a:pPr marL="0" indent="0" algn="r">
              <a:buNone/>
            </a:pPr>
            <a:r>
              <a:rPr lang="ar-IQ" sz="2000" dirty="0" smtClean="0"/>
              <a:t>س/ </a:t>
            </a:r>
            <a:r>
              <a:rPr lang="ar-IQ" sz="2000" dirty="0" smtClean="0"/>
              <a:t>ما </a:t>
            </a:r>
            <a:r>
              <a:rPr lang="ar-IQ" sz="2000" dirty="0"/>
              <a:t>ا</a:t>
            </a:r>
            <a:r>
              <a:rPr lang="ar-IQ" sz="2000" dirty="0" smtClean="0"/>
              <a:t>لفرق </a:t>
            </a:r>
            <a:r>
              <a:rPr lang="ar-IQ" sz="2000" dirty="0" smtClean="0"/>
              <a:t>بين الاستراتيجية والتكتيك؟</a:t>
            </a: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632091"/>
              </p:ext>
            </p:extLst>
          </p:nvPr>
        </p:nvGraphicFramePr>
        <p:xfrm>
          <a:off x="1187624" y="400506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تكتيكي / تعبوي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b="0" dirty="0" smtClean="0"/>
                        <a:t>استراتيجي / سوقي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343092"/>
              </p:ext>
            </p:extLst>
          </p:nvPr>
        </p:nvGraphicFramePr>
        <p:xfrm>
          <a:off x="1187624" y="4437112"/>
          <a:ext cx="6096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تفصيلية متنوعة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خطة شاملة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63435"/>
              </p:ext>
            </p:extLst>
          </p:nvPr>
        </p:nvGraphicFramePr>
        <p:xfrm>
          <a:off x="1187624" y="486916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الهدف متجدد ومتنوع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IQ" sz="1600" dirty="0" smtClean="0"/>
                        <a:t>الهدف ثابت وغير قابل للتجزئة اوالمساومة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r-IQ" dirty="0" smtClean="0"/>
                        <a:t>على مستوى </a:t>
                      </a:r>
                      <a:r>
                        <a:rPr lang="ar-IQ" smtClean="0"/>
                        <a:t>الحركات تتعدد الحركة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IQ" dirty="0" smtClean="0"/>
                        <a:t>على مستوى الحركات تضعف الحركة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1127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</TotalTime>
  <Words>208</Words>
  <Application>Microsoft Office PowerPoint</Application>
  <PresentationFormat>عرض على الشاشة (3:4)‏</PresentationFormat>
  <Paragraphs>29</Paragraphs>
  <Slides>4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تدفق</vt:lpstr>
      <vt:lpstr>المحاضرة الثالثة  </vt:lpstr>
      <vt:lpstr>الاستراتيجية العسكرية والعقيدة العسكرية  </vt:lpstr>
      <vt:lpstr>عرض تقديمي في PowerPoint</vt:lpstr>
      <vt:lpstr>الاستراتيجية والتكتيك</vt:lpstr>
    </vt:vector>
  </TitlesOfParts>
  <Company>فراس الصعيو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الثالثة  الفصل الاول / المبحث الثالث:  الاستراتيجية العسكرية والعقيدة العسكرية</dc:title>
  <dc:creator>Ahmeed</dc:creator>
  <cp:lastModifiedBy>Ahmeed</cp:lastModifiedBy>
  <cp:revision>10</cp:revision>
  <dcterms:created xsi:type="dcterms:W3CDTF">2020-03-07T13:44:38Z</dcterms:created>
  <dcterms:modified xsi:type="dcterms:W3CDTF">2020-03-07T15:13:42Z</dcterms:modified>
</cp:coreProperties>
</file>