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نمط فاتح 3 - تميي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النمط المتوسط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aximized" horzBarState="maximized">
    <p:restoredLeft sz="84412" autoAdjust="0"/>
    <p:restoredTop sz="94624" autoAdjust="0"/>
  </p:normalViewPr>
  <p:slideViewPr>
    <p:cSldViewPr>
      <p:cViewPr>
        <p:scale>
          <a:sx n="70" d="100"/>
          <a:sy n="70" d="100"/>
        </p:scale>
        <p:origin x="-202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EAE202D-3043-4B72-9FD6-2D6CED6C396D}" type="datetimeFigureOut">
              <a:rPr lang="ar-IQ" smtClean="0"/>
              <a:pPr/>
              <a:t>05/06/1440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60102B3-51F1-46FE-A285-37D67EB826E8}"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160102B3-51F1-46FE-A285-37D67EB826E8}" type="slidenum">
              <a:rPr lang="ar-IQ" smtClean="0"/>
              <a:pPr/>
              <a:t>1</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BA0757EA-E935-490A-85F8-3EFC80FAD09B}" type="datetimeFigureOut">
              <a:rPr lang="ar-IQ" smtClean="0"/>
              <a:pPr/>
              <a:t>05/06/1440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2BABA09-BFED-4E1C-BEAB-B500C6A7D32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A0757EA-E935-490A-85F8-3EFC80FAD09B}" type="datetimeFigureOut">
              <a:rPr lang="ar-IQ" smtClean="0"/>
              <a:pPr/>
              <a:t>05/06/1440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2BABA09-BFED-4E1C-BEAB-B500C6A7D32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A0757EA-E935-490A-85F8-3EFC80FAD09B}" type="datetimeFigureOut">
              <a:rPr lang="ar-IQ" smtClean="0"/>
              <a:pPr/>
              <a:t>05/06/1440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2BABA09-BFED-4E1C-BEAB-B500C6A7D32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A0757EA-E935-490A-85F8-3EFC80FAD09B}" type="datetimeFigureOut">
              <a:rPr lang="ar-IQ" smtClean="0"/>
              <a:pPr/>
              <a:t>05/06/1440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2BABA09-BFED-4E1C-BEAB-B500C6A7D32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A0757EA-E935-490A-85F8-3EFC80FAD09B}" type="datetimeFigureOut">
              <a:rPr lang="ar-IQ" smtClean="0"/>
              <a:pPr/>
              <a:t>05/06/1440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2BABA09-BFED-4E1C-BEAB-B500C6A7D32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BA0757EA-E935-490A-85F8-3EFC80FAD09B}" type="datetimeFigureOut">
              <a:rPr lang="ar-IQ" smtClean="0"/>
              <a:pPr/>
              <a:t>05/06/1440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2BABA09-BFED-4E1C-BEAB-B500C6A7D32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BA0757EA-E935-490A-85F8-3EFC80FAD09B}" type="datetimeFigureOut">
              <a:rPr lang="ar-IQ" smtClean="0"/>
              <a:pPr/>
              <a:t>05/06/1440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2BABA09-BFED-4E1C-BEAB-B500C6A7D32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BA0757EA-E935-490A-85F8-3EFC80FAD09B}" type="datetimeFigureOut">
              <a:rPr lang="ar-IQ" smtClean="0"/>
              <a:pPr/>
              <a:t>05/06/1440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2BABA09-BFED-4E1C-BEAB-B500C6A7D32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A0757EA-E935-490A-85F8-3EFC80FAD09B}" type="datetimeFigureOut">
              <a:rPr lang="ar-IQ" smtClean="0"/>
              <a:pPr/>
              <a:t>05/06/1440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2BABA09-BFED-4E1C-BEAB-B500C6A7D32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A0757EA-E935-490A-85F8-3EFC80FAD09B}" type="datetimeFigureOut">
              <a:rPr lang="ar-IQ" smtClean="0"/>
              <a:pPr/>
              <a:t>05/06/1440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2BABA09-BFED-4E1C-BEAB-B500C6A7D32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A0757EA-E935-490A-85F8-3EFC80FAD09B}" type="datetimeFigureOut">
              <a:rPr lang="ar-IQ" smtClean="0"/>
              <a:pPr/>
              <a:t>05/06/1440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2BABA09-BFED-4E1C-BEAB-B500C6A7D32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A0757EA-E935-490A-85F8-3EFC80FAD09B}" type="datetimeFigureOut">
              <a:rPr lang="ar-IQ" smtClean="0"/>
              <a:pPr/>
              <a:t>05/06/1440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2BABA09-BFED-4E1C-BEAB-B500C6A7D32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214291"/>
            <a:ext cx="7772400" cy="1071569"/>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IQ" sz="3600" dirty="0" smtClean="0"/>
              <a:t/>
            </a:r>
            <a:br>
              <a:rPr lang="ar-IQ" sz="3600" dirty="0" smtClean="0"/>
            </a:br>
            <a:r>
              <a:rPr lang="ar-IQ" sz="3600" dirty="0" smtClean="0"/>
              <a:t/>
            </a:r>
            <a:br>
              <a:rPr lang="ar-IQ" sz="3600" dirty="0" smtClean="0"/>
            </a:br>
            <a:r>
              <a:rPr lang="ar-IQ" sz="2000" dirty="0" smtClean="0"/>
              <a:t/>
            </a:r>
            <a:br>
              <a:rPr lang="ar-IQ" sz="2000" dirty="0" smtClean="0"/>
            </a:br>
            <a:r>
              <a:rPr lang="ar-IQ" sz="3600" b="1" dirty="0" smtClean="0">
                <a:solidFill>
                  <a:srgbClr val="FF0000"/>
                </a:solidFill>
              </a:rPr>
              <a:t> </a:t>
            </a:r>
            <a:r>
              <a:rPr lang="ar-IQ" sz="3100" b="1" dirty="0" smtClean="0">
                <a:solidFill>
                  <a:srgbClr val="FF0000"/>
                </a:solidFill>
              </a:rPr>
              <a:t>المحاضرة </a:t>
            </a:r>
            <a:r>
              <a:rPr lang="ar-IQ" sz="3100" b="1" dirty="0" err="1" smtClean="0">
                <a:solidFill>
                  <a:srgbClr val="FF0000"/>
                </a:solidFill>
              </a:rPr>
              <a:t>الاولى</a:t>
            </a:r>
            <a:r>
              <a:rPr lang="ar-IQ" sz="3100" b="1" dirty="0" smtClean="0">
                <a:solidFill>
                  <a:srgbClr val="FF0000"/>
                </a:solidFill>
              </a:rPr>
              <a:t> </a:t>
            </a:r>
            <a:r>
              <a:rPr lang="ar-IQ" sz="3100" dirty="0" smtClean="0"/>
              <a:t/>
            </a:r>
            <a:br>
              <a:rPr lang="ar-IQ" sz="3100" dirty="0" smtClean="0"/>
            </a:br>
            <a:r>
              <a:rPr lang="ar-IQ" sz="3100" dirty="0" smtClean="0"/>
              <a:t>المدخل </a:t>
            </a:r>
            <a:r>
              <a:rPr lang="ar-IQ" sz="3100" dirty="0" smtClean="0"/>
              <a:t>لدراسة </a:t>
            </a:r>
            <a:r>
              <a:rPr lang="ar-IQ" sz="3100" dirty="0" smtClean="0"/>
              <a:t>القانون</a:t>
            </a:r>
            <a:r>
              <a:rPr lang="ar-IQ" sz="3600" dirty="0" smtClean="0"/>
              <a:t/>
            </a:r>
            <a:br>
              <a:rPr lang="ar-IQ" sz="3600" dirty="0" smtClean="0"/>
            </a:br>
            <a:r>
              <a:rPr lang="ar-IQ" b="1" dirty="0" smtClean="0">
                <a:solidFill>
                  <a:srgbClr val="FF0000"/>
                </a:solidFill>
              </a:rPr>
              <a:t/>
            </a:r>
            <a:br>
              <a:rPr lang="ar-IQ" b="1" dirty="0" smtClean="0">
                <a:solidFill>
                  <a:srgbClr val="FF0000"/>
                </a:solidFill>
              </a:rPr>
            </a:br>
            <a:endParaRPr lang="ar-IQ" dirty="0"/>
          </a:p>
        </p:txBody>
      </p:sp>
      <p:sp>
        <p:nvSpPr>
          <p:cNvPr id="3" name="عنوان فرعي 2"/>
          <p:cNvSpPr>
            <a:spLocks noGrp="1"/>
          </p:cNvSpPr>
          <p:nvPr>
            <p:ph type="subTitle" idx="1"/>
          </p:nvPr>
        </p:nvSpPr>
        <p:spPr>
          <a:xfrm>
            <a:off x="428596" y="1357298"/>
            <a:ext cx="8429684" cy="5143536"/>
          </a:xfrm>
        </p:spPr>
        <p:style>
          <a:lnRef idx="1">
            <a:schemeClr val="accent3"/>
          </a:lnRef>
          <a:fillRef idx="2">
            <a:schemeClr val="accent3"/>
          </a:fillRef>
          <a:effectRef idx="1">
            <a:schemeClr val="accent3"/>
          </a:effectRef>
          <a:fontRef idx="minor">
            <a:schemeClr val="dk1"/>
          </a:fontRef>
        </p:style>
        <p:txBody>
          <a:bodyPr anchor="ctr" anchorCtr="0">
            <a:normAutofit lnSpcReduction="10000"/>
          </a:bodyPr>
          <a:lstStyle/>
          <a:p>
            <a:endParaRPr lang="ar-IQ" sz="700" b="1" dirty="0" smtClean="0">
              <a:solidFill>
                <a:srgbClr val="FF0000"/>
              </a:solidFill>
            </a:endParaRPr>
          </a:p>
          <a:p>
            <a:endParaRPr lang="ar-IQ" sz="800" b="1" dirty="0" smtClean="0">
              <a:solidFill>
                <a:srgbClr val="FF0000"/>
              </a:solidFill>
            </a:endParaRPr>
          </a:p>
          <a:p>
            <a:pPr algn="r"/>
            <a:endParaRPr lang="ar-IQ" sz="100" b="1" dirty="0" smtClean="0">
              <a:solidFill>
                <a:srgbClr val="FF0000"/>
              </a:solidFill>
            </a:endParaRPr>
          </a:p>
          <a:p>
            <a:pPr algn="r"/>
            <a:r>
              <a:rPr lang="ar-IQ" sz="2600" b="1" dirty="0" smtClean="0">
                <a:solidFill>
                  <a:srgbClr val="FF0000"/>
                </a:solidFill>
              </a:rPr>
              <a:t>مقدمة </a:t>
            </a:r>
            <a:r>
              <a:rPr lang="ar-IQ" sz="2600" b="1" dirty="0" smtClean="0">
                <a:solidFill>
                  <a:srgbClr val="FF0000"/>
                </a:solidFill>
              </a:rPr>
              <a:t>: </a:t>
            </a:r>
            <a:r>
              <a:rPr lang="ar-IQ" sz="2200" b="1" dirty="0" smtClean="0">
                <a:solidFill>
                  <a:srgbClr val="7030A0"/>
                </a:solidFill>
              </a:rPr>
              <a:t>تعددت التسميات التي اطلقت على هذا العلم لكن اكثرها شيوعاً هي المدخل لدراسة القانون ، اصل القانون ، علم القانون .</a:t>
            </a:r>
            <a:endParaRPr lang="ar-IQ" sz="2600" b="1" dirty="0" smtClean="0">
              <a:solidFill>
                <a:srgbClr val="7030A0"/>
              </a:solidFill>
            </a:endParaRPr>
          </a:p>
          <a:p>
            <a:pPr algn="r"/>
            <a:r>
              <a:rPr lang="ar-IQ" sz="2600" b="1" dirty="0" smtClean="0">
                <a:solidFill>
                  <a:srgbClr val="FF0000"/>
                </a:solidFill>
              </a:rPr>
              <a:t>تعريفهُ : </a:t>
            </a:r>
            <a:r>
              <a:rPr lang="ar-IQ" sz="2200" b="1" dirty="0" smtClean="0">
                <a:solidFill>
                  <a:schemeClr val="tx1"/>
                </a:solidFill>
              </a:rPr>
              <a:t>يعرف علم المدخل لدراسة القانون بانه علم يتخذ من القانون موضوعاً لهُ فيبحث فيما </a:t>
            </a:r>
            <a:r>
              <a:rPr lang="ar-IQ" sz="2200" b="1" dirty="0" smtClean="0">
                <a:solidFill>
                  <a:schemeClr val="tx1"/>
                </a:solidFill>
              </a:rPr>
              <a:t>يحكمه </a:t>
            </a:r>
            <a:r>
              <a:rPr lang="ar-IQ" sz="2200" b="1" dirty="0" smtClean="0">
                <a:solidFill>
                  <a:schemeClr val="tx1"/>
                </a:solidFill>
              </a:rPr>
              <a:t>من مبادئ عامة ونظريات مشتركة بين </a:t>
            </a:r>
            <a:r>
              <a:rPr lang="ar-IQ" sz="2200" b="1" dirty="0" smtClean="0">
                <a:solidFill>
                  <a:schemeClr val="tx1"/>
                </a:solidFill>
              </a:rPr>
              <a:t>شرائع </a:t>
            </a:r>
            <a:r>
              <a:rPr lang="ar-IQ" sz="2200" b="1" dirty="0" smtClean="0">
                <a:solidFill>
                  <a:schemeClr val="tx1"/>
                </a:solidFill>
              </a:rPr>
              <a:t>الامم .</a:t>
            </a:r>
            <a:endParaRPr lang="ar-IQ" sz="2600" b="1" dirty="0" smtClean="0">
              <a:solidFill>
                <a:schemeClr val="tx1"/>
              </a:solidFill>
            </a:endParaRPr>
          </a:p>
          <a:p>
            <a:pPr algn="r"/>
            <a:r>
              <a:rPr lang="ar-IQ" sz="2600" b="1" dirty="0" smtClean="0">
                <a:solidFill>
                  <a:srgbClr val="FF0000"/>
                </a:solidFill>
              </a:rPr>
              <a:t>مميزاته : </a:t>
            </a:r>
            <a:r>
              <a:rPr lang="ar-IQ" sz="2200" b="1" dirty="0" smtClean="0">
                <a:solidFill>
                  <a:schemeClr val="tx1"/>
                </a:solidFill>
              </a:rPr>
              <a:t>يمتاز هذا العلم بمجموعة من المميزات </a:t>
            </a:r>
            <a:r>
              <a:rPr lang="ar-IQ" sz="2200" b="1" dirty="0" smtClean="0">
                <a:solidFill>
                  <a:schemeClr val="tx1"/>
                </a:solidFill>
              </a:rPr>
              <a:t>نشير </a:t>
            </a:r>
            <a:r>
              <a:rPr lang="ar-IQ" sz="2200" b="1" dirty="0" smtClean="0">
                <a:solidFill>
                  <a:schemeClr val="tx1"/>
                </a:solidFill>
              </a:rPr>
              <a:t>اليها فيما يلي :</a:t>
            </a:r>
          </a:p>
          <a:p>
            <a:pPr algn="r"/>
            <a:r>
              <a:rPr lang="ar-IQ" sz="2200" b="1" dirty="0" smtClean="0">
                <a:solidFill>
                  <a:schemeClr val="tx1"/>
                </a:solidFill>
              </a:rPr>
              <a:t>1-</a:t>
            </a:r>
            <a:r>
              <a:rPr lang="ar-IQ" sz="2200" b="1" dirty="0" smtClean="0">
                <a:solidFill>
                  <a:srgbClr val="00B0F0"/>
                </a:solidFill>
              </a:rPr>
              <a:t> انه علم لان العلم ضرب من ضروب المعرفة ويتميز بوحدة الموضوع </a:t>
            </a:r>
            <a:r>
              <a:rPr lang="ar-IQ" sz="2200" b="1" dirty="0" smtClean="0">
                <a:solidFill>
                  <a:srgbClr val="00B0F0"/>
                </a:solidFill>
              </a:rPr>
              <a:t>وباحتوائه </a:t>
            </a:r>
            <a:r>
              <a:rPr lang="ar-IQ" sz="2200" b="1" dirty="0" smtClean="0">
                <a:solidFill>
                  <a:srgbClr val="00B0F0"/>
                </a:solidFill>
              </a:rPr>
              <a:t>على قواعد كلية </a:t>
            </a:r>
            <a:r>
              <a:rPr lang="ar-IQ" sz="2200" b="1" dirty="0" smtClean="0">
                <a:solidFill>
                  <a:srgbClr val="00B0F0"/>
                </a:solidFill>
              </a:rPr>
              <a:t>ونظريات </a:t>
            </a:r>
            <a:r>
              <a:rPr lang="ar-IQ" sz="2200" b="1" dirty="0" smtClean="0">
                <a:solidFill>
                  <a:srgbClr val="00B0F0"/>
                </a:solidFill>
              </a:rPr>
              <a:t>مشتركة .</a:t>
            </a:r>
          </a:p>
          <a:p>
            <a:pPr algn="r"/>
            <a:r>
              <a:rPr lang="ar-IQ" sz="2200" b="1" dirty="0" smtClean="0">
                <a:solidFill>
                  <a:schemeClr val="tx1"/>
                </a:solidFill>
              </a:rPr>
              <a:t>2-</a:t>
            </a:r>
            <a:r>
              <a:rPr lang="ar-IQ" sz="2200" b="1" dirty="0" smtClean="0">
                <a:solidFill>
                  <a:srgbClr val="00B0F0"/>
                </a:solidFill>
              </a:rPr>
              <a:t> انه لا يأبه </a:t>
            </a:r>
            <a:r>
              <a:rPr lang="ar-IQ" sz="2200" b="1" dirty="0" smtClean="0">
                <a:solidFill>
                  <a:srgbClr val="00B0F0"/>
                </a:solidFill>
              </a:rPr>
              <a:t>بالأحكام </a:t>
            </a:r>
            <a:r>
              <a:rPr lang="ar-IQ" sz="2200" b="1" dirty="0" smtClean="0">
                <a:solidFill>
                  <a:srgbClr val="00B0F0"/>
                </a:solidFill>
              </a:rPr>
              <a:t>التفصيلية التي تختلف باختلاف القوانين ، دائما يتناول بالبحث الافكار المشتركة في مختلف القوانين .</a:t>
            </a:r>
          </a:p>
          <a:p>
            <a:pPr algn="r"/>
            <a:r>
              <a:rPr lang="ar-IQ" sz="2200" b="1" dirty="0" smtClean="0">
                <a:solidFill>
                  <a:schemeClr val="tx1"/>
                </a:solidFill>
              </a:rPr>
              <a:t>3-</a:t>
            </a:r>
            <a:r>
              <a:rPr lang="ar-IQ" sz="2200" b="1" dirty="0" smtClean="0">
                <a:solidFill>
                  <a:srgbClr val="00B0F0"/>
                </a:solidFill>
              </a:rPr>
              <a:t> انه لا يركز اهتمامه على حقل من حقول الحياة القانونية .</a:t>
            </a:r>
          </a:p>
          <a:p>
            <a:pPr algn="r"/>
            <a:r>
              <a:rPr lang="ar-IQ" sz="2200" b="1" dirty="0" smtClean="0">
                <a:solidFill>
                  <a:schemeClr val="tx1"/>
                </a:solidFill>
              </a:rPr>
              <a:t>4-</a:t>
            </a:r>
            <a:r>
              <a:rPr lang="ar-IQ" sz="2200" b="1" dirty="0" smtClean="0">
                <a:solidFill>
                  <a:srgbClr val="00B0F0"/>
                </a:solidFill>
              </a:rPr>
              <a:t> انه صلة بين القوانين المختلفة .</a:t>
            </a:r>
          </a:p>
          <a:p>
            <a:pPr algn="r"/>
            <a:endParaRPr lang="ar-IQ" sz="100" b="1" dirty="0" smtClean="0">
              <a:solidFill>
                <a:srgbClr val="00B0F0"/>
              </a:solidFill>
            </a:endParaRPr>
          </a:p>
          <a:p>
            <a:pPr algn="r"/>
            <a:r>
              <a:rPr lang="ar-IQ" sz="2200" b="1" dirty="0" smtClean="0">
                <a:solidFill>
                  <a:schemeClr val="tx1"/>
                </a:solidFill>
              </a:rPr>
              <a:t>موضوعه :يتخذ هذا العلم من القانون موضوعاً له .</a:t>
            </a:r>
          </a:p>
          <a:p>
            <a:pPr algn="r"/>
            <a:endParaRPr lang="ar-IQ" sz="2000" b="1" dirty="0" smtClean="0">
              <a:solidFill>
                <a:srgbClr val="00B0F0"/>
              </a:solidFill>
            </a:endParaRPr>
          </a:p>
          <a:p>
            <a:pPr algn="r"/>
            <a:endParaRPr lang="ar-IQ" sz="2800" b="1" dirty="0">
              <a:solidFill>
                <a:srgbClr val="00B0F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329642" cy="868346"/>
          </a:xfrm>
          <a:solidFill>
            <a:srgbClr val="FFC000"/>
          </a:solidFill>
        </p:spPr>
        <p:txBody>
          <a:bodyPr>
            <a:normAutofit/>
          </a:bodyPr>
          <a:lstStyle/>
          <a:p>
            <a:pPr algn="r"/>
            <a:r>
              <a:rPr lang="ar-IQ" sz="2400" b="1" dirty="0" smtClean="0"/>
              <a:t>شروط الجزاء القانوني</a:t>
            </a:r>
            <a:endParaRPr lang="ar-IQ" sz="2400" b="1" dirty="0"/>
          </a:p>
        </p:txBody>
      </p:sp>
      <p:sp>
        <p:nvSpPr>
          <p:cNvPr id="3" name="عنصر نائب للمحتوى 2"/>
          <p:cNvSpPr>
            <a:spLocks noGrp="1"/>
          </p:cNvSpPr>
          <p:nvPr>
            <p:ph idx="1"/>
          </p:nvPr>
        </p:nvSpPr>
        <p:spPr>
          <a:xfrm>
            <a:off x="214282" y="1214422"/>
            <a:ext cx="8715436" cy="5429288"/>
          </a:xfrm>
        </p:spPr>
        <p:style>
          <a:lnRef idx="1">
            <a:schemeClr val="accent5"/>
          </a:lnRef>
          <a:fillRef idx="2">
            <a:schemeClr val="accent5"/>
          </a:fillRef>
          <a:effectRef idx="1">
            <a:schemeClr val="accent5"/>
          </a:effectRef>
          <a:fontRef idx="minor">
            <a:schemeClr val="dk1"/>
          </a:fontRef>
        </p:style>
        <p:txBody>
          <a:bodyPr>
            <a:normAutofit/>
          </a:bodyPr>
          <a:lstStyle/>
          <a:p>
            <a:pPr algn="ctr">
              <a:buNone/>
            </a:pPr>
            <a:r>
              <a:rPr lang="ar-IQ" sz="2000" dirty="0" smtClean="0"/>
              <a:t>شروط الجزاء</a:t>
            </a:r>
          </a:p>
          <a:p>
            <a:pPr algn="ctr">
              <a:buNone/>
            </a:pPr>
            <a:endParaRPr lang="ar-IQ" sz="2000" dirty="0" smtClean="0"/>
          </a:p>
          <a:p>
            <a:pPr>
              <a:buNone/>
            </a:pPr>
            <a:r>
              <a:rPr lang="ar-IQ" sz="2000" dirty="0" smtClean="0"/>
              <a:t>1- </a:t>
            </a:r>
            <a:r>
              <a:rPr lang="ar-IQ" sz="2000" dirty="0" err="1" smtClean="0"/>
              <a:t>ان</a:t>
            </a:r>
            <a:r>
              <a:rPr lang="ar-IQ" sz="2000" dirty="0" smtClean="0"/>
              <a:t> يكون في صورة </a:t>
            </a:r>
            <a:r>
              <a:rPr lang="ar-IQ" sz="2000" dirty="0" err="1" smtClean="0"/>
              <a:t>اذى</a:t>
            </a:r>
            <a:r>
              <a:rPr lang="ar-IQ" sz="2000" dirty="0" smtClean="0"/>
              <a:t>                    2- </a:t>
            </a:r>
            <a:r>
              <a:rPr lang="ar-IQ" sz="2000" dirty="0" err="1" smtClean="0"/>
              <a:t>ان</a:t>
            </a:r>
            <a:r>
              <a:rPr lang="ar-IQ" sz="2000" dirty="0" smtClean="0"/>
              <a:t> يكون منظماً                  3- </a:t>
            </a:r>
            <a:r>
              <a:rPr lang="ar-IQ" sz="2000" dirty="0" err="1" smtClean="0"/>
              <a:t>ان</a:t>
            </a:r>
            <a:r>
              <a:rPr lang="ar-IQ" sz="2000" dirty="0" smtClean="0"/>
              <a:t> يكون فرض العقاب</a:t>
            </a:r>
          </a:p>
          <a:p>
            <a:pPr>
              <a:buNone/>
            </a:pPr>
            <a:r>
              <a:rPr lang="ar-IQ" sz="2000" dirty="0" smtClean="0"/>
              <a:t>ظاهر ( يتخذ مظهراً خارجياً )                معيناً بجنسه ومقداره                   موكلاً الى السلطة العامة</a:t>
            </a:r>
          </a:p>
          <a:p>
            <a:pPr algn="ctr">
              <a:buNone/>
            </a:pPr>
            <a:endParaRPr lang="ar-IQ" sz="2000" dirty="0" smtClean="0"/>
          </a:p>
          <a:p>
            <a:pPr algn="ctr">
              <a:buNone/>
            </a:pPr>
            <a:r>
              <a:rPr lang="ar-IQ" sz="2000" dirty="0" smtClean="0">
                <a:solidFill>
                  <a:srgbClr val="FF0000"/>
                </a:solidFill>
              </a:rPr>
              <a:t>أوصاف الجزاء</a:t>
            </a:r>
          </a:p>
          <a:p>
            <a:pPr algn="ctr">
              <a:buNone/>
            </a:pPr>
            <a:endParaRPr lang="ar-IQ" sz="2000" dirty="0" smtClean="0"/>
          </a:p>
          <a:p>
            <a:pPr>
              <a:buNone/>
            </a:pPr>
            <a:r>
              <a:rPr lang="ar-IQ" sz="2000" dirty="0" smtClean="0"/>
              <a:t>                      1- جزاء مادي                                   2- جزاء دنيوي</a:t>
            </a:r>
          </a:p>
          <a:p>
            <a:pPr>
              <a:buNone/>
            </a:pPr>
            <a:endParaRPr lang="ar-IQ" sz="2000" dirty="0" smtClean="0"/>
          </a:p>
          <a:p>
            <a:pPr algn="ctr">
              <a:buNone/>
            </a:pPr>
            <a:r>
              <a:rPr lang="ar-IQ" sz="2000" dirty="0" smtClean="0">
                <a:solidFill>
                  <a:srgbClr val="FF0000"/>
                </a:solidFill>
              </a:rPr>
              <a:t>أنواع الجزاء</a:t>
            </a:r>
          </a:p>
          <a:p>
            <a:pPr algn="ctr">
              <a:buNone/>
            </a:pPr>
            <a:endParaRPr lang="ar-IQ" sz="2000" dirty="0" smtClean="0">
              <a:solidFill>
                <a:srgbClr val="FF0000"/>
              </a:solidFill>
            </a:endParaRPr>
          </a:p>
          <a:p>
            <a:pPr>
              <a:buNone/>
            </a:pPr>
            <a:endParaRPr lang="ar-IQ" sz="2000" dirty="0" smtClean="0">
              <a:solidFill>
                <a:srgbClr val="FF0000"/>
              </a:solidFill>
            </a:endParaRPr>
          </a:p>
          <a:p>
            <a:pPr>
              <a:buNone/>
            </a:pPr>
            <a:r>
              <a:rPr lang="ar-IQ" sz="2000" dirty="0" smtClean="0">
                <a:solidFill>
                  <a:schemeClr val="tx1"/>
                </a:solidFill>
              </a:rPr>
              <a:t>                        1- الجزاء الجنائي        2- الجزاء المدني          3- الجزاء التأديبي</a:t>
            </a:r>
          </a:p>
        </p:txBody>
      </p:sp>
      <p:cxnSp>
        <p:nvCxnSpPr>
          <p:cNvPr id="5" name="رابط كسهم مستقيم 4"/>
          <p:cNvCxnSpPr/>
          <p:nvPr/>
        </p:nvCxnSpPr>
        <p:spPr>
          <a:xfrm>
            <a:off x="4572000" y="1571612"/>
            <a:ext cx="342902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رابط كسهم مستقيم 7"/>
          <p:cNvCxnSpPr/>
          <p:nvPr/>
        </p:nvCxnSpPr>
        <p:spPr>
          <a:xfrm rot="5400000">
            <a:off x="4358480" y="1785926"/>
            <a:ext cx="42783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رابط كسهم مستقيم 11"/>
          <p:cNvCxnSpPr/>
          <p:nvPr/>
        </p:nvCxnSpPr>
        <p:spPr>
          <a:xfrm rot="10800000" flipV="1">
            <a:off x="1428728" y="1571612"/>
            <a:ext cx="314327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رابط كسهم مستقيم 21"/>
          <p:cNvCxnSpPr/>
          <p:nvPr/>
        </p:nvCxnSpPr>
        <p:spPr>
          <a:xfrm>
            <a:off x="4786314" y="3429000"/>
            <a:ext cx="171451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رابط كسهم مستقيم 24"/>
          <p:cNvCxnSpPr/>
          <p:nvPr/>
        </p:nvCxnSpPr>
        <p:spPr>
          <a:xfrm rot="10800000" flipV="1">
            <a:off x="3286116" y="3429000"/>
            <a:ext cx="150019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رابط كسهم مستقيم 32"/>
          <p:cNvCxnSpPr/>
          <p:nvPr/>
        </p:nvCxnSpPr>
        <p:spPr>
          <a:xfrm rot="5400000">
            <a:off x="4143372" y="5286388"/>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رابط كسهم مستقيم 33"/>
          <p:cNvCxnSpPr/>
          <p:nvPr/>
        </p:nvCxnSpPr>
        <p:spPr>
          <a:xfrm>
            <a:off x="4572000" y="4857760"/>
            <a:ext cx="1928826"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رابط كسهم مستقيم 35"/>
          <p:cNvCxnSpPr/>
          <p:nvPr/>
        </p:nvCxnSpPr>
        <p:spPr>
          <a:xfrm rot="10800000" flipV="1">
            <a:off x="2643174" y="4857760"/>
            <a:ext cx="1928826"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85728"/>
            <a:ext cx="8643998" cy="6429420"/>
          </a:xfrm>
        </p:spPr>
        <p:style>
          <a:lnRef idx="1">
            <a:schemeClr val="accent2"/>
          </a:lnRef>
          <a:fillRef idx="2">
            <a:schemeClr val="accent2"/>
          </a:fillRef>
          <a:effectRef idx="1">
            <a:schemeClr val="accent2"/>
          </a:effectRef>
          <a:fontRef idx="minor">
            <a:schemeClr val="dk1"/>
          </a:fontRef>
        </p:style>
        <p:txBody>
          <a:bodyPr>
            <a:normAutofit fontScale="92500"/>
          </a:bodyPr>
          <a:lstStyle/>
          <a:p>
            <a:pPr algn="ctr">
              <a:buNone/>
            </a:pPr>
            <a:r>
              <a:rPr lang="ar-IQ" sz="2000" dirty="0" smtClean="0"/>
              <a:t>صور الجزاء الجنائي</a:t>
            </a:r>
          </a:p>
          <a:p>
            <a:pPr algn="ctr">
              <a:buNone/>
            </a:pPr>
            <a:endParaRPr lang="ar-IQ" sz="2000" dirty="0" smtClean="0"/>
          </a:p>
          <a:p>
            <a:pPr>
              <a:buNone/>
            </a:pPr>
            <a:r>
              <a:rPr lang="ar-IQ" sz="2000" dirty="0" smtClean="0"/>
              <a:t>                1- بدني                            2- مالي                          3- حرية </a:t>
            </a:r>
            <a:r>
              <a:rPr lang="ar-IQ" sz="2000" dirty="0" err="1" smtClean="0"/>
              <a:t>الانسان</a:t>
            </a:r>
            <a:endParaRPr lang="ar-IQ" sz="2000" dirty="0" smtClean="0"/>
          </a:p>
          <a:p>
            <a:pPr>
              <a:buNone/>
            </a:pPr>
            <a:r>
              <a:rPr lang="ar-IQ" sz="2000" dirty="0" smtClean="0"/>
              <a:t>تنصب على جسد </a:t>
            </a:r>
            <a:r>
              <a:rPr lang="ar-IQ" sz="2000" dirty="0" err="1" smtClean="0"/>
              <a:t>الانسان</a:t>
            </a:r>
            <a:r>
              <a:rPr lang="ar-IQ" sz="2000" dirty="0" smtClean="0"/>
              <a:t> كإعدام        يرد على المال كالغرامة               فتقيدها كالحبس والسجن</a:t>
            </a:r>
          </a:p>
          <a:p>
            <a:pPr>
              <a:buNone/>
            </a:pPr>
            <a:endParaRPr lang="ar-IQ" sz="1050" dirty="0" smtClean="0"/>
          </a:p>
          <a:p>
            <a:pPr algn="ctr">
              <a:buNone/>
            </a:pPr>
            <a:r>
              <a:rPr lang="ar-IQ" sz="2000" dirty="0" smtClean="0"/>
              <a:t>صور الجزاء المدني</a:t>
            </a:r>
          </a:p>
          <a:p>
            <a:pPr algn="ctr">
              <a:buNone/>
            </a:pPr>
            <a:r>
              <a:rPr lang="ar-IQ" sz="2000" dirty="0" smtClean="0"/>
              <a:t> </a:t>
            </a:r>
          </a:p>
          <a:p>
            <a:pPr>
              <a:buNone/>
            </a:pPr>
            <a:r>
              <a:rPr lang="ar-IQ" sz="2000" dirty="0" smtClean="0"/>
              <a:t>     1- وقائي                                   2- مباشراً                           3- </a:t>
            </a:r>
            <a:r>
              <a:rPr lang="ar-IQ" sz="2000" dirty="0" err="1" smtClean="0"/>
              <a:t>اعادة</a:t>
            </a:r>
            <a:r>
              <a:rPr lang="ar-IQ" sz="2000" dirty="0" smtClean="0"/>
              <a:t> الوضع </a:t>
            </a:r>
            <a:r>
              <a:rPr lang="ar-IQ" sz="2000" dirty="0" err="1" smtClean="0"/>
              <a:t>الى</a:t>
            </a:r>
            <a:endParaRPr lang="ar-IQ" sz="2000" dirty="0" smtClean="0"/>
          </a:p>
          <a:p>
            <a:pPr>
              <a:buNone/>
            </a:pPr>
            <a:r>
              <a:rPr lang="ar-IQ" sz="2000" dirty="0" smtClean="0"/>
              <a:t>يقصد منه الحيلولة دون                 </a:t>
            </a:r>
            <a:r>
              <a:rPr lang="ar-IQ" sz="2000" dirty="0" err="1" smtClean="0"/>
              <a:t>اذ</a:t>
            </a:r>
            <a:r>
              <a:rPr lang="ar-IQ" sz="2000" dirty="0" smtClean="0"/>
              <a:t> أريد </a:t>
            </a:r>
            <a:r>
              <a:rPr lang="ar-IQ" sz="2000" dirty="0" err="1" smtClean="0"/>
              <a:t>به</a:t>
            </a:r>
            <a:r>
              <a:rPr lang="ar-IQ" sz="2000" dirty="0" smtClean="0"/>
              <a:t> حمل الشخص            ما كان عليه قبل وقوع المخالفة</a:t>
            </a:r>
          </a:p>
          <a:p>
            <a:pPr>
              <a:buNone/>
            </a:pPr>
            <a:r>
              <a:rPr lang="ar-IQ" sz="2000" dirty="0" smtClean="0"/>
              <a:t>   وقوع المخالفة                     على تنفيذ ما امتنع على تنفيذ</a:t>
            </a:r>
          </a:p>
          <a:p>
            <a:pPr>
              <a:buNone/>
            </a:pPr>
            <a:endParaRPr lang="ar-IQ" sz="1200" dirty="0" smtClean="0"/>
          </a:p>
          <a:p>
            <a:pPr>
              <a:buFontTx/>
              <a:buChar char="-"/>
            </a:pPr>
            <a:r>
              <a:rPr lang="ar-IQ" sz="2000" dirty="0" smtClean="0"/>
              <a:t>الجزاء التأديبي يعني مخالفة القواعد القانونية التي تحكم الوظيفة العامة ، عقوبة التوبيخ والانذار ولفت النظر </a:t>
            </a:r>
          </a:p>
          <a:p>
            <a:pPr>
              <a:buFontTx/>
              <a:buChar char="-"/>
            </a:pPr>
            <a:r>
              <a:rPr lang="ar-IQ" sz="2000" dirty="0" smtClean="0"/>
              <a:t>السلطة المناط </a:t>
            </a:r>
            <a:r>
              <a:rPr lang="ar-IQ" sz="2000" dirty="0" err="1" smtClean="0"/>
              <a:t>بها</a:t>
            </a:r>
            <a:r>
              <a:rPr lang="ar-IQ" sz="2000" dirty="0" smtClean="0"/>
              <a:t> توقيع الجزاء القانوني </a:t>
            </a:r>
          </a:p>
          <a:p>
            <a:pPr>
              <a:buFontTx/>
              <a:buChar char="-"/>
            </a:pPr>
            <a:r>
              <a:rPr lang="ar-IQ" sz="2000" dirty="0" smtClean="0"/>
              <a:t>من حيث الأصل العامان السلطة القضائية هي السلطة التي أنيط </a:t>
            </a:r>
            <a:r>
              <a:rPr lang="ar-IQ" sz="2000" dirty="0" err="1" smtClean="0"/>
              <a:t>بها</a:t>
            </a:r>
            <a:r>
              <a:rPr lang="ar-IQ" sz="2000" dirty="0" smtClean="0"/>
              <a:t> توقيع الجزاء ، </a:t>
            </a:r>
            <a:r>
              <a:rPr lang="ar-IQ" sz="2000" dirty="0" smtClean="0"/>
              <a:t>وتتكون </a:t>
            </a:r>
            <a:r>
              <a:rPr lang="ar-IQ" sz="2000" dirty="0" smtClean="0"/>
              <a:t>السلطة القضائية من المحاكم .</a:t>
            </a:r>
          </a:p>
          <a:p>
            <a:pPr>
              <a:buFontTx/>
              <a:buChar char="-"/>
            </a:pPr>
            <a:r>
              <a:rPr lang="ar-IQ" sz="2000" dirty="0" smtClean="0"/>
              <a:t>لكن يرد ويطرأ على </a:t>
            </a:r>
            <a:r>
              <a:rPr lang="ar-IQ" sz="2000" dirty="0" err="1" smtClean="0"/>
              <a:t>الاصل</a:t>
            </a:r>
            <a:r>
              <a:rPr lang="ar-IQ" sz="2000" dirty="0" smtClean="0"/>
              <a:t> المتقدم استثناء يكمن في </a:t>
            </a:r>
            <a:r>
              <a:rPr lang="ar-IQ" sz="2000" dirty="0" err="1" smtClean="0"/>
              <a:t>ان</a:t>
            </a:r>
            <a:r>
              <a:rPr lang="ar-IQ" sz="2000" dirty="0" smtClean="0"/>
              <a:t> للشخص قانوناً حق توقيع الجزاء بنفسه على خصمه كحالتي الدفاع الشرعي والحبس المدني .</a:t>
            </a:r>
          </a:p>
          <a:p>
            <a:pPr>
              <a:buFontTx/>
              <a:buChar char="-"/>
            </a:pPr>
            <a:r>
              <a:rPr lang="ar-IQ" sz="2000" dirty="0" smtClean="0"/>
              <a:t> كما يمكن للسلطة التنفيذية حق توقيع الجزاء كاستثناء على </a:t>
            </a:r>
            <a:r>
              <a:rPr lang="ar-IQ" sz="2000" dirty="0" err="1" smtClean="0"/>
              <a:t>الاصل</a:t>
            </a:r>
            <a:r>
              <a:rPr lang="ar-IQ" sz="2000" dirty="0" smtClean="0"/>
              <a:t> المتقدم </a:t>
            </a:r>
            <a:r>
              <a:rPr lang="ar-IQ" sz="2000" dirty="0" smtClean="0"/>
              <a:t>عندما </a:t>
            </a:r>
            <a:r>
              <a:rPr lang="ar-IQ" sz="2000" dirty="0" smtClean="0"/>
              <a:t>تملك تطبيق القانون وتوقيع الجزاء بنفسها وهو استثناء ينهض في حالات خاصة منصوص عليها قانوناً وبالنسبة </a:t>
            </a:r>
            <a:r>
              <a:rPr lang="ar-IQ" sz="2000" dirty="0" err="1" smtClean="0"/>
              <a:t>الى</a:t>
            </a:r>
            <a:r>
              <a:rPr lang="ar-IQ" sz="2000" dirty="0" smtClean="0"/>
              <a:t> قوانين خاصة</a:t>
            </a:r>
            <a:endParaRPr lang="ar-IQ" sz="2000" dirty="0"/>
          </a:p>
        </p:txBody>
      </p:sp>
      <p:cxnSp>
        <p:nvCxnSpPr>
          <p:cNvPr id="5" name="رابط كسهم مستقيم 4"/>
          <p:cNvCxnSpPr/>
          <p:nvPr/>
        </p:nvCxnSpPr>
        <p:spPr>
          <a:xfrm>
            <a:off x="4714876" y="642918"/>
            <a:ext cx="235745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rot="5400000">
            <a:off x="4501356" y="857232"/>
            <a:ext cx="42783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رابط كسهم مستقيم 9"/>
          <p:cNvCxnSpPr/>
          <p:nvPr/>
        </p:nvCxnSpPr>
        <p:spPr>
          <a:xfrm rot="10800000" flipV="1">
            <a:off x="2285984" y="642918"/>
            <a:ext cx="2428892"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رابط كسهم مستقيم 11"/>
          <p:cNvCxnSpPr/>
          <p:nvPr/>
        </p:nvCxnSpPr>
        <p:spPr>
          <a:xfrm>
            <a:off x="4643438" y="2214554"/>
            <a:ext cx="3071834"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rot="5400000">
            <a:off x="4465637" y="2392355"/>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rot="10800000" flipV="1">
            <a:off x="1785918" y="2214554"/>
            <a:ext cx="2857520"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4290"/>
            <a:ext cx="8229600" cy="857256"/>
          </a:xfrm>
          <a:solidFill>
            <a:schemeClr val="tx2">
              <a:lumMod val="20000"/>
              <a:lumOff val="80000"/>
            </a:schemeClr>
          </a:solidFill>
        </p:spPr>
        <p:txBody>
          <a:bodyPr>
            <a:normAutofit fontScale="90000"/>
          </a:bodyPr>
          <a:lstStyle/>
          <a:p>
            <a:r>
              <a:rPr lang="ar-IQ" sz="2000" b="1" dirty="0" smtClean="0">
                <a:solidFill>
                  <a:srgbClr val="FF0000"/>
                </a:solidFill>
              </a:rPr>
              <a:t>المحاضرة الثامنة</a:t>
            </a:r>
            <a:r>
              <a:rPr lang="ar-IQ" sz="2000" b="1" dirty="0" smtClean="0"/>
              <a:t/>
            </a:r>
            <a:br>
              <a:rPr lang="ar-IQ" sz="2000" b="1" dirty="0" smtClean="0"/>
            </a:br>
            <a:r>
              <a:rPr lang="ar-IQ" sz="2000" b="1" dirty="0" smtClean="0"/>
              <a:t>الفصل </a:t>
            </a:r>
            <a:r>
              <a:rPr lang="ar-IQ" sz="2000" b="1" dirty="0" smtClean="0"/>
              <a:t>الثالث</a:t>
            </a:r>
            <a:br>
              <a:rPr lang="ar-IQ" sz="2000" b="1" dirty="0" smtClean="0"/>
            </a:br>
            <a:r>
              <a:rPr lang="ar-IQ" sz="2400" b="1" dirty="0" smtClean="0">
                <a:cs typeface="DecoType Naskh" pitchFamily="2" charset="-78"/>
              </a:rPr>
              <a:t>التمييز بين القاعدة القانونية وبين غيرها من القواعد الاجتماعية</a:t>
            </a:r>
            <a:endParaRPr lang="ar-IQ" sz="2000" b="1" dirty="0">
              <a:cs typeface="DecoType Naskh" pitchFamily="2" charset="-78"/>
            </a:endParaRPr>
          </a:p>
        </p:txBody>
      </p:sp>
      <p:sp>
        <p:nvSpPr>
          <p:cNvPr id="3" name="عنصر نائب للمحتوى 2"/>
          <p:cNvSpPr>
            <a:spLocks noGrp="1"/>
          </p:cNvSpPr>
          <p:nvPr>
            <p:ph idx="1"/>
          </p:nvPr>
        </p:nvSpPr>
        <p:spPr>
          <a:xfrm>
            <a:off x="142844" y="1142984"/>
            <a:ext cx="8715436" cy="5500726"/>
          </a:xfrm>
          <a:solidFill>
            <a:schemeClr val="accent6">
              <a:lumMod val="60000"/>
              <a:lumOff val="40000"/>
            </a:schemeClr>
          </a:solidFill>
        </p:spPr>
        <p:txBody>
          <a:bodyPr>
            <a:normAutofit lnSpcReduction="10000"/>
          </a:bodyPr>
          <a:lstStyle/>
          <a:p>
            <a:pPr algn="ctr">
              <a:buNone/>
            </a:pPr>
            <a:r>
              <a:rPr lang="ar-IQ" sz="2000" b="1" dirty="0" smtClean="0">
                <a:solidFill>
                  <a:srgbClr val="FF0000"/>
                </a:solidFill>
              </a:rPr>
              <a:t>المبحث </a:t>
            </a:r>
            <a:r>
              <a:rPr lang="ar-IQ" sz="2000" b="1" dirty="0" err="1" smtClean="0">
                <a:solidFill>
                  <a:srgbClr val="FF0000"/>
                </a:solidFill>
              </a:rPr>
              <a:t>الاول</a:t>
            </a:r>
            <a:endParaRPr lang="ar-IQ" sz="2000" b="1" dirty="0" smtClean="0">
              <a:solidFill>
                <a:srgbClr val="FF0000"/>
              </a:solidFill>
            </a:endParaRPr>
          </a:p>
          <a:p>
            <a:pPr>
              <a:buFontTx/>
              <a:buChar char="-"/>
            </a:pPr>
            <a:r>
              <a:rPr lang="ar-IQ" sz="2000" dirty="0" smtClean="0"/>
              <a:t>التمييز بين القاعدة القانونية والقاعدة الدينية .</a:t>
            </a:r>
          </a:p>
          <a:p>
            <a:pPr>
              <a:buFontTx/>
              <a:buChar char="-"/>
            </a:pPr>
            <a:r>
              <a:rPr lang="ar-IQ" sz="2000" dirty="0" smtClean="0"/>
              <a:t>معنى الدين وبيان أنواعه :</a:t>
            </a:r>
          </a:p>
          <a:p>
            <a:pPr>
              <a:buNone/>
            </a:pPr>
            <a:r>
              <a:rPr lang="ar-IQ" sz="2000" dirty="0" smtClean="0"/>
              <a:t>يعرف الدين بأنه مجموعة العقائد والأحكام المستمدة من وحي قوة سامية غير منظورة والرامية </a:t>
            </a:r>
            <a:r>
              <a:rPr lang="ar-IQ" sz="2000" dirty="0" err="1" smtClean="0"/>
              <a:t>الى</a:t>
            </a:r>
            <a:r>
              <a:rPr lang="ar-IQ" sz="2000" dirty="0" smtClean="0"/>
              <a:t> خير الإنسان في الحياة الدنيا والآخرة وإسعاد المجتمع .</a:t>
            </a:r>
          </a:p>
          <a:p>
            <a:pPr>
              <a:buNone/>
            </a:pPr>
            <a:r>
              <a:rPr lang="ar-IQ" sz="2000" dirty="0" smtClean="0"/>
              <a:t>                                                     1- الأديان السماوية .</a:t>
            </a:r>
          </a:p>
          <a:p>
            <a:pPr>
              <a:buFontTx/>
              <a:buChar char="-"/>
            </a:pPr>
            <a:r>
              <a:rPr lang="ar-IQ" sz="2000" dirty="0" smtClean="0"/>
              <a:t>تنقسم من حيث مصدرها </a:t>
            </a:r>
            <a:r>
              <a:rPr lang="ar-IQ" sz="2000" dirty="0" err="1" smtClean="0"/>
              <a:t>الى</a:t>
            </a:r>
            <a:r>
              <a:rPr lang="ar-IQ" sz="2000" dirty="0" smtClean="0"/>
              <a:t> قسمين </a:t>
            </a:r>
          </a:p>
          <a:p>
            <a:pPr>
              <a:buNone/>
            </a:pPr>
            <a:r>
              <a:rPr lang="ar-IQ" sz="2000" dirty="0" smtClean="0"/>
              <a:t>                                                     2- الأديان غير السماوية .</a:t>
            </a:r>
          </a:p>
          <a:p>
            <a:pPr>
              <a:buNone/>
            </a:pPr>
            <a:r>
              <a:rPr lang="ar-IQ" sz="2000" dirty="0" smtClean="0"/>
              <a:t>                                                       1- دين فردي .</a:t>
            </a:r>
          </a:p>
          <a:p>
            <a:pPr>
              <a:buNone/>
            </a:pPr>
            <a:r>
              <a:rPr lang="ar-IQ" sz="2000" dirty="0" smtClean="0"/>
              <a:t>- تقسم من حيث غرضها المباشر </a:t>
            </a:r>
            <a:r>
              <a:rPr lang="ar-IQ" sz="2000" dirty="0" err="1" smtClean="0"/>
              <a:t>الى</a:t>
            </a:r>
            <a:r>
              <a:rPr lang="ar-IQ" sz="2000" dirty="0" smtClean="0"/>
              <a:t> قسمين </a:t>
            </a:r>
          </a:p>
          <a:p>
            <a:pPr>
              <a:buNone/>
            </a:pPr>
            <a:r>
              <a:rPr lang="ar-IQ" sz="2000" dirty="0" smtClean="0"/>
              <a:t>                                                       2- دين جماعي .</a:t>
            </a:r>
          </a:p>
          <a:p>
            <a:pPr>
              <a:buFontTx/>
              <a:buChar char="-"/>
            </a:pPr>
            <a:r>
              <a:rPr lang="ar-IQ" sz="2000" dirty="0" smtClean="0">
                <a:solidFill>
                  <a:srgbClr val="FF0000"/>
                </a:solidFill>
              </a:rPr>
              <a:t>صلة الدين بالقانون :</a:t>
            </a:r>
          </a:p>
          <a:p>
            <a:pPr>
              <a:buNone/>
            </a:pPr>
            <a:r>
              <a:rPr lang="ar-IQ" sz="2000" dirty="0" smtClean="0"/>
              <a:t>تبتعد قواعد الأديان الفردية كثيراً من دائرة القانون وتقترب من قواعد الأخلاق من حيث </a:t>
            </a:r>
            <a:r>
              <a:rPr lang="ar-IQ" sz="2000" dirty="0" smtClean="0"/>
              <a:t>الفرض </a:t>
            </a:r>
            <a:r>
              <a:rPr lang="ar-IQ" sz="2000" dirty="0" smtClean="0"/>
              <a:t>والنطاق لأنها تركز اهتمامها على حكم واجبات الفرد </a:t>
            </a:r>
            <a:r>
              <a:rPr lang="ar-IQ" sz="2000" dirty="0" smtClean="0"/>
              <a:t>تجاه </a:t>
            </a:r>
            <a:r>
              <a:rPr lang="ar-IQ" sz="2000" dirty="0" smtClean="0"/>
              <a:t>نفسه وربه .</a:t>
            </a:r>
          </a:p>
          <a:p>
            <a:pPr>
              <a:buNone/>
            </a:pPr>
            <a:r>
              <a:rPr lang="ar-IQ" sz="2000" dirty="0" err="1" smtClean="0"/>
              <a:t>اما</a:t>
            </a:r>
            <a:r>
              <a:rPr lang="ar-IQ" sz="2000" dirty="0" smtClean="0"/>
              <a:t> الدين </a:t>
            </a:r>
            <a:r>
              <a:rPr lang="ar-IQ" sz="2000" dirty="0" smtClean="0"/>
              <a:t>الجماعي </a:t>
            </a:r>
            <a:r>
              <a:rPr lang="ar-IQ" sz="2000" dirty="0" smtClean="0"/>
              <a:t>فهو الدين الذي يشرك القانون في تنظيم الروابط الاجتماعية وينقلب قانوناً في نطاق ما ينظمه إذا أجبرت السلطة العامة على الخضوع لأحكامه وفرضت الجزاء المادي </a:t>
            </a:r>
            <a:r>
              <a:rPr lang="ar-IQ" sz="2000" dirty="0" smtClean="0"/>
              <a:t>عند </a:t>
            </a:r>
            <a:r>
              <a:rPr lang="ar-IQ" sz="2000" dirty="0" smtClean="0"/>
              <a:t>مخالفته .</a:t>
            </a:r>
            <a:endParaRPr lang="ar-IQ" sz="2000" dirty="0"/>
          </a:p>
        </p:txBody>
      </p:sp>
      <p:cxnSp>
        <p:nvCxnSpPr>
          <p:cNvPr id="5" name="رابط كسهم مستقيم 4"/>
          <p:cNvCxnSpPr/>
          <p:nvPr/>
        </p:nvCxnSpPr>
        <p:spPr>
          <a:xfrm rot="10800000">
            <a:off x="5072066" y="3000372"/>
            <a:ext cx="500066"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rot="10800000" flipV="1">
            <a:off x="5143504" y="3286124"/>
            <a:ext cx="428628"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rot="16200000" flipV="1">
            <a:off x="4929190" y="4000504"/>
            <a:ext cx="28575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رابط كسهم مستقيم 12"/>
          <p:cNvCxnSpPr/>
          <p:nvPr/>
        </p:nvCxnSpPr>
        <p:spPr>
          <a:xfrm rot="10800000" flipV="1">
            <a:off x="4929190" y="4357694"/>
            <a:ext cx="285752"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214290"/>
            <a:ext cx="8786874" cy="6429420"/>
          </a:xfrm>
          <a:solidFill>
            <a:schemeClr val="accent6">
              <a:lumMod val="60000"/>
              <a:lumOff val="40000"/>
            </a:schemeClr>
          </a:solidFill>
        </p:spPr>
        <p:txBody>
          <a:bodyPr>
            <a:normAutofit/>
          </a:bodyPr>
          <a:lstStyle/>
          <a:p>
            <a:pPr>
              <a:buFontTx/>
              <a:buChar char="-"/>
            </a:pPr>
            <a:r>
              <a:rPr lang="ar-IQ" sz="2000" dirty="0" err="1" smtClean="0">
                <a:solidFill>
                  <a:srgbClr val="FF0000"/>
                </a:solidFill>
              </a:rPr>
              <a:t>اوجه</a:t>
            </a:r>
            <a:r>
              <a:rPr lang="ar-IQ" sz="2000" dirty="0" smtClean="0">
                <a:solidFill>
                  <a:srgbClr val="FF0000"/>
                </a:solidFill>
              </a:rPr>
              <a:t> الشبه بين قواعد القانون وقواعد الدين .</a:t>
            </a:r>
          </a:p>
          <a:p>
            <a:pPr algn="ctr">
              <a:buNone/>
            </a:pPr>
            <a:r>
              <a:rPr lang="ar-IQ" sz="2000" dirty="0" err="1" smtClean="0"/>
              <a:t>اوجه</a:t>
            </a:r>
            <a:r>
              <a:rPr lang="ar-IQ" sz="2000" dirty="0" smtClean="0"/>
              <a:t> الشبه بين قواعد القانون وقواعد الدين</a:t>
            </a:r>
          </a:p>
          <a:p>
            <a:pPr algn="ctr">
              <a:buNone/>
            </a:pPr>
            <a:endParaRPr lang="ar-IQ" sz="2000" dirty="0" smtClean="0"/>
          </a:p>
          <a:p>
            <a:pPr algn="ctr">
              <a:buNone/>
            </a:pPr>
            <a:endParaRPr lang="ar-IQ" sz="2000" dirty="0" smtClean="0"/>
          </a:p>
          <a:p>
            <a:pPr algn="ctr">
              <a:buNone/>
            </a:pPr>
            <a:endParaRPr lang="ar-IQ" sz="2000" dirty="0" smtClean="0"/>
          </a:p>
          <a:p>
            <a:pPr algn="ctr">
              <a:buNone/>
            </a:pPr>
            <a:endParaRPr lang="ar-IQ" sz="2000" dirty="0" smtClean="0"/>
          </a:p>
          <a:p>
            <a:pPr algn="ctr">
              <a:buNone/>
            </a:pPr>
            <a:endParaRPr lang="ar-IQ" sz="2000" dirty="0" smtClean="0"/>
          </a:p>
          <a:p>
            <a:pPr algn="ctr">
              <a:buNone/>
            </a:pPr>
            <a:endParaRPr lang="ar-IQ" sz="2000" dirty="0" smtClean="0"/>
          </a:p>
          <a:p>
            <a:pPr>
              <a:buNone/>
            </a:pPr>
            <a:r>
              <a:rPr lang="ar-IQ" sz="2000" dirty="0" smtClean="0">
                <a:solidFill>
                  <a:srgbClr val="FF0000"/>
                </a:solidFill>
              </a:rPr>
              <a:t>- </a:t>
            </a:r>
            <a:r>
              <a:rPr lang="ar-IQ" sz="2000" dirty="0" err="1" smtClean="0">
                <a:solidFill>
                  <a:srgbClr val="FF0000"/>
                </a:solidFill>
              </a:rPr>
              <a:t>اوجه</a:t>
            </a:r>
            <a:r>
              <a:rPr lang="ar-IQ" sz="2000" dirty="0" smtClean="0">
                <a:solidFill>
                  <a:srgbClr val="FF0000"/>
                </a:solidFill>
              </a:rPr>
              <a:t> الاختلاف بين قواعد القانون وقواعد الأديان .</a:t>
            </a:r>
          </a:p>
          <a:p>
            <a:pPr algn="ctr">
              <a:buNone/>
            </a:pPr>
            <a:r>
              <a:rPr lang="ar-IQ" sz="2000" dirty="0" err="1" smtClean="0"/>
              <a:t>اوجه</a:t>
            </a:r>
            <a:r>
              <a:rPr lang="ar-IQ" sz="2000" dirty="0" smtClean="0"/>
              <a:t> الاختلافات</a:t>
            </a:r>
          </a:p>
          <a:p>
            <a:pPr>
              <a:buNone/>
            </a:pPr>
            <a:endParaRPr lang="ar-IQ" sz="2000" dirty="0" smtClean="0"/>
          </a:p>
        </p:txBody>
      </p:sp>
      <p:graphicFrame>
        <p:nvGraphicFramePr>
          <p:cNvPr id="4" name="جدول 3"/>
          <p:cNvGraphicFramePr>
            <a:graphicFrameLocks noGrp="1"/>
          </p:cNvGraphicFramePr>
          <p:nvPr/>
        </p:nvGraphicFramePr>
        <p:xfrm>
          <a:off x="285722" y="1397000"/>
          <a:ext cx="8501120" cy="1246182"/>
        </p:xfrm>
        <a:graphic>
          <a:graphicData uri="http://schemas.openxmlformats.org/drawingml/2006/table">
            <a:tbl>
              <a:tblPr rtl="1" firstRow="1" bandRow="1">
                <a:tableStyleId>{ED083AE6-46FA-4A59-8FB0-9F97EB10719F}</a:tableStyleId>
              </a:tblPr>
              <a:tblGrid>
                <a:gridCol w="1700224"/>
                <a:gridCol w="1700224"/>
                <a:gridCol w="1700224"/>
                <a:gridCol w="1700224"/>
                <a:gridCol w="1700224"/>
              </a:tblGrid>
              <a:tr h="1246182">
                <a:tc>
                  <a:txBody>
                    <a:bodyPr/>
                    <a:lstStyle/>
                    <a:p>
                      <a:pPr algn="ctr" rtl="1"/>
                      <a:r>
                        <a:rPr lang="ar-IQ" dirty="0" smtClean="0">
                          <a:solidFill>
                            <a:srgbClr val="0070C0"/>
                          </a:solidFill>
                        </a:rPr>
                        <a:t>1- تماثلها من حيث </a:t>
                      </a:r>
                      <a:r>
                        <a:rPr lang="ar-IQ" dirty="0" smtClean="0">
                          <a:solidFill>
                            <a:srgbClr val="0070C0"/>
                          </a:solidFill>
                        </a:rPr>
                        <a:t>الغاية</a:t>
                      </a:r>
                      <a:r>
                        <a:rPr lang="ar-IQ" baseline="0" dirty="0" smtClean="0">
                          <a:solidFill>
                            <a:srgbClr val="0070C0"/>
                          </a:solidFill>
                        </a:rPr>
                        <a:t> </a:t>
                      </a:r>
                      <a:r>
                        <a:rPr lang="ar-IQ" baseline="0" dirty="0" smtClean="0">
                          <a:solidFill>
                            <a:srgbClr val="0070C0"/>
                          </a:solidFill>
                        </a:rPr>
                        <a:t>غير المباشرة ( السمو بالمجتمع البشري واسعاده )</a:t>
                      </a:r>
                      <a:endParaRPr lang="ar-IQ" dirty="0">
                        <a:solidFill>
                          <a:srgbClr val="0070C0"/>
                        </a:solidFill>
                      </a:endParaRPr>
                    </a:p>
                  </a:txBody>
                  <a:tcPr/>
                </a:tc>
                <a:tc>
                  <a:txBody>
                    <a:bodyPr/>
                    <a:lstStyle/>
                    <a:p>
                      <a:pPr marL="0" algn="ctr" defTabSz="914400" rtl="1" eaLnBrk="1" latinLnBrk="0" hangingPunct="1"/>
                      <a:r>
                        <a:rPr lang="ar-IQ" sz="1800" b="1" kern="1200" dirty="0" smtClean="0">
                          <a:solidFill>
                            <a:srgbClr val="0070C0"/>
                          </a:solidFill>
                          <a:latin typeface="+mn-lt"/>
                          <a:ea typeface="+mn-ea"/>
                          <a:cs typeface="+mn-cs"/>
                        </a:rPr>
                        <a:t>2- توصف قواعد القانون وقواعد </a:t>
                      </a:r>
                      <a:r>
                        <a:rPr lang="ar-IQ" sz="1800" b="1" kern="1200" dirty="0" err="1" smtClean="0">
                          <a:solidFill>
                            <a:srgbClr val="0070C0"/>
                          </a:solidFill>
                          <a:latin typeface="+mn-lt"/>
                          <a:ea typeface="+mn-ea"/>
                          <a:cs typeface="+mn-cs"/>
                        </a:rPr>
                        <a:t>الاديان</a:t>
                      </a:r>
                      <a:r>
                        <a:rPr lang="ar-IQ" sz="1800" b="1" kern="1200" dirty="0" smtClean="0">
                          <a:solidFill>
                            <a:srgbClr val="0070C0"/>
                          </a:solidFill>
                          <a:latin typeface="+mn-lt"/>
                          <a:ea typeface="+mn-ea"/>
                          <a:cs typeface="+mn-cs"/>
                        </a:rPr>
                        <a:t> </a:t>
                      </a:r>
                      <a:r>
                        <a:rPr lang="ar-IQ" sz="1800" b="1" kern="1200" dirty="0" err="1" smtClean="0">
                          <a:solidFill>
                            <a:srgbClr val="0070C0"/>
                          </a:solidFill>
                          <a:latin typeface="+mn-lt"/>
                          <a:ea typeface="+mn-ea"/>
                          <a:cs typeface="+mn-cs"/>
                        </a:rPr>
                        <a:t>بانها</a:t>
                      </a:r>
                      <a:r>
                        <a:rPr lang="ar-IQ" sz="1800" b="1" kern="1200" dirty="0" smtClean="0">
                          <a:solidFill>
                            <a:srgbClr val="0070C0"/>
                          </a:solidFill>
                          <a:latin typeface="+mn-lt"/>
                          <a:ea typeface="+mn-ea"/>
                          <a:cs typeface="+mn-cs"/>
                        </a:rPr>
                        <a:t> عامة</a:t>
                      </a:r>
                    </a:p>
                  </a:txBody>
                  <a:tcPr/>
                </a:tc>
                <a:tc>
                  <a:txBody>
                    <a:bodyPr/>
                    <a:lstStyle/>
                    <a:p>
                      <a:pPr marL="0" algn="ctr" defTabSz="914400" rtl="1" eaLnBrk="1" latinLnBrk="0" hangingPunct="1"/>
                      <a:r>
                        <a:rPr lang="ar-IQ" sz="1800" b="1" kern="1200" dirty="0" smtClean="0">
                          <a:solidFill>
                            <a:srgbClr val="0070C0"/>
                          </a:solidFill>
                          <a:latin typeface="+mn-lt"/>
                          <a:ea typeface="+mn-ea"/>
                          <a:cs typeface="+mn-cs"/>
                        </a:rPr>
                        <a:t>3- </a:t>
                      </a:r>
                      <a:r>
                        <a:rPr lang="ar-IQ" sz="1800" b="1" kern="1200" dirty="0" err="1" smtClean="0">
                          <a:solidFill>
                            <a:srgbClr val="0070C0"/>
                          </a:solidFill>
                          <a:latin typeface="+mn-lt"/>
                          <a:ea typeface="+mn-ea"/>
                          <a:cs typeface="+mn-cs"/>
                        </a:rPr>
                        <a:t>بانها</a:t>
                      </a:r>
                      <a:r>
                        <a:rPr lang="ar-IQ" sz="1800" b="1" kern="1200" dirty="0" smtClean="0">
                          <a:solidFill>
                            <a:srgbClr val="0070C0"/>
                          </a:solidFill>
                          <a:latin typeface="+mn-lt"/>
                          <a:ea typeface="+mn-ea"/>
                          <a:cs typeface="+mn-cs"/>
                        </a:rPr>
                        <a:t> قواعد</a:t>
                      </a:r>
                      <a:r>
                        <a:rPr lang="ar-IQ" sz="1800" b="1" kern="1200" baseline="0" dirty="0" smtClean="0">
                          <a:solidFill>
                            <a:srgbClr val="0070C0"/>
                          </a:solidFill>
                          <a:latin typeface="+mn-lt"/>
                          <a:ea typeface="+mn-ea"/>
                          <a:cs typeface="+mn-cs"/>
                        </a:rPr>
                        <a:t> سلوك اجتماعية</a:t>
                      </a:r>
                      <a:endParaRPr lang="ar-IQ" sz="1800" b="1" kern="1200" dirty="0" smtClean="0">
                        <a:solidFill>
                          <a:srgbClr val="0070C0"/>
                        </a:solidFill>
                        <a:latin typeface="+mn-lt"/>
                        <a:ea typeface="+mn-ea"/>
                        <a:cs typeface="+mn-cs"/>
                      </a:endParaRPr>
                    </a:p>
                  </a:txBody>
                  <a:tcPr/>
                </a:tc>
                <a:tc>
                  <a:txBody>
                    <a:bodyPr/>
                    <a:lstStyle/>
                    <a:p>
                      <a:pPr marL="0" algn="ctr" defTabSz="914400" rtl="1" eaLnBrk="1" latinLnBrk="0" hangingPunct="1"/>
                      <a:r>
                        <a:rPr lang="ar-IQ" sz="1800" b="1" kern="1200" dirty="0" smtClean="0">
                          <a:solidFill>
                            <a:srgbClr val="0070C0"/>
                          </a:solidFill>
                          <a:latin typeface="+mn-lt"/>
                          <a:ea typeface="+mn-ea"/>
                          <a:cs typeface="+mn-cs"/>
                        </a:rPr>
                        <a:t>4- توصف جميعها </a:t>
                      </a:r>
                      <a:r>
                        <a:rPr lang="ar-IQ" sz="1800" b="1" kern="1200" dirty="0" err="1" smtClean="0">
                          <a:solidFill>
                            <a:srgbClr val="0070C0"/>
                          </a:solidFill>
                          <a:latin typeface="+mn-lt"/>
                          <a:ea typeface="+mn-ea"/>
                          <a:cs typeface="+mn-cs"/>
                        </a:rPr>
                        <a:t>بانها</a:t>
                      </a:r>
                      <a:r>
                        <a:rPr lang="ar-IQ" sz="1800" b="1" kern="1200" dirty="0" smtClean="0">
                          <a:solidFill>
                            <a:srgbClr val="0070C0"/>
                          </a:solidFill>
                          <a:latin typeface="+mn-lt"/>
                          <a:ea typeface="+mn-ea"/>
                          <a:cs typeface="+mn-cs"/>
                        </a:rPr>
                        <a:t> قواعد ملزمة</a:t>
                      </a:r>
                    </a:p>
                  </a:txBody>
                  <a:tcPr/>
                </a:tc>
                <a:tc>
                  <a:txBody>
                    <a:bodyPr/>
                    <a:lstStyle/>
                    <a:p>
                      <a:pPr marL="0" algn="ctr" defTabSz="914400" rtl="1" eaLnBrk="1" latinLnBrk="0" hangingPunct="1"/>
                      <a:r>
                        <a:rPr lang="ar-IQ" sz="1800" b="1" kern="1200" dirty="0" smtClean="0">
                          <a:solidFill>
                            <a:srgbClr val="0070C0"/>
                          </a:solidFill>
                          <a:latin typeface="+mn-lt"/>
                          <a:ea typeface="+mn-ea"/>
                          <a:cs typeface="+mn-cs"/>
                        </a:rPr>
                        <a:t>5- تتميز</a:t>
                      </a:r>
                      <a:r>
                        <a:rPr lang="ar-IQ" sz="1800" b="1" kern="1200" baseline="0" dirty="0" smtClean="0">
                          <a:solidFill>
                            <a:srgbClr val="0070C0"/>
                          </a:solidFill>
                          <a:latin typeface="+mn-lt"/>
                          <a:ea typeface="+mn-ea"/>
                          <a:cs typeface="+mn-cs"/>
                        </a:rPr>
                        <a:t> جميعها بالوضوح والاستقرار</a:t>
                      </a:r>
                      <a:endParaRPr lang="ar-IQ" sz="1800" b="1" kern="1200" dirty="0" smtClean="0">
                        <a:solidFill>
                          <a:srgbClr val="0070C0"/>
                        </a:solidFill>
                        <a:latin typeface="+mn-lt"/>
                        <a:ea typeface="+mn-ea"/>
                        <a:cs typeface="+mn-cs"/>
                      </a:endParaRPr>
                    </a:p>
                  </a:txBody>
                  <a:tcPr/>
                </a:tc>
              </a:tr>
            </a:tbl>
          </a:graphicData>
        </a:graphic>
      </p:graphicFrame>
      <p:graphicFrame>
        <p:nvGraphicFramePr>
          <p:cNvPr id="5" name="جدول 4"/>
          <p:cNvGraphicFramePr>
            <a:graphicFrameLocks noGrp="1"/>
          </p:cNvGraphicFramePr>
          <p:nvPr/>
        </p:nvGraphicFramePr>
        <p:xfrm>
          <a:off x="285720" y="4286256"/>
          <a:ext cx="8429685" cy="2286000"/>
        </p:xfrm>
        <a:graphic>
          <a:graphicData uri="http://schemas.openxmlformats.org/drawingml/2006/table">
            <a:tbl>
              <a:tblPr rtl="1" firstRow="1" bandRow="1">
                <a:tableStyleId>{7DF18680-E054-41AD-8BC1-D1AEF772440D}</a:tableStyleId>
              </a:tblPr>
              <a:tblGrid>
                <a:gridCol w="1750729"/>
                <a:gridCol w="1752896"/>
                <a:gridCol w="1705954"/>
                <a:gridCol w="1534169"/>
                <a:gridCol w="1685937"/>
              </a:tblGrid>
              <a:tr h="1785950">
                <a:tc>
                  <a:txBody>
                    <a:bodyPr/>
                    <a:lstStyle/>
                    <a:p>
                      <a:pPr algn="r" rtl="1"/>
                      <a:r>
                        <a:rPr lang="ar-IQ" dirty="0" smtClean="0">
                          <a:solidFill>
                            <a:schemeClr val="tx1"/>
                          </a:solidFill>
                        </a:rPr>
                        <a:t>1- اختلافها من حيث </a:t>
                      </a:r>
                      <a:r>
                        <a:rPr lang="ar-IQ" dirty="0" err="1" smtClean="0">
                          <a:solidFill>
                            <a:schemeClr val="tx1"/>
                          </a:solidFill>
                        </a:rPr>
                        <a:t>الاصل</a:t>
                      </a:r>
                      <a:r>
                        <a:rPr lang="ar-IQ" dirty="0" smtClean="0">
                          <a:solidFill>
                            <a:schemeClr val="tx1"/>
                          </a:solidFill>
                        </a:rPr>
                        <a:t> </a:t>
                      </a:r>
                      <a:r>
                        <a:rPr lang="ar-IQ" dirty="0" smtClean="0">
                          <a:solidFill>
                            <a:schemeClr val="tx1"/>
                          </a:solidFill>
                        </a:rPr>
                        <a:t>والمصدر فالأديان</a:t>
                      </a:r>
                      <a:r>
                        <a:rPr lang="ar-IQ" baseline="0" dirty="0" smtClean="0">
                          <a:solidFill>
                            <a:schemeClr val="tx1"/>
                          </a:solidFill>
                        </a:rPr>
                        <a:t> قد تكون سماوية </a:t>
                      </a:r>
                      <a:r>
                        <a:rPr lang="ar-IQ" baseline="0" dirty="0" err="1" smtClean="0">
                          <a:solidFill>
                            <a:schemeClr val="tx1"/>
                          </a:solidFill>
                        </a:rPr>
                        <a:t>او</a:t>
                      </a:r>
                      <a:r>
                        <a:rPr lang="ar-IQ" baseline="0" dirty="0" smtClean="0">
                          <a:solidFill>
                            <a:schemeClr val="tx1"/>
                          </a:solidFill>
                        </a:rPr>
                        <a:t> غير سماوية .</a:t>
                      </a:r>
                    </a:p>
                    <a:p>
                      <a:pPr algn="r" rtl="1"/>
                      <a:r>
                        <a:rPr lang="ar-IQ" baseline="0" dirty="0" err="1" smtClean="0">
                          <a:solidFill>
                            <a:schemeClr val="tx1"/>
                          </a:solidFill>
                        </a:rPr>
                        <a:t>اما</a:t>
                      </a:r>
                      <a:r>
                        <a:rPr lang="ar-IQ" baseline="0" dirty="0" smtClean="0">
                          <a:solidFill>
                            <a:schemeClr val="tx1"/>
                          </a:solidFill>
                        </a:rPr>
                        <a:t> القانون فهو من وضع البشر</a:t>
                      </a:r>
                      <a:endParaRPr lang="ar-IQ" dirty="0">
                        <a:solidFill>
                          <a:schemeClr val="tx1"/>
                        </a:solidFill>
                      </a:endParaRPr>
                    </a:p>
                  </a:txBody>
                  <a:tcPr/>
                </a:tc>
                <a:tc>
                  <a:txBody>
                    <a:bodyPr/>
                    <a:lstStyle/>
                    <a:p>
                      <a:pPr algn="r" rtl="1"/>
                      <a:r>
                        <a:rPr lang="ar-IQ" dirty="0" smtClean="0">
                          <a:solidFill>
                            <a:schemeClr val="tx1"/>
                          </a:solidFill>
                        </a:rPr>
                        <a:t>2- اختلافها من حيث الغاية المباشرة ( الاديان ترمي الى اقامة المجتمع على اسس الفضيلة او </a:t>
                      </a:r>
                      <a:r>
                        <a:rPr lang="ar-IQ" dirty="0" smtClean="0">
                          <a:solidFill>
                            <a:schemeClr val="tx1"/>
                          </a:solidFill>
                        </a:rPr>
                        <a:t>الخير </a:t>
                      </a:r>
                      <a:r>
                        <a:rPr lang="ar-IQ" dirty="0" smtClean="0">
                          <a:solidFill>
                            <a:schemeClr val="tx1"/>
                          </a:solidFill>
                        </a:rPr>
                        <a:t>)</a:t>
                      </a:r>
                    </a:p>
                    <a:p>
                      <a:pPr algn="r" rtl="1"/>
                      <a:r>
                        <a:rPr lang="ar-IQ" dirty="0" err="1" smtClean="0">
                          <a:solidFill>
                            <a:schemeClr val="tx1"/>
                          </a:solidFill>
                        </a:rPr>
                        <a:t>اما</a:t>
                      </a:r>
                      <a:r>
                        <a:rPr lang="ar-IQ" dirty="0" smtClean="0">
                          <a:solidFill>
                            <a:schemeClr val="tx1"/>
                          </a:solidFill>
                        </a:rPr>
                        <a:t> القانون</a:t>
                      </a:r>
                      <a:r>
                        <a:rPr lang="ar-IQ" baseline="0" dirty="0" smtClean="0">
                          <a:solidFill>
                            <a:schemeClr val="tx1"/>
                          </a:solidFill>
                        </a:rPr>
                        <a:t> غاية نفعية .</a:t>
                      </a:r>
                      <a:r>
                        <a:rPr lang="ar-IQ" dirty="0" smtClean="0">
                          <a:solidFill>
                            <a:schemeClr val="tx1"/>
                          </a:solidFill>
                        </a:rPr>
                        <a:t> </a:t>
                      </a:r>
                      <a:endParaRPr lang="ar-IQ" dirty="0">
                        <a:solidFill>
                          <a:schemeClr val="tx1"/>
                        </a:solidFill>
                      </a:endParaRPr>
                    </a:p>
                  </a:txBody>
                  <a:tcPr/>
                </a:tc>
                <a:tc>
                  <a:txBody>
                    <a:bodyPr/>
                    <a:lstStyle/>
                    <a:p>
                      <a:pPr algn="r" rtl="1"/>
                      <a:r>
                        <a:rPr lang="ar-IQ" dirty="0" smtClean="0">
                          <a:solidFill>
                            <a:schemeClr val="tx1"/>
                          </a:solidFill>
                        </a:rPr>
                        <a:t>3- من حيث مقياس التعرف </a:t>
                      </a:r>
                    </a:p>
                    <a:p>
                      <a:pPr algn="r" rtl="1"/>
                      <a:r>
                        <a:rPr lang="ar-IQ" dirty="0" smtClean="0">
                          <a:solidFill>
                            <a:schemeClr val="tx1"/>
                          </a:solidFill>
                        </a:rPr>
                        <a:t>( القانون معها</a:t>
                      </a:r>
                      <a:r>
                        <a:rPr lang="ar-IQ" baseline="0" dirty="0" smtClean="0">
                          <a:solidFill>
                            <a:schemeClr val="tx1"/>
                          </a:solidFill>
                        </a:rPr>
                        <a:t> ظاهراً </a:t>
                      </a:r>
                      <a:r>
                        <a:rPr lang="ar-IQ" baseline="0" dirty="0" err="1" smtClean="0">
                          <a:solidFill>
                            <a:schemeClr val="tx1"/>
                          </a:solidFill>
                        </a:rPr>
                        <a:t>اما</a:t>
                      </a:r>
                      <a:r>
                        <a:rPr lang="ar-IQ" baseline="0" dirty="0" smtClean="0">
                          <a:solidFill>
                            <a:schemeClr val="tx1"/>
                          </a:solidFill>
                        </a:rPr>
                        <a:t> الأديان </a:t>
                      </a:r>
                      <a:r>
                        <a:rPr lang="ar-IQ" baseline="0" dirty="0" smtClean="0">
                          <a:solidFill>
                            <a:schemeClr val="tx1"/>
                          </a:solidFill>
                        </a:rPr>
                        <a:t>باطنياً )</a:t>
                      </a:r>
                      <a:endParaRPr lang="ar-IQ" dirty="0">
                        <a:solidFill>
                          <a:schemeClr val="tx1"/>
                        </a:solidFill>
                      </a:endParaRPr>
                    </a:p>
                  </a:txBody>
                  <a:tcPr/>
                </a:tc>
                <a:tc>
                  <a:txBody>
                    <a:bodyPr/>
                    <a:lstStyle/>
                    <a:p>
                      <a:pPr algn="r" rtl="1"/>
                      <a:r>
                        <a:rPr lang="ar-IQ" dirty="0" smtClean="0">
                          <a:solidFill>
                            <a:schemeClr val="tx1"/>
                          </a:solidFill>
                        </a:rPr>
                        <a:t>4- من حيث النطاق الديني الجماعي</a:t>
                      </a:r>
                      <a:r>
                        <a:rPr lang="ar-IQ" baseline="0" dirty="0" smtClean="0">
                          <a:solidFill>
                            <a:schemeClr val="tx1"/>
                          </a:solidFill>
                        </a:rPr>
                        <a:t> أوسع من القانون</a:t>
                      </a:r>
                      <a:endParaRPr lang="ar-IQ" dirty="0">
                        <a:solidFill>
                          <a:schemeClr val="tx1"/>
                        </a:solidFill>
                      </a:endParaRPr>
                    </a:p>
                  </a:txBody>
                  <a:tcPr/>
                </a:tc>
                <a:tc>
                  <a:txBody>
                    <a:bodyPr/>
                    <a:lstStyle/>
                    <a:p>
                      <a:pPr algn="r" rtl="1"/>
                      <a:r>
                        <a:rPr lang="ar-IQ" dirty="0" smtClean="0">
                          <a:solidFill>
                            <a:schemeClr val="tx1"/>
                          </a:solidFill>
                        </a:rPr>
                        <a:t>5-</a:t>
                      </a:r>
                      <a:r>
                        <a:rPr lang="ar-IQ" baseline="0" dirty="0" smtClean="0">
                          <a:solidFill>
                            <a:schemeClr val="tx1"/>
                          </a:solidFill>
                        </a:rPr>
                        <a:t> من حيث الجزاء القانون جزاء مادي والأديان مزدوج </a:t>
                      </a:r>
                      <a:r>
                        <a:rPr lang="ar-IQ" baseline="0" smtClean="0">
                          <a:solidFill>
                            <a:schemeClr val="tx1"/>
                          </a:solidFill>
                        </a:rPr>
                        <a:t>دنيوي وأخروي </a:t>
                      </a:r>
                      <a:r>
                        <a:rPr lang="ar-IQ" baseline="0" dirty="0" smtClean="0">
                          <a:solidFill>
                            <a:schemeClr val="tx1"/>
                          </a:solidFill>
                        </a:rPr>
                        <a:t>.</a:t>
                      </a:r>
                      <a:endParaRPr lang="ar-IQ" dirty="0">
                        <a:solidFill>
                          <a:schemeClr val="tx1"/>
                        </a:solidFill>
                      </a:endParaRPr>
                    </a:p>
                  </a:txBody>
                  <a:tcPr/>
                </a:tc>
              </a:tr>
            </a:tbl>
          </a:graphicData>
        </a:graphic>
      </p:graphicFrame>
      <p:cxnSp>
        <p:nvCxnSpPr>
          <p:cNvPr id="7" name="رابط كسهم مستقيم 6"/>
          <p:cNvCxnSpPr/>
          <p:nvPr/>
        </p:nvCxnSpPr>
        <p:spPr>
          <a:xfrm>
            <a:off x="4786314" y="928670"/>
            <a:ext cx="3214710"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رابط كسهم مستقيم 9"/>
          <p:cNvCxnSpPr/>
          <p:nvPr/>
        </p:nvCxnSpPr>
        <p:spPr>
          <a:xfrm>
            <a:off x="4786314" y="928670"/>
            <a:ext cx="135732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رابط كسهم مستقيم 14"/>
          <p:cNvCxnSpPr/>
          <p:nvPr/>
        </p:nvCxnSpPr>
        <p:spPr>
          <a:xfrm rot="5400000">
            <a:off x="4572000" y="1142984"/>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رابط كسهم مستقيم 19"/>
          <p:cNvCxnSpPr/>
          <p:nvPr/>
        </p:nvCxnSpPr>
        <p:spPr>
          <a:xfrm rot="10800000" flipV="1">
            <a:off x="3000364" y="928670"/>
            <a:ext cx="1785950"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رابط كسهم مستقيم 23"/>
          <p:cNvCxnSpPr/>
          <p:nvPr/>
        </p:nvCxnSpPr>
        <p:spPr>
          <a:xfrm rot="10800000" flipV="1">
            <a:off x="1285852" y="928670"/>
            <a:ext cx="350046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رابط كسهم مستقيم 26"/>
          <p:cNvCxnSpPr/>
          <p:nvPr/>
        </p:nvCxnSpPr>
        <p:spPr>
          <a:xfrm>
            <a:off x="4643438" y="3857628"/>
            <a:ext cx="3071834"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رابط كسهم مستقيم 29"/>
          <p:cNvCxnSpPr/>
          <p:nvPr/>
        </p:nvCxnSpPr>
        <p:spPr>
          <a:xfrm>
            <a:off x="4643438" y="3857628"/>
            <a:ext cx="1357322"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رابط كسهم مستقيم 31"/>
          <p:cNvCxnSpPr/>
          <p:nvPr/>
        </p:nvCxnSpPr>
        <p:spPr>
          <a:xfrm rot="5400000">
            <a:off x="4465637" y="4035429"/>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رابط كسهم مستقيم 33"/>
          <p:cNvCxnSpPr/>
          <p:nvPr/>
        </p:nvCxnSpPr>
        <p:spPr>
          <a:xfrm rot="10800000" flipV="1">
            <a:off x="1357290" y="3857628"/>
            <a:ext cx="3286148"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رابط كسهم مستقيم 34"/>
          <p:cNvCxnSpPr/>
          <p:nvPr/>
        </p:nvCxnSpPr>
        <p:spPr>
          <a:xfrm rot="10800000" flipV="1">
            <a:off x="2928926" y="3857628"/>
            <a:ext cx="1714512"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142852"/>
            <a:ext cx="8572560" cy="785818"/>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ar-IQ" sz="2000" b="1" dirty="0" smtClean="0">
                <a:solidFill>
                  <a:srgbClr val="FF0000"/>
                </a:solidFill>
              </a:rPr>
              <a:t>المحاضرة التاسعة</a:t>
            </a:r>
            <a:r>
              <a:rPr lang="ar-IQ" sz="2000" b="1" dirty="0" smtClean="0"/>
              <a:t/>
            </a:r>
            <a:br>
              <a:rPr lang="ar-IQ" sz="2000" b="1" dirty="0" smtClean="0"/>
            </a:br>
            <a:r>
              <a:rPr lang="ar-IQ" sz="2000" b="1" dirty="0" smtClean="0"/>
              <a:t>المبحث </a:t>
            </a:r>
            <a:r>
              <a:rPr lang="ar-IQ" sz="2000" b="1" dirty="0" smtClean="0"/>
              <a:t>الثاني</a:t>
            </a:r>
            <a:br>
              <a:rPr lang="ar-IQ" sz="2000" b="1" dirty="0" smtClean="0"/>
            </a:br>
            <a:r>
              <a:rPr lang="ar-IQ" sz="2000" b="1" dirty="0" err="1" smtClean="0"/>
              <a:t>التمميز</a:t>
            </a:r>
            <a:r>
              <a:rPr lang="ar-IQ" sz="2000" b="1" dirty="0" smtClean="0"/>
              <a:t> بين القاعدة القانونية والقاعدة </a:t>
            </a:r>
            <a:r>
              <a:rPr lang="ar-IQ" sz="2000" b="1" dirty="0" smtClean="0"/>
              <a:t>الأخلاقية</a:t>
            </a:r>
            <a:endParaRPr lang="ar-IQ" sz="2000" b="1" dirty="0"/>
          </a:p>
        </p:txBody>
      </p:sp>
      <p:sp>
        <p:nvSpPr>
          <p:cNvPr id="3" name="عنصر نائب للمحتوى 2"/>
          <p:cNvSpPr>
            <a:spLocks noGrp="1"/>
          </p:cNvSpPr>
          <p:nvPr>
            <p:ph idx="1"/>
          </p:nvPr>
        </p:nvSpPr>
        <p:spPr>
          <a:xfrm>
            <a:off x="285720" y="1000108"/>
            <a:ext cx="8572560" cy="5643602"/>
          </a:xfrm>
          <a:solidFill>
            <a:schemeClr val="accent2">
              <a:lumMod val="60000"/>
              <a:lumOff val="40000"/>
            </a:schemeClr>
          </a:solidFill>
        </p:spPr>
        <p:txBody>
          <a:bodyPr>
            <a:normAutofit/>
          </a:bodyPr>
          <a:lstStyle/>
          <a:p>
            <a:pPr>
              <a:buFontTx/>
              <a:buChar char="-"/>
            </a:pPr>
            <a:r>
              <a:rPr lang="ar-IQ" sz="2000" b="1" dirty="0" smtClean="0"/>
              <a:t>تعريف قواعد </a:t>
            </a:r>
            <a:r>
              <a:rPr lang="ar-IQ" sz="2000" b="1" dirty="0" smtClean="0"/>
              <a:t>الأخلاق </a:t>
            </a:r>
            <a:r>
              <a:rPr lang="ar-IQ" sz="2000" b="1" dirty="0" smtClean="0"/>
              <a:t>ومصادرها :</a:t>
            </a:r>
          </a:p>
          <a:p>
            <a:pPr>
              <a:buNone/>
            </a:pPr>
            <a:r>
              <a:rPr lang="ar-IQ" sz="2000" dirty="0" smtClean="0"/>
              <a:t> تعرف قواعد </a:t>
            </a:r>
            <a:r>
              <a:rPr lang="ar-IQ" sz="2000" dirty="0" err="1" smtClean="0"/>
              <a:t>الاخلاق</a:t>
            </a:r>
            <a:r>
              <a:rPr lang="ar-IQ" sz="2000" dirty="0" smtClean="0"/>
              <a:t> بأنها مجموعة مبادئ التي يعتبرها الناس في زمن ما قواعد سلوك تتبع بدافع من الشعور الذاتي والرأي السائد وإلا تعرض مخالفها </a:t>
            </a:r>
            <a:r>
              <a:rPr lang="ar-IQ" sz="2000" dirty="0" err="1" smtClean="0"/>
              <a:t>الى</a:t>
            </a:r>
            <a:r>
              <a:rPr lang="ar-IQ" sz="2000" dirty="0" smtClean="0"/>
              <a:t> سخط المجتمع وازدراء </a:t>
            </a:r>
            <a:r>
              <a:rPr lang="ar-IQ" sz="2000" dirty="0" err="1" smtClean="0"/>
              <a:t>اقرانه</a:t>
            </a:r>
            <a:r>
              <a:rPr lang="ar-IQ" sz="2000" dirty="0" smtClean="0"/>
              <a:t> </a:t>
            </a:r>
            <a:r>
              <a:rPr lang="ar-IQ" sz="2000" dirty="0" smtClean="0"/>
              <a:t>.</a:t>
            </a:r>
          </a:p>
          <a:p>
            <a:pPr>
              <a:buNone/>
            </a:pPr>
            <a:r>
              <a:rPr lang="ar-IQ" sz="2000" dirty="0" smtClean="0"/>
              <a:t>                                                         1- الدين .</a:t>
            </a:r>
          </a:p>
          <a:p>
            <a:pPr>
              <a:buFontTx/>
              <a:buChar char="-"/>
            </a:pPr>
            <a:r>
              <a:rPr lang="ar-IQ" sz="2000" dirty="0" smtClean="0"/>
              <a:t>تستمد قواعد </a:t>
            </a:r>
            <a:r>
              <a:rPr lang="ar-IQ" sz="2000" dirty="0" err="1" smtClean="0"/>
              <a:t>الاخلاق</a:t>
            </a:r>
            <a:r>
              <a:rPr lang="ar-IQ" sz="2000" dirty="0" smtClean="0"/>
              <a:t> من مصادر ثلاثة        2- مقتضيات الحياة .</a:t>
            </a:r>
          </a:p>
          <a:p>
            <a:pPr>
              <a:buNone/>
            </a:pPr>
            <a:r>
              <a:rPr lang="ar-IQ" sz="2000" dirty="0" smtClean="0"/>
              <a:t>                                                         3- النظريات التأملية .</a:t>
            </a:r>
          </a:p>
          <a:p>
            <a:pPr>
              <a:buFontTx/>
              <a:buChar char="-"/>
            </a:pPr>
            <a:r>
              <a:rPr lang="ar-IQ" sz="2000" dirty="0" smtClean="0">
                <a:solidFill>
                  <a:srgbClr val="002060"/>
                </a:solidFill>
              </a:rPr>
              <a:t>خصائص قواعد </a:t>
            </a:r>
            <a:r>
              <a:rPr lang="ar-IQ" sz="2000" dirty="0" err="1" smtClean="0">
                <a:solidFill>
                  <a:srgbClr val="002060"/>
                </a:solidFill>
              </a:rPr>
              <a:t>الاخلاق</a:t>
            </a:r>
            <a:endParaRPr lang="ar-IQ" sz="2000" dirty="0" smtClean="0">
              <a:solidFill>
                <a:srgbClr val="002060"/>
              </a:solidFill>
            </a:endParaRPr>
          </a:p>
          <a:p>
            <a:pPr>
              <a:buNone/>
            </a:pPr>
            <a:r>
              <a:rPr lang="ar-IQ" sz="2000" dirty="0" smtClean="0"/>
              <a:t>1- </a:t>
            </a:r>
            <a:r>
              <a:rPr lang="ar-IQ" sz="2000" dirty="0" err="1" smtClean="0"/>
              <a:t>انها</a:t>
            </a:r>
            <a:r>
              <a:rPr lang="ar-IQ" sz="2000" dirty="0" smtClean="0"/>
              <a:t> قواعد سلوك تهدف </a:t>
            </a:r>
            <a:r>
              <a:rPr lang="ar-IQ" sz="2000" dirty="0" err="1" smtClean="0"/>
              <a:t>الى</a:t>
            </a:r>
            <a:r>
              <a:rPr lang="ar-IQ" sz="2000" dirty="0" smtClean="0"/>
              <a:t> السلوك </a:t>
            </a:r>
            <a:r>
              <a:rPr lang="ar-IQ" sz="2000" dirty="0" smtClean="0"/>
              <a:t>القويم </a:t>
            </a:r>
            <a:r>
              <a:rPr lang="ar-IQ" sz="2000" dirty="0" smtClean="0"/>
              <a:t>.     </a:t>
            </a:r>
          </a:p>
          <a:p>
            <a:pPr>
              <a:buNone/>
            </a:pPr>
            <a:r>
              <a:rPr lang="ar-IQ" sz="2000" dirty="0" smtClean="0"/>
              <a:t>2- </a:t>
            </a:r>
            <a:r>
              <a:rPr lang="ar-IQ" sz="2000" dirty="0" err="1" smtClean="0"/>
              <a:t>انها</a:t>
            </a:r>
            <a:r>
              <a:rPr lang="ar-IQ" sz="2000" dirty="0" smtClean="0"/>
              <a:t> تعمل في دائرة واجب </a:t>
            </a:r>
            <a:r>
              <a:rPr lang="ar-IQ" sz="2000" dirty="0" err="1" smtClean="0"/>
              <a:t>الانسان</a:t>
            </a:r>
            <a:r>
              <a:rPr lang="ar-IQ" sz="2000" dirty="0" smtClean="0"/>
              <a:t> نحو ربه وواجبه حيال نفسه وواجبه </a:t>
            </a:r>
            <a:r>
              <a:rPr lang="ar-IQ" sz="2000" dirty="0" smtClean="0"/>
              <a:t>تجاه </a:t>
            </a:r>
            <a:r>
              <a:rPr lang="ar-IQ" sz="2000" dirty="0" smtClean="0"/>
              <a:t>غيره .</a:t>
            </a:r>
          </a:p>
          <a:p>
            <a:pPr>
              <a:buNone/>
            </a:pPr>
            <a:r>
              <a:rPr lang="ar-IQ" sz="2000" dirty="0" smtClean="0"/>
              <a:t>3- </a:t>
            </a:r>
            <a:r>
              <a:rPr lang="ar-IQ" sz="2000" dirty="0" err="1" smtClean="0"/>
              <a:t>انها</a:t>
            </a:r>
            <a:r>
              <a:rPr lang="ar-IQ" sz="2000" dirty="0" smtClean="0"/>
              <a:t> تفرض نوعين من الواجبات             1- سلبي .</a:t>
            </a:r>
          </a:p>
          <a:p>
            <a:pPr>
              <a:buNone/>
            </a:pPr>
            <a:r>
              <a:rPr lang="ar-IQ" sz="2000" dirty="0" smtClean="0"/>
              <a:t>                                                     2- ايجابي .</a:t>
            </a:r>
          </a:p>
          <a:p>
            <a:pPr>
              <a:buNone/>
            </a:pPr>
            <a:r>
              <a:rPr lang="ar-IQ" sz="2000" dirty="0" smtClean="0"/>
              <a:t>4- </a:t>
            </a:r>
            <a:r>
              <a:rPr lang="ar-IQ" sz="2000" dirty="0" err="1" smtClean="0"/>
              <a:t>انها</a:t>
            </a:r>
            <a:r>
              <a:rPr lang="ar-IQ" sz="2000" dirty="0" smtClean="0"/>
              <a:t> عامة مجردة .</a:t>
            </a:r>
          </a:p>
          <a:p>
            <a:pPr>
              <a:buNone/>
            </a:pPr>
            <a:r>
              <a:rPr lang="ar-IQ" sz="2000" dirty="0" smtClean="0"/>
              <a:t>5- </a:t>
            </a:r>
            <a:r>
              <a:rPr lang="ar-IQ" sz="2000" dirty="0" err="1" smtClean="0"/>
              <a:t>انها</a:t>
            </a:r>
            <a:r>
              <a:rPr lang="ar-IQ" sz="2000" dirty="0" smtClean="0"/>
              <a:t> قواعد ملزمة </a:t>
            </a:r>
            <a:r>
              <a:rPr lang="ar-IQ" sz="2000" dirty="0" err="1" smtClean="0"/>
              <a:t>لأقترانها</a:t>
            </a:r>
            <a:r>
              <a:rPr lang="ar-IQ" sz="2000" dirty="0" smtClean="0"/>
              <a:t> </a:t>
            </a:r>
            <a:r>
              <a:rPr lang="ar-IQ" sz="2000" dirty="0" smtClean="0"/>
              <a:t>بجزاء عادي وهو ازدراء المجتمع وتأنيب الضمير.</a:t>
            </a:r>
            <a:endParaRPr lang="ar-IQ" sz="2000" dirty="0" smtClean="0"/>
          </a:p>
          <a:p>
            <a:pPr>
              <a:buNone/>
            </a:pPr>
            <a:r>
              <a:rPr lang="ar-IQ" sz="2000" dirty="0" smtClean="0"/>
              <a:t>6- </a:t>
            </a:r>
            <a:r>
              <a:rPr lang="ar-IQ" sz="2000" dirty="0" err="1" smtClean="0"/>
              <a:t>انها</a:t>
            </a:r>
            <a:r>
              <a:rPr lang="ar-IQ" sz="2000" dirty="0" smtClean="0"/>
              <a:t> قواعد نسبية .</a:t>
            </a:r>
          </a:p>
          <a:p>
            <a:pPr>
              <a:buNone/>
            </a:pPr>
            <a:r>
              <a:rPr lang="ar-IQ" sz="2000" dirty="0" smtClean="0"/>
              <a:t>7- </a:t>
            </a:r>
            <a:r>
              <a:rPr lang="ar-IQ" sz="2000" dirty="0" err="1" smtClean="0"/>
              <a:t>انها</a:t>
            </a:r>
            <a:r>
              <a:rPr lang="ar-IQ" sz="2000" dirty="0" smtClean="0"/>
              <a:t> قواعد غامضة مبعثرة .</a:t>
            </a:r>
          </a:p>
          <a:p>
            <a:pPr>
              <a:buNone/>
            </a:pPr>
            <a:endParaRPr lang="ar-IQ" sz="2000" dirty="0" smtClean="0"/>
          </a:p>
        </p:txBody>
      </p:sp>
      <p:cxnSp>
        <p:nvCxnSpPr>
          <p:cNvPr id="5" name="رابط كسهم مستقيم 4"/>
          <p:cNvCxnSpPr/>
          <p:nvPr/>
        </p:nvCxnSpPr>
        <p:spPr>
          <a:xfrm rot="10800000">
            <a:off x="4786314" y="2285992"/>
            <a:ext cx="571504"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rot="10800000">
            <a:off x="4786314" y="2571744"/>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rot="10800000" flipV="1">
            <a:off x="4857752" y="2571744"/>
            <a:ext cx="500066"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rot="10800000">
            <a:off x="5072066" y="4429132"/>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رابط كسهم مستقيم 17"/>
          <p:cNvCxnSpPr/>
          <p:nvPr/>
        </p:nvCxnSpPr>
        <p:spPr>
          <a:xfrm rot="10800000" flipV="1">
            <a:off x="5143504" y="4429132"/>
            <a:ext cx="714380"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715436" cy="6429420"/>
          </a:xfrm>
          <a:solidFill>
            <a:schemeClr val="accent1">
              <a:lumMod val="60000"/>
              <a:lumOff val="40000"/>
            </a:schemeClr>
          </a:solidFill>
        </p:spPr>
        <p:txBody>
          <a:bodyPr>
            <a:normAutofit/>
          </a:bodyPr>
          <a:lstStyle/>
          <a:p>
            <a:pPr>
              <a:buFontTx/>
              <a:buChar char="-"/>
            </a:pPr>
            <a:r>
              <a:rPr lang="ar-IQ" sz="2000" dirty="0" smtClean="0">
                <a:solidFill>
                  <a:srgbClr val="FF0000"/>
                </a:solidFill>
              </a:rPr>
              <a:t>العلاقة بين القانون وبين </a:t>
            </a:r>
            <a:r>
              <a:rPr lang="ar-IQ" sz="2000" dirty="0" err="1" smtClean="0">
                <a:solidFill>
                  <a:srgbClr val="FF0000"/>
                </a:solidFill>
              </a:rPr>
              <a:t>الاخلاق</a:t>
            </a:r>
            <a:r>
              <a:rPr lang="ar-IQ" sz="2000" dirty="0" smtClean="0">
                <a:solidFill>
                  <a:srgbClr val="FF0000"/>
                </a:solidFill>
              </a:rPr>
              <a:t> .</a:t>
            </a:r>
          </a:p>
          <a:p>
            <a:pPr>
              <a:buNone/>
            </a:pPr>
            <a:r>
              <a:rPr lang="ar-IQ" sz="2000" dirty="0" smtClean="0"/>
              <a:t>تنشأ بين قواعد القانون وقواعد الأخلاق علاقة وثيقة من حيث تباينهما من حيث الغاية المباشرة فغاية قواعد الأخلاق غاية مثالية تهدف إلى تحقيق خير الفرد والسمو بالنفس الإنسانية ، أما غاية القانون فغايته نفعية تهدف الى نفس المجتمع وحسن التنظيم الاجتماعي . </a:t>
            </a:r>
          </a:p>
          <a:p>
            <a:pPr>
              <a:buNone/>
            </a:pPr>
            <a:endParaRPr lang="ar-IQ" sz="2000" dirty="0" smtClean="0"/>
          </a:p>
          <a:p>
            <a:pPr>
              <a:buNone/>
            </a:pPr>
            <a:r>
              <a:rPr lang="ar-IQ" sz="2000" dirty="0" smtClean="0">
                <a:solidFill>
                  <a:srgbClr val="FF0000"/>
                </a:solidFill>
              </a:rPr>
              <a:t>- وجوه الاختلاف بين قواعد القانون وقواعد الأخلاق </a:t>
            </a:r>
          </a:p>
          <a:p>
            <a:pPr>
              <a:buNone/>
            </a:pPr>
            <a:endParaRPr lang="ar-IQ" sz="2000" dirty="0" smtClean="0">
              <a:solidFill>
                <a:srgbClr val="FF0000"/>
              </a:solidFill>
            </a:endParaRPr>
          </a:p>
          <a:p>
            <a:pPr>
              <a:buNone/>
            </a:pPr>
            <a:endParaRPr lang="ar-IQ" sz="2000" dirty="0" smtClean="0">
              <a:solidFill>
                <a:srgbClr val="FF0000"/>
              </a:solidFill>
            </a:endParaRPr>
          </a:p>
          <a:p>
            <a:pPr>
              <a:buNone/>
            </a:pPr>
            <a:endParaRPr lang="ar-IQ" sz="2000" dirty="0" smtClean="0">
              <a:solidFill>
                <a:srgbClr val="FF0000"/>
              </a:solidFill>
            </a:endParaRPr>
          </a:p>
          <a:p>
            <a:pPr>
              <a:buNone/>
            </a:pPr>
            <a:endParaRPr lang="ar-IQ" sz="2000" dirty="0" smtClean="0">
              <a:solidFill>
                <a:srgbClr val="FF0000"/>
              </a:solidFill>
            </a:endParaRPr>
          </a:p>
          <a:p>
            <a:pPr>
              <a:buNone/>
            </a:pPr>
            <a:endParaRPr lang="ar-IQ" sz="2000" dirty="0" smtClean="0">
              <a:solidFill>
                <a:srgbClr val="FF0000"/>
              </a:solidFill>
            </a:endParaRPr>
          </a:p>
          <a:p>
            <a:pPr>
              <a:buNone/>
            </a:pPr>
            <a:endParaRPr lang="ar-IQ" sz="2000" dirty="0" smtClean="0">
              <a:solidFill>
                <a:srgbClr val="FF0000"/>
              </a:solidFill>
            </a:endParaRPr>
          </a:p>
          <a:p>
            <a:pPr>
              <a:buNone/>
            </a:pPr>
            <a:r>
              <a:rPr lang="ar-IQ" sz="2000" dirty="0" smtClean="0">
                <a:solidFill>
                  <a:srgbClr val="FF0000"/>
                </a:solidFill>
              </a:rPr>
              <a:t> - تبدو قواعد </a:t>
            </a:r>
            <a:r>
              <a:rPr lang="ar-IQ" sz="2000" dirty="0" err="1" smtClean="0">
                <a:solidFill>
                  <a:srgbClr val="FF0000"/>
                </a:solidFill>
              </a:rPr>
              <a:t>الاخلاق</a:t>
            </a:r>
            <a:r>
              <a:rPr lang="ar-IQ" sz="2000" dirty="0" smtClean="0">
                <a:solidFill>
                  <a:srgbClr val="FF0000"/>
                </a:solidFill>
              </a:rPr>
              <a:t> </a:t>
            </a:r>
            <a:r>
              <a:rPr lang="ar-IQ" sz="2000" dirty="0" err="1" smtClean="0">
                <a:solidFill>
                  <a:srgbClr val="FF0000"/>
                </a:solidFill>
              </a:rPr>
              <a:t>اضيق</a:t>
            </a:r>
            <a:r>
              <a:rPr lang="ar-IQ" sz="2000" dirty="0" smtClean="0">
                <a:solidFill>
                  <a:srgbClr val="FF0000"/>
                </a:solidFill>
              </a:rPr>
              <a:t> من القانون في حالتين :</a:t>
            </a:r>
          </a:p>
          <a:p>
            <a:pPr>
              <a:buNone/>
            </a:pPr>
            <a:r>
              <a:rPr lang="ar-IQ" sz="2000" dirty="0" smtClean="0"/>
              <a:t>1- قواعد </a:t>
            </a:r>
            <a:r>
              <a:rPr lang="ar-IQ" sz="2000" dirty="0" err="1" smtClean="0"/>
              <a:t>الاخلاق</a:t>
            </a:r>
            <a:r>
              <a:rPr lang="ar-IQ" sz="2000" dirty="0" smtClean="0"/>
              <a:t> تقتصر في خطابها على تقرير الواجبات دون </a:t>
            </a:r>
            <a:r>
              <a:rPr lang="ar-IQ" sz="2000" dirty="0" err="1" smtClean="0"/>
              <a:t>انشاء</a:t>
            </a:r>
            <a:r>
              <a:rPr lang="ar-IQ" sz="2000" dirty="0" smtClean="0"/>
              <a:t> الحقوق .</a:t>
            </a:r>
          </a:p>
          <a:p>
            <a:pPr>
              <a:buNone/>
            </a:pPr>
            <a:r>
              <a:rPr lang="ar-IQ" sz="2000" dirty="0" smtClean="0"/>
              <a:t>2- </a:t>
            </a:r>
            <a:r>
              <a:rPr lang="ar-IQ" sz="2000" dirty="0" err="1" smtClean="0"/>
              <a:t>ان</a:t>
            </a:r>
            <a:r>
              <a:rPr lang="ar-IQ" sz="2000" dirty="0" smtClean="0"/>
              <a:t> قواعد القانون قد تتناول بالتنظيم </a:t>
            </a:r>
            <a:r>
              <a:rPr lang="ar-IQ" sz="2000" dirty="0" err="1" smtClean="0"/>
              <a:t>اموراً</a:t>
            </a:r>
            <a:r>
              <a:rPr lang="ar-IQ" sz="2000" dirty="0" smtClean="0"/>
              <a:t> لا شأن للأخلاق </a:t>
            </a:r>
            <a:r>
              <a:rPr lang="ar-IQ" sz="2000" dirty="0" err="1" smtClean="0"/>
              <a:t>بها</a:t>
            </a:r>
            <a:r>
              <a:rPr lang="ar-IQ" sz="2000" dirty="0" smtClean="0"/>
              <a:t> عندما يدخل القانون مصلحة الجماعة في اعتباره .</a:t>
            </a:r>
            <a:endParaRPr lang="ar-IQ" sz="2000" dirty="0"/>
          </a:p>
        </p:txBody>
      </p:sp>
      <p:graphicFrame>
        <p:nvGraphicFramePr>
          <p:cNvPr id="4" name="جدول 3"/>
          <p:cNvGraphicFramePr>
            <a:graphicFrameLocks noGrp="1"/>
          </p:cNvGraphicFramePr>
          <p:nvPr/>
        </p:nvGraphicFramePr>
        <p:xfrm>
          <a:off x="357158" y="2643182"/>
          <a:ext cx="8429684" cy="1357322"/>
        </p:xfrm>
        <a:graphic>
          <a:graphicData uri="http://schemas.openxmlformats.org/drawingml/2006/table">
            <a:tbl>
              <a:tblPr rtl="1" firstRow="1" bandRow="1">
                <a:tableStyleId>{D7AC3CCA-C797-4891-BE02-D94E43425B78}</a:tableStyleId>
              </a:tblPr>
              <a:tblGrid>
                <a:gridCol w="2107421"/>
                <a:gridCol w="2107421"/>
                <a:gridCol w="2107421"/>
                <a:gridCol w="2107421"/>
              </a:tblGrid>
              <a:tr h="1357322">
                <a:tc>
                  <a:txBody>
                    <a:bodyPr/>
                    <a:lstStyle/>
                    <a:p>
                      <a:pPr rtl="1"/>
                      <a:r>
                        <a:rPr lang="ar-IQ" sz="1600" b="1" dirty="0" smtClean="0"/>
                        <a:t>1- اختلافهما من حيث مقياس الحكم على </a:t>
                      </a:r>
                      <a:r>
                        <a:rPr lang="ar-IQ" sz="1600" b="1" dirty="0" smtClean="0"/>
                        <a:t>التصرفات </a:t>
                      </a:r>
                      <a:r>
                        <a:rPr lang="ar-IQ" sz="1600" b="1" dirty="0" smtClean="0"/>
                        <a:t>القانونية ( مقياساً ظاهراً )</a:t>
                      </a:r>
                    </a:p>
                    <a:p>
                      <a:pPr rtl="1"/>
                      <a:r>
                        <a:rPr lang="ar-IQ" sz="1600" b="1" dirty="0" err="1" smtClean="0"/>
                        <a:t>اما</a:t>
                      </a:r>
                      <a:r>
                        <a:rPr lang="ar-IQ" sz="1600" b="1" baseline="0" dirty="0" smtClean="0"/>
                        <a:t> </a:t>
                      </a:r>
                      <a:r>
                        <a:rPr lang="ar-IQ" sz="1600" b="1" baseline="0" dirty="0" err="1" smtClean="0"/>
                        <a:t>الاخلاق</a:t>
                      </a:r>
                      <a:endParaRPr lang="ar-IQ" sz="1600" b="1" baseline="0" dirty="0" smtClean="0"/>
                    </a:p>
                    <a:p>
                      <a:pPr rtl="1"/>
                      <a:r>
                        <a:rPr lang="ar-IQ" sz="1600" b="1" baseline="0" dirty="0" smtClean="0"/>
                        <a:t>(داخلي </a:t>
                      </a:r>
                      <a:r>
                        <a:rPr lang="ar-IQ" sz="1600" b="1" baseline="0" dirty="0" err="1" smtClean="0"/>
                        <a:t>او</a:t>
                      </a:r>
                      <a:r>
                        <a:rPr lang="ar-IQ" sz="1600" b="1" baseline="0" dirty="0" smtClean="0"/>
                        <a:t> باطني)</a:t>
                      </a:r>
                      <a:endParaRPr lang="ar-IQ" sz="1600" b="1" dirty="0"/>
                    </a:p>
                  </a:txBody>
                  <a:tcPr/>
                </a:tc>
                <a:tc>
                  <a:txBody>
                    <a:bodyPr/>
                    <a:lstStyle/>
                    <a:p>
                      <a:pPr rtl="1"/>
                      <a:r>
                        <a:rPr lang="ar-IQ" sz="1600" b="1" dirty="0" smtClean="0"/>
                        <a:t>2- من حيث الوضوح والاستقرار قواعد القانون تمتاز بالوضوح </a:t>
                      </a:r>
                    </a:p>
                    <a:p>
                      <a:pPr rtl="1"/>
                      <a:r>
                        <a:rPr lang="ar-IQ" sz="1600" b="1" dirty="0" err="1" smtClean="0"/>
                        <a:t>اما</a:t>
                      </a:r>
                      <a:r>
                        <a:rPr lang="ar-IQ" sz="1600" b="1" dirty="0" smtClean="0"/>
                        <a:t> قواعد </a:t>
                      </a:r>
                      <a:r>
                        <a:rPr lang="ar-IQ" sz="1600" b="1" dirty="0" err="1" smtClean="0"/>
                        <a:t>الاخلاق</a:t>
                      </a:r>
                      <a:r>
                        <a:rPr lang="ar-IQ" sz="1600" b="1" dirty="0" smtClean="0"/>
                        <a:t> تتميز</a:t>
                      </a:r>
                      <a:r>
                        <a:rPr lang="ar-IQ" sz="1600" b="1" baseline="0" dirty="0" smtClean="0"/>
                        <a:t> بغموضها .</a:t>
                      </a:r>
                      <a:endParaRPr lang="ar-IQ" sz="1600" b="1" dirty="0"/>
                    </a:p>
                  </a:txBody>
                  <a:tcPr/>
                </a:tc>
                <a:tc>
                  <a:txBody>
                    <a:bodyPr/>
                    <a:lstStyle/>
                    <a:p>
                      <a:pPr rtl="1"/>
                      <a:r>
                        <a:rPr lang="ar-IQ" sz="1600" b="1" dirty="0" smtClean="0"/>
                        <a:t>3- من حيث طبيعة الجزاء القانون يكون الجزاء مادي ،</a:t>
                      </a:r>
                    </a:p>
                    <a:p>
                      <a:pPr rtl="1"/>
                      <a:r>
                        <a:rPr lang="ar-IQ" sz="1600" b="1" dirty="0" err="1" smtClean="0"/>
                        <a:t>الاخلاق</a:t>
                      </a:r>
                      <a:r>
                        <a:rPr lang="ar-IQ" sz="1600" b="1" baseline="0" dirty="0" smtClean="0"/>
                        <a:t> يكون الجزاء </a:t>
                      </a:r>
                      <a:r>
                        <a:rPr lang="ar-IQ" sz="1600" b="1" baseline="0" dirty="0" err="1" smtClean="0"/>
                        <a:t>ادبي</a:t>
                      </a:r>
                      <a:r>
                        <a:rPr lang="ar-IQ" sz="1600" b="1" baseline="0" dirty="0" smtClean="0"/>
                        <a:t> .</a:t>
                      </a:r>
                      <a:endParaRPr lang="ar-IQ" sz="1600" b="1" dirty="0"/>
                    </a:p>
                  </a:txBody>
                  <a:tcPr/>
                </a:tc>
                <a:tc>
                  <a:txBody>
                    <a:bodyPr/>
                    <a:lstStyle/>
                    <a:p>
                      <a:pPr rtl="1"/>
                      <a:r>
                        <a:rPr lang="ar-IQ" sz="1600" b="1" dirty="0" smtClean="0"/>
                        <a:t>4- اختلافهما من حيث النطاق</a:t>
                      </a:r>
                      <a:r>
                        <a:rPr lang="ar-IQ" sz="1600" b="1" baseline="0" dirty="0" smtClean="0"/>
                        <a:t> .</a:t>
                      </a:r>
                      <a:endParaRPr lang="ar-IQ" sz="1600" b="1" dirty="0"/>
                    </a:p>
                  </a:txBody>
                  <a:tcPr/>
                </a:tc>
              </a:tr>
            </a:tbl>
          </a:graphicData>
        </a:graphic>
      </p:graphicFrame>
      <p:cxnSp>
        <p:nvCxnSpPr>
          <p:cNvPr id="6" name="رابط كسهم مستقيم 5"/>
          <p:cNvCxnSpPr/>
          <p:nvPr/>
        </p:nvCxnSpPr>
        <p:spPr>
          <a:xfrm>
            <a:off x="6715140" y="2285992"/>
            <a:ext cx="785818"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رابط كسهم مستقيم 7"/>
          <p:cNvCxnSpPr/>
          <p:nvPr/>
        </p:nvCxnSpPr>
        <p:spPr>
          <a:xfrm rot="10800000" flipV="1">
            <a:off x="6000760" y="2285992"/>
            <a:ext cx="64294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rot="10800000" flipV="1">
            <a:off x="3714744" y="2285992"/>
            <a:ext cx="3000396"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رابط كسهم مستقيم 9"/>
          <p:cNvCxnSpPr/>
          <p:nvPr/>
        </p:nvCxnSpPr>
        <p:spPr>
          <a:xfrm rot="10800000" flipV="1">
            <a:off x="1643042" y="2285992"/>
            <a:ext cx="5072098"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85728"/>
            <a:ext cx="8715436" cy="6429420"/>
          </a:xfrm>
          <a:solidFill>
            <a:schemeClr val="accent3">
              <a:lumMod val="60000"/>
              <a:lumOff val="40000"/>
            </a:schemeClr>
          </a:solidFill>
          <a:ln>
            <a:solidFill>
              <a:schemeClr val="accent1"/>
            </a:solidFill>
          </a:ln>
        </p:spPr>
        <p:txBody>
          <a:bodyPr>
            <a:normAutofit/>
          </a:bodyPr>
          <a:lstStyle/>
          <a:p>
            <a:pPr>
              <a:buFontTx/>
              <a:buChar char="-"/>
            </a:pPr>
            <a:endParaRPr lang="ar-IQ" sz="2000" b="1" dirty="0" smtClean="0">
              <a:solidFill>
                <a:srgbClr val="FF0000"/>
              </a:solidFill>
            </a:endParaRPr>
          </a:p>
          <a:p>
            <a:pPr algn="ctr">
              <a:buNone/>
            </a:pPr>
            <a:r>
              <a:rPr lang="ar-IQ" sz="2000" b="1" dirty="0" smtClean="0">
                <a:solidFill>
                  <a:srgbClr val="FF0000"/>
                </a:solidFill>
              </a:rPr>
              <a:t>المحاضرة العاشرة</a:t>
            </a:r>
          </a:p>
          <a:p>
            <a:pPr>
              <a:buFontTx/>
              <a:buChar char="-"/>
            </a:pPr>
            <a:r>
              <a:rPr lang="ar-IQ" sz="2000" b="1" dirty="0" smtClean="0">
                <a:solidFill>
                  <a:srgbClr val="FF0000"/>
                </a:solidFill>
              </a:rPr>
              <a:t>مظاهر </a:t>
            </a:r>
            <a:r>
              <a:rPr lang="ar-IQ" sz="2000" b="1" dirty="0" smtClean="0">
                <a:solidFill>
                  <a:srgbClr val="FF0000"/>
                </a:solidFill>
              </a:rPr>
              <a:t>الصلة الدائمة بين القانون وبين </a:t>
            </a:r>
            <a:r>
              <a:rPr lang="ar-IQ" sz="2000" b="1" dirty="0" err="1" smtClean="0">
                <a:solidFill>
                  <a:srgbClr val="FF0000"/>
                </a:solidFill>
              </a:rPr>
              <a:t>الاخلاق</a:t>
            </a:r>
            <a:r>
              <a:rPr lang="ar-IQ" sz="2000" b="1" dirty="0" smtClean="0">
                <a:solidFill>
                  <a:srgbClr val="FF0000"/>
                </a:solidFill>
              </a:rPr>
              <a:t> </a:t>
            </a:r>
          </a:p>
          <a:p>
            <a:pPr>
              <a:buFontTx/>
              <a:buChar char="-"/>
            </a:pPr>
            <a:r>
              <a:rPr lang="ar-IQ" sz="2000" dirty="0" smtClean="0"/>
              <a:t>للقانون مظاهر صلة </a:t>
            </a:r>
            <a:r>
              <a:rPr lang="ar-IQ" sz="2000" dirty="0" err="1" smtClean="0"/>
              <a:t>وتثقى</a:t>
            </a:r>
            <a:r>
              <a:rPr lang="ar-IQ" sz="2000" dirty="0" smtClean="0"/>
              <a:t> </a:t>
            </a:r>
            <a:r>
              <a:rPr lang="ar-IQ" sz="2000" dirty="0" smtClean="0"/>
              <a:t>بقواعد </a:t>
            </a:r>
            <a:r>
              <a:rPr lang="ar-IQ" sz="2000" dirty="0" err="1" smtClean="0"/>
              <a:t>الاخلاق</a:t>
            </a:r>
            <a:r>
              <a:rPr lang="ar-IQ" sz="2000" dirty="0" smtClean="0"/>
              <a:t> والتي سنوجزها فيما يلي :-</a:t>
            </a:r>
          </a:p>
          <a:p>
            <a:pPr>
              <a:buNone/>
            </a:pPr>
            <a:r>
              <a:rPr lang="ar-IQ" sz="2000" dirty="0" smtClean="0"/>
              <a:t>1- تعتبر </a:t>
            </a:r>
            <a:r>
              <a:rPr lang="ar-IQ" sz="2000" dirty="0" err="1" smtClean="0"/>
              <a:t>الاخلاق</a:t>
            </a:r>
            <a:r>
              <a:rPr lang="ar-IQ" sz="2000" dirty="0" smtClean="0"/>
              <a:t> مثلاً </a:t>
            </a:r>
            <a:r>
              <a:rPr lang="ar-IQ" sz="2000" dirty="0" err="1" smtClean="0"/>
              <a:t>اعلى</a:t>
            </a:r>
            <a:r>
              <a:rPr lang="ar-IQ" sz="2000" dirty="0" smtClean="0"/>
              <a:t> يلهم القانون </a:t>
            </a:r>
            <a:r>
              <a:rPr lang="ar-IQ" sz="2000" dirty="0" err="1" smtClean="0"/>
              <a:t>احكامه</a:t>
            </a:r>
            <a:r>
              <a:rPr lang="ar-IQ" sz="2000" dirty="0" smtClean="0"/>
              <a:t> في المجال الذي يشتركان في تنظيمه .</a:t>
            </a:r>
          </a:p>
          <a:p>
            <a:pPr>
              <a:buNone/>
            </a:pPr>
            <a:r>
              <a:rPr lang="ar-IQ" sz="2000" dirty="0" smtClean="0"/>
              <a:t>2- تعتبر </a:t>
            </a:r>
            <a:r>
              <a:rPr lang="ar-IQ" sz="2000" dirty="0" err="1" smtClean="0"/>
              <a:t>الاخلاق</a:t>
            </a:r>
            <a:r>
              <a:rPr lang="ar-IQ" sz="2000" dirty="0" smtClean="0"/>
              <a:t> مقياساً تقاس </a:t>
            </a:r>
            <a:r>
              <a:rPr lang="ar-IQ" sz="2000" dirty="0" err="1" smtClean="0"/>
              <a:t>به</a:t>
            </a:r>
            <a:r>
              <a:rPr lang="ar-IQ" sz="2000" dirty="0" smtClean="0"/>
              <a:t> سلامة التصرفات القانونية .</a:t>
            </a:r>
          </a:p>
          <a:p>
            <a:pPr>
              <a:buNone/>
            </a:pPr>
            <a:r>
              <a:rPr lang="ar-IQ" sz="2000" dirty="0" smtClean="0"/>
              <a:t>3- تلعب قواعد </a:t>
            </a:r>
            <a:r>
              <a:rPr lang="ar-IQ" sz="2000" dirty="0" err="1" smtClean="0"/>
              <a:t>الاخلاق</a:t>
            </a:r>
            <a:r>
              <a:rPr lang="ar-IQ" sz="2000" dirty="0" smtClean="0"/>
              <a:t> في تكوين القاعدة القانونية كما </a:t>
            </a:r>
            <a:r>
              <a:rPr lang="ar-IQ" sz="2000" dirty="0" err="1" smtClean="0"/>
              <a:t>انها</a:t>
            </a:r>
            <a:r>
              <a:rPr lang="ar-IQ" sz="2000" dirty="0" smtClean="0"/>
              <a:t> تلعب دوراً ملحوظاً عند </a:t>
            </a:r>
            <a:r>
              <a:rPr lang="ar-IQ" sz="2000" dirty="0" err="1" smtClean="0"/>
              <a:t>اصدار</a:t>
            </a:r>
            <a:r>
              <a:rPr lang="ar-IQ" sz="2000" dirty="0" smtClean="0"/>
              <a:t> الحكم في حالة افتقاد النص </a:t>
            </a:r>
            <a:r>
              <a:rPr lang="ar-IQ" sz="2000" dirty="0" smtClean="0"/>
              <a:t>والعرف </a:t>
            </a:r>
            <a:r>
              <a:rPr lang="ar-IQ" sz="2000" dirty="0" smtClean="0"/>
              <a:t>.</a:t>
            </a:r>
          </a:p>
          <a:p>
            <a:pPr>
              <a:buNone/>
            </a:pPr>
            <a:r>
              <a:rPr lang="ar-IQ" sz="2000" dirty="0" smtClean="0"/>
              <a:t>4- وقد يتأثر القانون بمبادئ </a:t>
            </a:r>
            <a:r>
              <a:rPr lang="ar-IQ" sz="2000" dirty="0" err="1" smtClean="0"/>
              <a:t>الاخلاق</a:t>
            </a:r>
            <a:r>
              <a:rPr lang="ar-IQ" sz="2000" dirty="0" smtClean="0"/>
              <a:t> الذي لا يعتبر فيه الواجب </a:t>
            </a:r>
            <a:r>
              <a:rPr lang="ar-IQ" sz="2000" dirty="0" smtClean="0"/>
              <a:t>تكليفاً قانونياً </a:t>
            </a:r>
            <a:r>
              <a:rPr lang="ar-IQ" sz="2000" dirty="0" err="1" smtClean="0"/>
              <a:t>والتزامياً</a:t>
            </a:r>
            <a:r>
              <a:rPr lang="ar-IQ" sz="2000" dirty="0" smtClean="0"/>
              <a:t> مدنياً لسقوط قوته الملزمة .</a:t>
            </a:r>
          </a:p>
          <a:p>
            <a:pPr>
              <a:buNone/>
            </a:pPr>
            <a:endParaRPr lang="ar-IQ"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9690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IQ" sz="2000" b="1" dirty="0" smtClean="0">
                <a:solidFill>
                  <a:srgbClr val="FF0000"/>
                </a:solidFill>
              </a:rPr>
              <a:t>المحاضرة الحادية عشر</a:t>
            </a:r>
            <a:r>
              <a:rPr lang="ar-IQ" sz="2000" b="1" dirty="0" smtClean="0"/>
              <a:t/>
            </a:r>
            <a:br>
              <a:rPr lang="ar-IQ" sz="2000" b="1" dirty="0" smtClean="0"/>
            </a:br>
            <a:r>
              <a:rPr lang="ar-IQ" sz="2000" b="1" dirty="0" smtClean="0"/>
              <a:t>المبحث </a:t>
            </a:r>
            <a:r>
              <a:rPr lang="ar-IQ" sz="2000" b="1" dirty="0" smtClean="0"/>
              <a:t>الثالث</a:t>
            </a:r>
            <a:br>
              <a:rPr lang="ar-IQ" sz="2000" b="1" dirty="0" smtClean="0"/>
            </a:br>
            <a:r>
              <a:rPr lang="ar-IQ" sz="2000" b="1" dirty="0" smtClean="0"/>
              <a:t>التمييز بين قواعد القانون وقواعد العادلة</a:t>
            </a:r>
            <a:endParaRPr lang="ar-IQ" sz="2000" b="1" dirty="0"/>
          </a:p>
        </p:txBody>
      </p:sp>
      <p:sp>
        <p:nvSpPr>
          <p:cNvPr id="3" name="عنصر نائب للمحتوى 2"/>
          <p:cNvSpPr>
            <a:spLocks noGrp="1"/>
          </p:cNvSpPr>
          <p:nvPr>
            <p:ph idx="1"/>
          </p:nvPr>
        </p:nvSpPr>
        <p:spPr>
          <a:xfrm>
            <a:off x="142844" y="1142984"/>
            <a:ext cx="8715436" cy="5429288"/>
          </a:xfrm>
          <a:solidFill>
            <a:schemeClr val="bg2">
              <a:lumMod val="75000"/>
            </a:schemeClr>
          </a:solidFill>
        </p:spPr>
        <p:txBody>
          <a:bodyPr>
            <a:normAutofit/>
          </a:bodyPr>
          <a:lstStyle/>
          <a:p>
            <a:pPr>
              <a:buFontTx/>
              <a:buChar char="-"/>
            </a:pPr>
            <a:r>
              <a:rPr lang="ar-IQ" sz="2000" b="1" dirty="0" smtClean="0">
                <a:solidFill>
                  <a:srgbClr val="FF0000"/>
                </a:solidFill>
              </a:rPr>
              <a:t>معنى قواعد العدالة </a:t>
            </a:r>
          </a:p>
          <a:p>
            <a:pPr>
              <a:buFontTx/>
              <a:buChar char="-"/>
            </a:pPr>
            <a:r>
              <a:rPr lang="ar-IQ" sz="2000" dirty="0" smtClean="0"/>
              <a:t> العدالة تعني الشعور </a:t>
            </a:r>
            <a:r>
              <a:rPr lang="ar-IQ" sz="2000" dirty="0" err="1" smtClean="0"/>
              <a:t>بالانصاف</a:t>
            </a:r>
            <a:r>
              <a:rPr lang="ar-IQ" sz="2000" dirty="0" smtClean="0"/>
              <a:t> شعوراً </a:t>
            </a:r>
            <a:r>
              <a:rPr lang="ar-IQ" sz="2000" dirty="0" smtClean="0"/>
              <a:t>تمليه </a:t>
            </a:r>
            <a:r>
              <a:rPr lang="ar-IQ" sz="2000" dirty="0" smtClean="0"/>
              <a:t>قواعد العدالة .</a:t>
            </a:r>
          </a:p>
          <a:p>
            <a:pPr>
              <a:buFontTx/>
              <a:buChar char="-"/>
            </a:pPr>
            <a:r>
              <a:rPr lang="ar-IQ" sz="2000" dirty="0" err="1" smtClean="0"/>
              <a:t>اما</a:t>
            </a:r>
            <a:r>
              <a:rPr lang="ar-IQ" sz="2000" dirty="0" smtClean="0"/>
              <a:t> قواعد العدالة مجموعة من القواعد تصدر عن مثل أعلى يستهدف من خير </a:t>
            </a:r>
            <a:r>
              <a:rPr lang="ar-IQ" sz="2000" dirty="0" err="1" smtClean="0"/>
              <a:t>الانسانية</a:t>
            </a:r>
            <a:r>
              <a:rPr lang="ar-IQ" sz="2000" dirty="0" smtClean="0"/>
              <a:t> والمجتمع بما يملأ النفوس من شعور </a:t>
            </a:r>
            <a:r>
              <a:rPr lang="ar-IQ" sz="2000" dirty="0" err="1" smtClean="0"/>
              <a:t>بالانصاف</a:t>
            </a:r>
            <a:r>
              <a:rPr lang="ar-IQ" sz="2000" dirty="0" smtClean="0"/>
              <a:t> وما يوحى </a:t>
            </a:r>
            <a:r>
              <a:rPr lang="ar-IQ" sz="2000" dirty="0" err="1" smtClean="0"/>
              <a:t>به</a:t>
            </a:r>
            <a:r>
              <a:rPr lang="ar-IQ" sz="2000" dirty="0" smtClean="0"/>
              <a:t> من حلول منصفة .</a:t>
            </a:r>
          </a:p>
          <a:p>
            <a:pPr>
              <a:buFontTx/>
              <a:buChar char="-"/>
            </a:pPr>
            <a:r>
              <a:rPr lang="ar-IQ" sz="2000" b="1" dirty="0" smtClean="0">
                <a:solidFill>
                  <a:srgbClr val="FF0000"/>
                </a:solidFill>
              </a:rPr>
              <a:t>خصائص قواعد العدالة </a:t>
            </a:r>
            <a:endParaRPr lang="ar-IQ" sz="2000" dirty="0" smtClean="0"/>
          </a:p>
          <a:p>
            <a:pPr>
              <a:buFontTx/>
              <a:buChar char="-"/>
            </a:pPr>
            <a:endParaRPr lang="ar-IQ" sz="2000" b="1" dirty="0" smtClean="0">
              <a:solidFill>
                <a:srgbClr val="FF0000"/>
              </a:solidFill>
            </a:endParaRPr>
          </a:p>
          <a:p>
            <a:pPr algn="ctr">
              <a:buNone/>
            </a:pPr>
            <a:r>
              <a:rPr lang="ar-IQ" sz="2000" dirty="0" smtClean="0"/>
              <a:t>خصائص قواعد العدالة</a:t>
            </a:r>
          </a:p>
          <a:p>
            <a:pPr>
              <a:buNone/>
            </a:pPr>
            <a:endParaRPr lang="ar-IQ" sz="2000" dirty="0" smtClean="0"/>
          </a:p>
          <a:p>
            <a:pPr>
              <a:buNone/>
            </a:pPr>
            <a:r>
              <a:rPr lang="ar-IQ" sz="1800" dirty="0" smtClean="0"/>
              <a:t>1- عامة اجتماعية   2- </a:t>
            </a:r>
            <a:r>
              <a:rPr lang="ar-IQ" sz="1800" dirty="0" err="1" smtClean="0"/>
              <a:t>انها</a:t>
            </a:r>
            <a:r>
              <a:rPr lang="ar-IQ" sz="1800" dirty="0" smtClean="0"/>
              <a:t> </a:t>
            </a:r>
            <a:r>
              <a:rPr lang="ar-IQ" sz="1800" dirty="0" smtClean="0"/>
              <a:t>تصد</a:t>
            </a:r>
            <a:r>
              <a:rPr lang="ar-IQ" sz="1800" dirty="0" smtClean="0"/>
              <a:t>ر  </a:t>
            </a:r>
            <a:r>
              <a:rPr lang="ar-IQ" sz="1800" dirty="0" smtClean="0"/>
              <a:t>3- </a:t>
            </a:r>
            <a:r>
              <a:rPr lang="ar-IQ" sz="1800" dirty="0" err="1" smtClean="0"/>
              <a:t>انها</a:t>
            </a:r>
            <a:r>
              <a:rPr lang="ar-IQ" sz="1800" dirty="0" smtClean="0"/>
              <a:t> قواعد متغيرة    4- </a:t>
            </a:r>
            <a:r>
              <a:rPr lang="ar-IQ" sz="1800" dirty="0" err="1" smtClean="0"/>
              <a:t>انها</a:t>
            </a:r>
            <a:r>
              <a:rPr lang="ar-IQ" sz="1800" dirty="0" smtClean="0"/>
              <a:t> لا ترشد </a:t>
            </a:r>
            <a:r>
              <a:rPr lang="ar-IQ" sz="1800" dirty="0" err="1" smtClean="0"/>
              <a:t>الى</a:t>
            </a:r>
            <a:r>
              <a:rPr lang="ar-IQ" sz="1800" dirty="0" smtClean="0"/>
              <a:t>  5- يشوبها الغموض   6- </a:t>
            </a:r>
            <a:r>
              <a:rPr lang="ar-IQ" sz="1800" dirty="0" err="1" smtClean="0"/>
              <a:t>انها</a:t>
            </a:r>
            <a:r>
              <a:rPr lang="ar-IQ" sz="1800" dirty="0" smtClean="0"/>
              <a:t> قواعد</a:t>
            </a:r>
          </a:p>
          <a:p>
            <a:pPr>
              <a:buNone/>
            </a:pPr>
            <a:r>
              <a:rPr lang="ar-IQ" sz="1800" dirty="0" smtClean="0"/>
              <a:t>                      عن مثل ترمي    لا </a:t>
            </a:r>
            <a:r>
              <a:rPr lang="ar-IQ" sz="1800" dirty="0" smtClean="0"/>
              <a:t>توصف بالثبات    </a:t>
            </a:r>
            <a:r>
              <a:rPr lang="ar-IQ" sz="1800" dirty="0" smtClean="0"/>
              <a:t>حلول </a:t>
            </a:r>
            <a:r>
              <a:rPr lang="ar-IQ" sz="1800" dirty="0" smtClean="0"/>
              <a:t>قاطعة</a:t>
            </a:r>
            <a:r>
              <a:rPr lang="ar-IQ" sz="1800" dirty="0" smtClean="0"/>
              <a:t> </a:t>
            </a:r>
            <a:r>
              <a:rPr lang="ar-IQ" sz="1800" dirty="0" err="1" smtClean="0"/>
              <a:t>وانما</a:t>
            </a:r>
            <a:r>
              <a:rPr lang="ar-IQ" sz="1800" dirty="0" smtClean="0"/>
              <a:t> تملأ     والتشتت       </a:t>
            </a:r>
            <a:r>
              <a:rPr lang="ar-IQ" sz="1800" dirty="0" smtClean="0"/>
              <a:t>   </a:t>
            </a:r>
            <a:r>
              <a:rPr lang="ar-IQ" sz="1800" dirty="0" smtClean="0"/>
              <a:t>ملزمة لاقترانها</a:t>
            </a:r>
          </a:p>
          <a:p>
            <a:pPr>
              <a:buNone/>
            </a:pPr>
            <a:r>
              <a:rPr lang="ar-IQ" sz="1800" dirty="0" smtClean="0"/>
              <a:t>                   </a:t>
            </a:r>
            <a:r>
              <a:rPr lang="ar-IQ" sz="1800" dirty="0" err="1" smtClean="0"/>
              <a:t>الى</a:t>
            </a:r>
            <a:r>
              <a:rPr lang="ar-IQ" sz="1800" dirty="0" smtClean="0"/>
              <a:t> خير </a:t>
            </a:r>
            <a:r>
              <a:rPr lang="ar-IQ" sz="1800" dirty="0" err="1" smtClean="0"/>
              <a:t>الانسانية</a:t>
            </a:r>
            <a:r>
              <a:rPr lang="ar-IQ" sz="1800" dirty="0" smtClean="0"/>
              <a:t>                            النفس </a:t>
            </a:r>
            <a:r>
              <a:rPr lang="ar-IQ" sz="1800" dirty="0" err="1" smtClean="0"/>
              <a:t>شعورأ</a:t>
            </a:r>
            <a:r>
              <a:rPr lang="ar-IQ" sz="1800" dirty="0" smtClean="0"/>
              <a:t> </a:t>
            </a:r>
            <a:r>
              <a:rPr lang="ar-IQ" sz="1800" dirty="0" err="1" smtClean="0"/>
              <a:t>بالانصاف</a:t>
            </a:r>
            <a:r>
              <a:rPr lang="ar-IQ" sz="1800" dirty="0" smtClean="0"/>
              <a:t>                   </a:t>
            </a:r>
            <a:r>
              <a:rPr lang="ar-IQ" sz="1800" dirty="0" smtClean="0"/>
              <a:t>        </a:t>
            </a:r>
            <a:r>
              <a:rPr lang="ar-IQ" sz="1800" dirty="0" smtClean="0"/>
              <a:t>بجزاء</a:t>
            </a:r>
          </a:p>
        </p:txBody>
      </p:sp>
      <p:cxnSp>
        <p:nvCxnSpPr>
          <p:cNvPr id="5" name="رابط كسهم مستقيم 4"/>
          <p:cNvCxnSpPr/>
          <p:nvPr/>
        </p:nvCxnSpPr>
        <p:spPr>
          <a:xfrm>
            <a:off x="5000628" y="3643314"/>
            <a:ext cx="3214710"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رابط كسهم مستقيم 7"/>
          <p:cNvCxnSpPr/>
          <p:nvPr/>
        </p:nvCxnSpPr>
        <p:spPr>
          <a:xfrm>
            <a:off x="5000628" y="3643314"/>
            <a:ext cx="1500198"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rot="16200000" flipH="1">
            <a:off x="4964909" y="3679033"/>
            <a:ext cx="35719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rot="10800000" flipV="1">
            <a:off x="3786182" y="3643314"/>
            <a:ext cx="1214446"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رابط كسهم مستقيم 16"/>
          <p:cNvCxnSpPr/>
          <p:nvPr/>
        </p:nvCxnSpPr>
        <p:spPr>
          <a:xfrm rot="10800000" flipV="1">
            <a:off x="2214546" y="3643314"/>
            <a:ext cx="278608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رابط كسهم مستقيم 20"/>
          <p:cNvCxnSpPr/>
          <p:nvPr/>
        </p:nvCxnSpPr>
        <p:spPr>
          <a:xfrm rot="10800000" flipV="1">
            <a:off x="642910" y="3643314"/>
            <a:ext cx="4286280"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85728"/>
            <a:ext cx="8715436" cy="6215106"/>
          </a:xfrm>
        </p:spPr>
        <p:style>
          <a:lnRef idx="1">
            <a:schemeClr val="accent2"/>
          </a:lnRef>
          <a:fillRef idx="2">
            <a:schemeClr val="accent2"/>
          </a:fillRef>
          <a:effectRef idx="1">
            <a:schemeClr val="accent2"/>
          </a:effectRef>
          <a:fontRef idx="minor">
            <a:schemeClr val="dk1"/>
          </a:fontRef>
        </p:style>
        <p:txBody>
          <a:bodyPr>
            <a:normAutofit/>
          </a:bodyPr>
          <a:lstStyle/>
          <a:p>
            <a:r>
              <a:rPr lang="ar-IQ" sz="2000" dirty="0" smtClean="0"/>
              <a:t>وجوه الشبه والاختلاف بين قواعد القانون وبين قواعد العدالة </a:t>
            </a:r>
          </a:p>
          <a:p>
            <a:pPr>
              <a:buFontTx/>
              <a:buChar char="-"/>
            </a:pPr>
            <a:r>
              <a:rPr lang="ar-IQ" sz="2000" dirty="0" smtClean="0"/>
              <a:t>تشابه قواعد العدالة وقواعد القانون من حيث </a:t>
            </a:r>
            <a:r>
              <a:rPr lang="ar-IQ" sz="2000" dirty="0" err="1" smtClean="0"/>
              <a:t>ان</a:t>
            </a:r>
            <a:r>
              <a:rPr lang="ar-IQ" sz="2000" dirty="0" smtClean="0"/>
              <a:t> كلاهما قواعد عامة .</a:t>
            </a:r>
          </a:p>
          <a:p>
            <a:pPr>
              <a:buFontTx/>
              <a:buChar char="-"/>
            </a:pPr>
            <a:r>
              <a:rPr lang="ar-IQ" sz="2000" dirty="0" err="1" smtClean="0"/>
              <a:t>اما</a:t>
            </a:r>
            <a:r>
              <a:rPr lang="ar-IQ" sz="2000" dirty="0" smtClean="0"/>
              <a:t> </a:t>
            </a:r>
            <a:r>
              <a:rPr lang="ar-IQ" sz="2000" dirty="0" err="1" smtClean="0"/>
              <a:t>اوجه</a:t>
            </a:r>
            <a:r>
              <a:rPr lang="ar-IQ" sz="2000" dirty="0" smtClean="0"/>
              <a:t> الاختلاف بين قواعد القانون وقواعد العدالة </a:t>
            </a:r>
            <a:endParaRPr lang="ar-IQ" sz="2000" dirty="0"/>
          </a:p>
        </p:txBody>
      </p:sp>
      <p:sp>
        <p:nvSpPr>
          <p:cNvPr id="5" name="وسيلة شرح مستطيلة 4"/>
          <p:cNvSpPr/>
          <p:nvPr/>
        </p:nvSpPr>
        <p:spPr>
          <a:xfrm>
            <a:off x="285720" y="1571612"/>
            <a:ext cx="8501122" cy="3429024"/>
          </a:xfrm>
          <a:prstGeom prst="wedgeRectCallout">
            <a:avLst/>
          </a:prstGeom>
          <a:solidFill>
            <a:schemeClr val="accent1">
              <a:lumMod val="60000"/>
              <a:lumOff val="4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000" dirty="0" smtClean="0">
                <a:solidFill>
                  <a:srgbClr val="FFFF00"/>
                </a:solidFill>
              </a:rPr>
              <a:t>1- اختلافهما من حيث الغاية المباشرة والقانون يهدف </a:t>
            </a:r>
            <a:r>
              <a:rPr lang="ar-IQ" sz="2000" dirty="0" err="1" smtClean="0">
                <a:solidFill>
                  <a:srgbClr val="FFFF00"/>
                </a:solidFill>
              </a:rPr>
              <a:t>الى</a:t>
            </a:r>
            <a:r>
              <a:rPr lang="ar-IQ" sz="2000" dirty="0" smtClean="0">
                <a:solidFill>
                  <a:srgbClr val="FFFF00"/>
                </a:solidFill>
              </a:rPr>
              <a:t> حسن التنظيم الاجتماعي ، اما العدالة تحقيق الخير الاجتماعي .</a:t>
            </a:r>
          </a:p>
          <a:p>
            <a:r>
              <a:rPr lang="ar-IQ" sz="2000" dirty="0" smtClean="0">
                <a:solidFill>
                  <a:srgbClr val="FFFF00"/>
                </a:solidFill>
              </a:rPr>
              <a:t>2- اختلافهما من حيث الجزاء ( الجزاء في قواعد القانون يقترن بجزاء مادي تفرضه السلطة العامة اما العدالة فالجزاء يكون </a:t>
            </a:r>
            <a:r>
              <a:rPr lang="ar-IQ" sz="2000" dirty="0" smtClean="0">
                <a:solidFill>
                  <a:srgbClr val="FFFF00"/>
                </a:solidFill>
              </a:rPr>
              <a:t>ادبي ) </a:t>
            </a:r>
            <a:r>
              <a:rPr lang="ar-IQ" sz="2000" dirty="0" smtClean="0">
                <a:solidFill>
                  <a:srgbClr val="FFFF00"/>
                </a:solidFill>
              </a:rPr>
              <a:t>.</a:t>
            </a:r>
          </a:p>
          <a:p>
            <a:r>
              <a:rPr lang="ar-IQ" sz="2000" dirty="0" smtClean="0">
                <a:solidFill>
                  <a:srgbClr val="FFFF00"/>
                </a:solidFill>
              </a:rPr>
              <a:t>3- ترشد قواعد القانون القاضي </a:t>
            </a:r>
            <a:r>
              <a:rPr lang="ar-IQ" sz="2000" dirty="0" err="1" smtClean="0">
                <a:solidFill>
                  <a:srgbClr val="FFFF00"/>
                </a:solidFill>
              </a:rPr>
              <a:t>الى</a:t>
            </a:r>
            <a:r>
              <a:rPr lang="ar-IQ" sz="2000" dirty="0" smtClean="0">
                <a:solidFill>
                  <a:srgbClr val="FFFF00"/>
                </a:solidFill>
              </a:rPr>
              <a:t> حلول </a:t>
            </a:r>
            <a:r>
              <a:rPr lang="ar-IQ" sz="2000" dirty="0" smtClean="0">
                <a:solidFill>
                  <a:srgbClr val="FFFF00"/>
                </a:solidFill>
              </a:rPr>
              <a:t>قاطعة </a:t>
            </a:r>
            <a:r>
              <a:rPr lang="ar-IQ" sz="2000" dirty="0" smtClean="0">
                <a:solidFill>
                  <a:srgbClr val="FFFF00"/>
                </a:solidFill>
              </a:rPr>
              <a:t>، اما العدالة فلا ترشد القاضي الى حلول وانما تملأ نفسيهما شعور يوجب بالاحكام والقرارات المنصفة .</a:t>
            </a:r>
          </a:p>
          <a:p>
            <a:r>
              <a:rPr lang="ar-IQ" sz="2000" dirty="0" smtClean="0">
                <a:solidFill>
                  <a:srgbClr val="FFFF00"/>
                </a:solidFill>
              </a:rPr>
              <a:t>4- اختلافهما من حيث الوضوح </a:t>
            </a:r>
            <a:r>
              <a:rPr lang="ar-IQ" sz="2000" dirty="0" err="1" smtClean="0">
                <a:solidFill>
                  <a:srgbClr val="FFFF00"/>
                </a:solidFill>
              </a:rPr>
              <a:t>والاستقرارات</a:t>
            </a:r>
            <a:r>
              <a:rPr lang="ar-IQ" sz="2000" dirty="0" smtClean="0">
                <a:solidFill>
                  <a:srgbClr val="FFFF00"/>
                </a:solidFill>
              </a:rPr>
              <a:t> ( قواعد القانون قواعد واضحة ، اما قواعد العدالة فيكيفها الغموض ) .</a:t>
            </a:r>
          </a:p>
          <a:p>
            <a:r>
              <a:rPr lang="ar-IQ" sz="2000" dirty="0" smtClean="0">
                <a:solidFill>
                  <a:srgbClr val="FFFF00"/>
                </a:solidFill>
              </a:rPr>
              <a:t>5- توصف قواعد القانون بالتجرد بينما قواعد العدالة فإن صفة التجريد فيها تبدو باهتة .</a:t>
            </a:r>
          </a:p>
          <a:p>
            <a:endParaRPr lang="ar-IQ" dirty="0">
              <a:solidFill>
                <a:srgbClr val="FFFF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357166"/>
            <a:ext cx="8643998" cy="621510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buNone/>
            </a:pPr>
            <a:endParaRPr lang="ar-IQ" sz="2000" b="1" dirty="0" smtClean="0">
              <a:solidFill>
                <a:srgbClr val="FF0000"/>
              </a:solidFill>
            </a:endParaRPr>
          </a:p>
          <a:p>
            <a:pPr algn="ctr">
              <a:buNone/>
            </a:pPr>
            <a:r>
              <a:rPr lang="ar-IQ" sz="2000" b="1" dirty="0" smtClean="0">
                <a:solidFill>
                  <a:srgbClr val="FF0000"/>
                </a:solidFill>
              </a:rPr>
              <a:t>المحاضرة الثانية عشر</a:t>
            </a:r>
          </a:p>
          <a:p>
            <a:pPr>
              <a:buNone/>
            </a:pPr>
            <a:r>
              <a:rPr lang="ar-IQ" sz="2000" b="1" dirty="0" smtClean="0">
                <a:solidFill>
                  <a:srgbClr val="FF0000"/>
                </a:solidFill>
              </a:rPr>
              <a:t>صلة </a:t>
            </a:r>
            <a:r>
              <a:rPr lang="ar-IQ" sz="2000" b="1" dirty="0" smtClean="0">
                <a:solidFill>
                  <a:srgbClr val="FF0000"/>
                </a:solidFill>
              </a:rPr>
              <a:t>القانون بقواعد العدالة </a:t>
            </a:r>
          </a:p>
          <a:p>
            <a:pPr>
              <a:buFontTx/>
              <a:buChar char="-"/>
            </a:pPr>
            <a:r>
              <a:rPr lang="ar-IQ" sz="2000" dirty="0" smtClean="0"/>
              <a:t>تقوم بين القانون وبين قواعد العدالة علاقة </a:t>
            </a:r>
            <a:r>
              <a:rPr lang="ar-IQ" sz="2000" dirty="0" err="1" smtClean="0"/>
              <a:t>وثقى</a:t>
            </a:r>
            <a:r>
              <a:rPr lang="ar-IQ" sz="2000" dirty="0" smtClean="0"/>
              <a:t> في </a:t>
            </a:r>
            <a:r>
              <a:rPr lang="ar-IQ" sz="2000" dirty="0" err="1" smtClean="0"/>
              <a:t>امرين</a:t>
            </a:r>
            <a:r>
              <a:rPr lang="ar-IQ" sz="2000" dirty="0" smtClean="0"/>
              <a:t> :-</a:t>
            </a:r>
          </a:p>
          <a:p>
            <a:pPr>
              <a:buNone/>
            </a:pPr>
            <a:r>
              <a:rPr lang="ar-IQ" sz="2000" dirty="0" smtClean="0"/>
              <a:t>1-  </a:t>
            </a:r>
            <a:r>
              <a:rPr lang="ar-IQ" sz="2000" dirty="0" err="1" smtClean="0"/>
              <a:t>ان</a:t>
            </a:r>
            <a:r>
              <a:rPr lang="ar-IQ" sz="2000" dirty="0" smtClean="0"/>
              <a:t> دائرة قواعد العدالة تحتل </a:t>
            </a:r>
            <a:r>
              <a:rPr lang="ar-IQ" sz="2000" dirty="0" err="1" smtClean="0"/>
              <a:t>احياناً</a:t>
            </a:r>
            <a:r>
              <a:rPr lang="ar-IQ" sz="2000" dirty="0" smtClean="0"/>
              <a:t> مرحلة وسطى تمر </a:t>
            </a:r>
            <a:r>
              <a:rPr lang="ar-IQ" sz="2000" dirty="0" err="1" smtClean="0"/>
              <a:t>بها</a:t>
            </a:r>
            <a:r>
              <a:rPr lang="ar-IQ" sz="2000" dirty="0" smtClean="0"/>
              <a:t> قواعد </a:t>
            </a:r>
            <a:r>
              <a:rPr lang="ar-IQ" sz="2000" dirty="0" err="1" smtClean="0"/>
              <a:t>الاخلاق</a:t>
            </a:r>
            <a:r>
              <a:rPr lang="ar-IQ" sz="2000" dirty="0" smtClean="0"/>
              <a:t> في طريق تحولها </a:t>
            </a:r>
            <a:r>
              <a:rPr lang="ar-IQ" sz="2000" dirty="0" err="1" smtClean="0"/>
              <a:t>الى</a:t>
            </a:r>
            <a:r>
              <a:rPr lang="ar-IQ" sz="2000" dirty="0" smtClean="0"/>
              <a:t> دائرة القانون .</a:t>
            </a:r>
          </a:p>
          <a:p>
            <a:pPr>
              <a:buNone/>
            </a:pPr>
            <a:r>
              <a:rPr lang="ar-IQ" sz="2000" dirty="0" smtClean="0"/>
              <a:t>2- </a:t>
            </a:r>
            <a:r>
              <a:rPr lang="ar-IQ" sz="2000" dirty="0" err="1" smtClean="0"/>
              <a:t>ان</a:t>
            </a:r>
            <a:r>
              <a:rPr lang="ar-IQ" sz="2000" dirty="0" smtClean="0"/>
              <a:t> قواعد العدالة تؤثر كثيراً في الحياة القانونية ويبدو تأثيرها في اتجاهين هما تأثيرهما في دائرة التشريع ، وتأثيرها في نطاق القضاء .</a:t>
            </a:r>
            <a:endParaRPr lang="ar-IQ"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85728"/>
            <a:ext cx="8229600" cy="511156"/>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r"/>
            <a:r>
              <a:rPr lang="ar-IQ" sz="2800" b="1" dirty="0" smtClean="0"/>
              <a:t>المحاضرة الثانية :</a:t>
            </a:r>
            <a:endParaRPr lang="ar-IQ" sz="2800" b="1" dirty="0"/>
          </a:p>
        </p:txBody>
      </p:sp>
      <p:sp>
        <p:nvSpPr>
          <p:cNvPr id="3" name="عنصر نائب للمحتوى 2"/>
          <p:cNvSpPr>
            <a:spLocks noGrp="1"/>
          </p:cNvSpPr>
          <p:nvPr>
            <p:ph idx="1"/>
          </p:nvPr>
        </p:nvSpPr>
        <p:spPr>
          <a:xfrm>
            <a:off x="457200" y="928670"/>
            <a:ext cx="8229600" cy="5643602"/>
          </a:xfrm>
        </p:spPr>
        <p:style>
          <a:lnRef idx="1">
            <a:schemeClr val="accent6"/>
          </a:lnRef>
          <a:fillRef idx="2">
            <a:schemeClr val="accent6"/>
          </a:fillRef>
          <a:effectRef idx="1">
            <a:schemeClr val="accent6"/>
          </a:effectRef>
          <a:fontRef idx="minor">
            <a:schemeClr val="dk1"/>
          </a:fontRef>
        </p:style>
        <p:txBody>
          <a:bodyPr>
            <a:normAutofit/>
          </a:bodyPr>
          <a:lstStyle/>
          <a:p>
            <a:pPr algn="ctr">
              <a:buNone/>
            </a:pPr>
            <a:r>
              <a:rPr lang="ar-IQ" sz="2400" b="1" dirty="0" smtClean="0"/>
              <a:t>الفصل </a:t>
            </a:r>
            <a:r>
              <a:rPr lang="ar-IQ" sz="2400" b="1" dirty="0" err="1" smtClean="0"/>
              <a:t>الاول</a:t>
            </a:r>
            <a:endParaRPr lang="ar-IQ" sz="2400" b="1" dirty="0" smtClean="0"/>
          </a:p>
          <a:p>
            <a:pPr>
              <a:buFontTx/>
              <a:buChar char="-"/>
            </a:pPr>
            <a:r>
              <a:rPr lang="ar-IQ" sz="1800" dirty="0" smtClean="0">
                <a:solidFill>
                  <a:schemeClr val="tx1"/>
                </a:solidFill>
              </a:rPr>
              <a:t>معنى القاعدة القانونية .</a:t>
            </a:r>
          </a:p>
          <a:p>
            <a:pPr>
              <a:buFontTx/>
              <a:buChar char="-"/>
            </a:pPr>
            <a:r>
              <a:rPr lang="ar-IQ" sz="1800" dirty="0" smtClean="0">
                <a:solidFill>
                  <a:schemeClr val="tx1"/>
                </a:solidFill>
              </a:rPr>
              <a:t>المبحث </a:t>
            </a:r>
            <a:r>
              <a:rPr lang="ar-IQ" sz="1800" dirty="0" err="1" smtClean="0">
                <a:solidFill>
                  <a:schemeClr val="tx1"/>
                </a:solidFill>
              </a:rPr>
              <a:t>الاول</a:t>
            </a:r>
            <a:r>
              <a:rPr lang="ar-IQ" sz="1800" dirty="0" smtClean="0">
                <a:solidFill>
                  <a:schemeClr val="tx1"/>
                </a:solidFill>
              </a:rPr>
              <a:t> :</a:t>
            </a:r>
          </a:p>
          <a:p>
            <a:pPr>
              <a:buNone/>
            </a:pPr>
            <a:r>
              <a:rPr lang="ar-IQ" sz="1800" dirty="0">
                <a:solidFill>
                  <a:schemeClr val="tx1"/>
                </a:solidFill>
              </a:rPr>
              <a:t> </a:t>
            </a:r>
            <a:r>
              <a:rPr lang="ar-IQ" sz="1800" dirty="0" smtClean="0">
                <a:solidFill>
                  <a:schemeClr val="tx1"/>
                </a:solidFill>
              </a:rPr>
              <a:t>                     - اصل لفظ القانون ومعناه ( لغة واصطلاحاً )</a:t>
            </a:r>
          </a:p>
          <a:p>
            <a:pPr>
              <a:buNone/>
            </a:pPr>
            <a:r>
              <a:rPr lang="ar-IQ" sz="1800" dirty="0" smtClean="0">
                <a:solidFill>
                  <a:schemeClr val="tx1"/>
                </a:solidFill>
              </a:rPr>
              <a:t>اصل لفظ القانون : اختلف الكتاب في تحديد اصل هذا اللفظ .</a:t>
            </a:r>
          </a:p>
          <a:p>
            <a:pPr>
              <a:buNone/>
            </a:pPr>
            <a:endParaRPr lang="ar-IQ" sz="2400" b="1" dirty="0" smtClean="0">
              <a:solidFill>
                <a:schemeClr val="tx1"/>
              </a:solidFill>
            </a:endParaRPr>
          </a:p>
          <a:p>
            <a:pPr>
              <a:buNone/>
            </a:pPr>
            <a:r>
              <a:rPr lang="ar-IQ" sz="1600" b="1" dirty="0" smtClean="0">
                <a:solidFill>
                  <a:schemeClr val="tx1"/>
                </a:solidFill>
              </a:rPr>
              <a:t>   ذهب الرأي الغالب </a:t>
            </a:r>
            <a:r>
              <a:rPr lang="ar-IQ" sz="1600" b="1" dirty="0" err="1" smtClean="0">
                <a:solidFill>
                  <a:schemeClr val="tx1"/>
                </a:solidFill>
              </a:rPr>
              <a:t>الى</a:t>
            </a:r>
            <a:r>
              <a:rPr lang="ar-IQ" sz="1600" b="1" dirty="0" smtClean="0">
                <a:solidFill>
                  <a:schemeClr val="tx1"/>
                </a:solidFill>
              </a:rPr>
              <a:t> القول                       بينما ذهب البعض </a:t>
            </a:r>
            <a:r>
              <a:rPr lang="ar-IQ" sz="1600" b="1" dirty="0" err="1" smtClean="0">
                <a:solidFill>
                  <a:schemeClr val="tx1"/>
                </a:solidFill>
              </a:rPr>
              <a:t>الاخر</a:t>
            </a:r>
            <a:r>
              <a:rPr lang="ar-IQ" sz="1600" b="1" dirty="0" smtClean="0">
                <a:solidFill>
                  <a:schemeClr val="tx1"/>
                </a:solidFill>
              </a:rPr>
              <a:t>                         ومنه من نسبه            </a:t>
            </a:r>
          </a:p>
          <a:p>
            <a:pPr>
              <a:buNone/>
            </a:pPr>
            <a:r>
              <a:rPr lang="ar-IQ" sz="1600" b="1" dirty="0" smtClean="0">
                <a:solidFill>
                  <a:schemeClr val="tx1"/>
                </a:solidFill>
              </a:rPr>
              <a:t>انه ليس عربي </a:t>
            </a:r>
            <a:r>
              <a:rPr lang="ar-IQ" sz="1600" b="1" dirty="0" err="1" smtClean="0">
                <a:solidFill>
                  <a:schemeClr val="tx1"/>
                </a:solidFill>
              </a:rPr>
              <a:t>الاصل</a:t>
            </a:r>
            <a:r>
              <a:rPr lang="ar-IQ" sz="1600" b="1" dirty="0" smtClean="0">
                <a:solidFill>
                  <a:schemeClr val="tx1"/>
                </a:solidFill>
              </a:rPr>
              <a:t> وانه دخيل               </a:t>
            </a:r>
            <a:r>
              <a:rPr lang="ar-IQ" sz="1600" b="1" dirty="0" err="1" smtClean="0">
                <a:solidFill>
                  <a:schemeClr val="tx1"/>
                </a:solidFill>
              </a:rPr>
              <a:t>الى</a:t>
            </a:r>
            <a:r>
              <a:rPr lang="ar-IQ" sz="1600" b="1" dirty="0" smtClean="0">
                <a:solidFill>
                  <a:schemeClr val="tx1"/>
                </a:solidFill>
              </a:rPr>
              <a:t> القول </a:t>
            </a:r>
            <a:r>
              <a:rPr lang="ar-IQ" sz="1600" b="1" dirty="0" err="1" smtClean="0">
                <a:solidFill>
                  <a:schemeClr val="tx1"/>
                </a:solidFill>
              </a:rPr>
              <a:t>بانهٍ</a:t>
            </a:r>
            <a:r>
              <a:rPr lang="ar-IQ" sz="1600" b="1" dirty="0" smtClean="0">
                <a:solidFill>
                  <a:schemeClr val="tx1"/>
                </a:solidFill>
              </a:rPr>
              <a:t> عربي </a:t>
            </a:r>
            <a:r>
              <a:rPr lang="ar-IQ" sz="1600" b="1" dirty="0" err="1" smtClean="0">
                <a:solidFill>
                  <a:schemeClr val="tx1"/>
                </a:solidFill>
              </a:rPr>
              <a:t>الاصل</a:t>
            </a:r>
            <a:r>
              <a:rPr lang="ar-IQ" sz="1600" b="1" dirty="0" smtClean="0">
                <a:solidFill>
                  <a:schemeClr val="tx1"/>
                </a:solidFill>
              </a:rPr>
              <a:t> مادة                      </a:t>
            </a:r>
            <a:r>
              <a:rPr lang="ar-IQ" sz="1600" b="1" dirty="0" err="1" smtClean="0">
                <a:solidFill>
                  <a:schemeClr val="tx1"/>
                </a:solidFill>
              </a:rPr>
              <a:t>الى</a:t>
            </a:r>
            <a:r>
              <a:rPr lang="ar-IQ" sz="1600" b="1" dirty="0" smtClean="0">
                <a:solidFill>
                  <a:schemeClr val="tx1"/>
                </a:solidFill>
              </a:rPr>
              <a:t> اصل </a:t>
            </a:r>
            <a:r>
              <a:rPr lang="ar-IQ" sz="1600" b="1" dirty="0" err="1" smtClean="0">
                <a:solidFill>
                  <a:schemeClr val="tx1"/>
                </a:solidFill>
              </a:rPr>
              <a:t>اجنبي</a:t>
            </a:r>
            <a:endParaRPr lang="ar-IQ" sz="1600" b="1" dirty="0" smtClean="0">
              <a:solidFill>
                <a:schemeClr val="tx1"/>
              </a:solidFill>
            </a:endParaRPr>
          </a:p>
          <a:p>
            <a:pPr>
              <a:buNone/>
            </a:pPr>
            <a:r>
              <a:rPr lang="ar-IQ" sz="1600" b="1" dirty="0" smtClean="0">
                <a:solidFill>
                  <a:schemeClr val="tx1"/>
                </a:solidFill>
              </a:rPr>
              <a:t>       على لغتنا                                                 وشكلاً</a:t>
            </a:r>
          </a:p>
          <a:p>
            <a:pPr>
              <a:buNone/>
            </a:pPr>
            <a:endParaRPr lang="ar-IQ" sz="300" b="1" dirty="0">
              <a:solidFill>
                <a:schemeClr val="tx1"/>
              </a:solidFill>
            </a:endParaRPr>
          </a:p>
          <a:p>
            <a:pPr>
              <a:buNone/>
            </a:pPr>
            <a:r>
              <a:rPr lang="ar-IQ" sz="1600" b="1" dirty="0" smtClean="0">
                <a:solidFill>
                  <a:schemeClr val="tx1"/>
                </a:solidFill>
              </a:rPr>
              <a:t>معنى القانون اصطلاحاً :</a:t>
            </a:r>
          </a:p>
          <a:p>
            <a:pPr algn="ctr">
              <a:buNone/>
            </a:pPr>
            <a:r>
              <a:rPr lang="ar-IQ" sz="1600" b="1" dirty="0" err="1" smtClean="0">
                <a:solidFill>
                  <a:srgbClr val="7030A0"/>
                </a:solidFill>
              </a:rPr>
              <a:t>ان</a:t>
            </a:r>
            <a:r>
              <a:rPr lang="ar-IQ" sz="1600" b="1" dirty="0" smtClean="0">
                <a:solidFill>
                  <a:srgbClr val="7030A0"/>
                </a:solidFill>
              </a:rPr>
              <a:t> </a:t>
            </a:r>
            <a:r>
              <a:rPr lang="ar-IQ" sz="1600" b="1" dirty="0" smtClean="0">
                <a:solidFill>
                  <a:srgbClr val="7030A0"/>
                </a:solidFill>
              </a:rPr>
              <a:t>القانون له معنيين اصطلاحاً</a:t>
            </a:r>
          </a:p>
          <a:p>
            <a:pPr algn="ctr">
              <a:buNone/>
            </a:pPr>
            <a:endParaRPr lang="ar-IQ" sz="400" b="1" dirty="0" smtClean="0">
              <a:solidFill>
                <a:srgbClr val="7030A0"/>
              </a:solidFill>
            </a:endParaRPr>
          </a:p>
          <a:p>
            <a:pPr algn="ctr">
              <a:buNone/>
            </a:pPr>
            <a:endParaRPr lang="ar-IQ" sz="600" b="1" dirty="0">
              <a:solidFill>
                <a:srgbClr val="7030A0"/>
              </a:solidFill>
            </a:endParaRPr>
          </a:p>
          <a:p>
            <a:pPr>
              <a:buNone/>
            </a:pPr>
            <a:r>
              <a:rPr lang="ar-IQ" sz="1600" b="1" dirty="0" smtClean="0">
                <a:solidFill>
                  <a:schemeClr val="tx1"/>
                </a:solidFill>
              </a:rPr>
              <a:t>                                           خاص </a:t>
            </a:r>
            <a:r>
              <a:rPr lang="ar-IQ" sz="1600" b="1" dirty="0" err="1" smtClean="0">
                <a:solidFill>
                  <a:schemeClr val="tx1"/>
                </a:solidFill>
              </a:rPr>
              <a:t>او</a:t>
            </a:r>
            <a:r>
              <a:rPr lang="ar-IQ" sz="1600" b="1" dirty="0" smtClean="0">
                <a:solidFill>
                  <a:schemeClr val="tx1"/>
                </a:solidFill>
              </a:rPr>
              <a:t> ضيق                      عام </a:t>
            </a:r>
            <a:r>
              <a:rPr lang="ar-IQ" sz="1600" b="1" dirty="0" err="1" smtClean="0">
                <a:solidFill>
                  <a:schemeClr val="tx1"/>
                </a:solidFill>
              </a:rPr>
              <a:t>او</a:t>
            </a:r>
            <a:r>
              <a:rPr lang="ar-IQ" sz="1600" b="1" dirty="0" smtClean="0">
                <a:solidFill>
                  <a:schemeClr val="tx1"/>
                </a:solidFill>
              </a:rPr>
              <a:t> شامل</a:t>
            </a:r>
          </a:p>
          <a:p>
            <a:pPr>
              <a:buNone/>
            </a:pPr>
            <a:r>
              <a:rPr lang="ar-IQ" sz="1600" b="1" dirty="0" smtClean="0">
                <a:solidFill>
                  <a:schemeClr val="tx1"/>
                </a:solidFill>
              </a:rPr>
              <a:t>تعريف القانون :</a:t>
            </a:r>
          </a:p>
          <a:p>
            <a:pPr algn="r">
              <a:buNone/>
            </a:pPr>
            <a:r>
              <a:rPr lang="ar-IQ" sz="1600" b="1" dirty="0" smtClean="0">
                <a:solidFill>
                  <a:schemeClr val="tx1"/>
                </a:solidFill>
              </a:rPr>
              <a:t>      مجموعة  من </a:t>
            </a:r>
            <a:r>
              <a:rPr lang="ar-IQ" sz="1600" b="1" dirty="0" smtClean="0">
                <a:solidFill>
                  <a:schemeClr val="tx1"/>
                </a:solidFill>
              </a:rPr>
              <a:t>قواعد </a:t>
            </a:r>
            <a:r>
              <a:rPr lang="ar-IQ" sz="1600" b="1" dirty="0" smtClean="0">
                <a:solidFill>
                  <a:schemeClr val="tx1"/>
                </a:solidFill>
              </a:rPr>
              <a:t>السلوك العامة المجردة المنظمة للعلاقات الاجتماعية بين </a:t>
            </a:r>
            <a:r>
              <a:rPr lang="ar-IQ" sz="1600" b="1" dirty="0" err="1" smtClean="0">
                <a:solidFill>
                  <a:schemeClr val="tx1"/>
                </a:solidFill>
              </a:rPr>
              <a:t>الاشخاص</a:t>
            </a:r>
            <a:r>
              <a:rPr lang="ar-IQ" sz="1600" b="1" dirty="0" smtClean="0">
                <a:solidFill>
                  <a:schemeClr val="tx1"/>
                </a:solidFill>
              </a:rPr>
              <a:t> والمقترنة بجزاء مادي </a:t>
            </a:r>
            <a:r>
              <a:rPr lang="ar-IQ" sz="1600" b="1" dirty="0" smtClean="0">
                <a:solidFill>
                  <a:schemeClr val="tx1"/>
                </a:solidFill>
              </a:rPr>
              <a:t>تفرضه </a:t>
            </a:r>
            <a:r>
              <a:rPr lang="ar-IQ" sz="1600" b="1" dirty="0" smtClean="0">
                <a:solidFill>
                  <a:schemeClr val="tx1"/>
                </a:solidFill>
              </a:rPr>
              <a:t>السلطة العامة على من يخالفها .</a:t>
            </a:r>
            <a:endParaRPr lang="ar-IQ" sz="1600" b="1" dirty="0">
              <a:solidFill>
                <a:schemeClr val="tx1"/>
              </a:solidFill>
            </a:endParaRPr>
          </a:p>
        </p:txBody>
      </p:sp>
      <p:cxnSp>
        <p:nvCxnSpPr>
          <p:cNvPr id="5" name="رابط كسهم مستقيم 4"/>
          <p:cNvCxnSpPr/>
          <p:nvPr/>
        </p:nvCxnSpPr>
        <p:spPr>
          <a:xfrm>
            <a:off x="5214942" y="2714620"/>
            <a:ext cx="2143140"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رابط كسهم مستقيم 7"/>
          <p:cNvCxnSpPr/>
          <p:nvPr/>
        </p:nvCxnSpPr>
        <p:spPr>
          <a:xfrm rot="10800000" flipV="1">
            <a:off x="4714876" y="2714620"/>
            <a:ext cx="50006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رابط كسهم مستقيم 12"/>
          <p:cNvCxnSpPr/>
          <p:nvPr/>
        </p:nvCxnSpPr>
        <p:spPr>
          <a:xfrm rot="10800000" flipV="1">
            <a:off x="2000232" y="2714620"/>
            <a:ext cx="3214710"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رابط كسهم مستقيم 15"/>
          <p:cNvCxnSpPr/>
          <p:nvPr/>
        </p:nvCxnSpPr>
        <p:spPr>
          <a:xfrm>
            <a:off x="4429124" y="4572008"/>
            <a:ext cx="928694"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رابط كسهم مستقيم 18"/>
          <p:cNvCxnSpPr/>
          <p:nvPr/>
        </p:nvCxnSpPr>
        <p:spPr>
          <a:xfrm rot="10800000" flipV="1">
            <a:off x="3428992" y="4572008"/>
            <a:ext cx="100013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39784"/>
          </a:xfrm>
          <a:solidFill>
            <a:srgbClr val="FFFF66"/>
          </a:solidFill>
        </p:spPr>
        <p:txBody>
          <a:bodyPr>
            <a:normAutofit fontScale="90000"/>
          </a:bodyPr>
          <a:lstStyle/>
          <a:p>
            <a:r>
              <a:rPr lang="ar-IQ" sz="2000" b="1" dirty="0" smtClean="0">
                <a:solidFill>
                  <a:srgbClr val="FF0000"/>
                </a:solidFill>
              </a:rPr>
              <a:t>المحاضرة الثالثة عشر</a:t>
            </a:r>
            <a:br>
              <a:rPr lang="ar-IQ" sz="2000" b="1" dirty="0" smtClean="0">
                <a:solidFill>
                  <a:srgbClr val="FF0000"/>
                </a:solidFill>
              </a:rPr>
            </a:br>
            <a:r>
              <a:rPr lang="ar-IQ" sz="2000" b="1" dirty="0" smtClean="0">
                <a:solidFill>
                  <a:srgbClr val="FF0000"/>
                </a:solidFill>
              </a:rPr>
              <a:t>المبحث </a:t>
            </a:r>
            <a:r>
              <a:rPr lang="ar-IQ" sz="2000" b="1" dirty="0" smtClean="0">
                <a:solidFill>
                  <a:srgbClr val="FF0000"/>
                </a:solidFill>
              </a:rPr>
              <a:t>الثالث</a:t>
            </a:r>
            <a:br>
              <a:rPr lang="ar-IQ" sz="2000" b="1" dirty="0" smtClean="0">
                <a:solidFill>
                  <a:srgbClr val="FF0000"/>
                </a:solidFill>
              </a:rPr>
            </a:br>
            <a:r>
              <a:rPr lang="ar-IQ" sz="2000" b="1" dirty="0" smtClean="0">
                <a:solidFill>
                  <a:srgbClr val="FF0000"/>
                </a:solidFill>
              </a:rPr>
              <a:t>صلة القانون بسائر العلوم الاجتماعية </a:t>
            </a:r>
            <a:endParaRPr lang="ar-IQ" sz="2000" b="1" dirty="0">
              <a:solidFill>
                <a:srgbClr val="FF0000"/>
              </a:solidFill>
            </a:endParaRPr>
          </a:p>
        </p:txBody>
      </p:sp>
      <p:sp>
        <p:nvSpPr>
          <p:cNvPr id="4" name="مستطيل مستدير الزوايا 3"/>
          <p:cNvSpPr/>
          <p:nvPr/>
        </p:nvSpPr>
        <p:spPr>
          <a:xfrm>
            <a:off x="142844" y="1428736"/>
            <a:ext cx="8858312" cy="435771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buFontTx/>
              <a:buChar char="-"/>
            </a:pPr>
            <a:r>
              <a:rPr lang="ar-IQ" sz="2000" dirty="0" smtClean="0">
                <a:solidFill>
                  <a:schemeClr val="tx1"/>
                </a:solidFill>
              </a:rPr>
              <a:t>علاقته بعلم السياسة فيتضح حيث يعرض القانون لتنظيم الكيان السياسي للدول محدداً شكل نظام الحكم والسلطات القائمة فيها .</a:t>
            </a:r>
          </a:p>
          <a:p>
            <a:pPr>
              <a:buFontTx/>
              <a:buChar char="-"/>
            </a:pPr>
            <a:r>
              <a:rPr lang="ar-IQ" sz="2000" dirty="0" smtClean="0">
                <a:solidFill>
                  <a:schemeClr val="tx1"/>
                </a:solidFill>
              </a:rPr>
              <a:t>علاقته بعلم الاقتصاد </a:t>
            </a:r>
            <a:r>
              <a:rPr lang="ar-IQ" sz="2000" dirty="0" smtClean="0">
                <a:solidFill>
                  <a:schemeClr val="tx1"/>
                </a:solidFill>
              </a:rPr>
              <a:t>تتجلى </a:t>
            </a:r>
            <a:r>
              <a:rPr lang="ar-IQ" sz="2000" dirty="0" smtClean="0">
                <a:solidFill>
                  <a:schemeClr val="tx1"/>
                </a:solidFill>
              </a:rPr>
              <a:t>في دائرة المعاملات المالية .</a:t>
            </a:r>
          </a:p>
          <a:p>
            <a:pPr>
              <a:buFontTx/>
              <a:buChar char="-"/>
            </a:pPr>
            <a:r>
              <a:rPr lang="ar-IQ" sz="2000" dirty="0" smtClean="0">
                <a:solidFill>
                  <a:schemeClr val="tx1"/>
                </a:solidFill>
              </a:rPr>
              <a:t>علاقته بعلم الاجتماع فيبدو حين يتصدى لتنظيم واجبات الفرد ومشكلة حيال أفراد جنسه .</a:t>
            </a:r>
          </a:p>
          <a:p>
            <a:pPr>
              <a:buFontTx/>
              <a:buChar char="-"/>
            </a:pPr>
            <a:r>
              <a:rPr lang="ar-IQ" sz="2000" dirty="0" smtClean="0">
                <a:solidFill>
                  <a:schemeClr val="tx1"/>
                </a:solidFill>
              </a:rPr>
              <a:t>علاقته بعلم التأريخ لا سبيل </a:t>
            </a:r>
            <a:r>
              <a:rPr lang="ar-IQ" sz="2000" dirty="0" err="1" smtClean="0">
                <a:solidFill>
                  <a:schemeClr val="tx1"/>
                </a:solidFill>
              </a:rPr>
              <a:t>الى</a:t>
            </a:r>
            <a:r>
              <a:rPr lang="ar-IQ" sz="2000" dirty="0" smtClean="0">
                <a:solidFill>
                  <a:schemeClr val="tx1"/>
                </a:solidFill>
              </a:rPr>
              <a:t> </a:t>
            </a:r>
            <a:r>
              <a:rPr lang="ar-IQ" sz="2000" dirty="0" err="1" smtClean="0">
                <a:solidFill>
                  <a:schemeClr val="tx1"/>
                </a:solidFill>
              </a:rPr>
              <a:t>انكارها</a:t>
            </a:r>
            <a:r>
              <a:rPr lang="ar-IQ" sz="2000" dirty="0" smtClean="0">
                <a:solidFill>
                  <a:schemeClr val="tx1"/>
                </a:solidFill>
              </a:rPr>
              <a:t> لأن الدراسة </a:t>
            </a:r>
            <a:r>
              <a:rPr lang="ar-IQ" sz="2000" dirty="0" err="1" smtClean="0">
                <a:solidFill>
                  <a:schemeClr val="tx1"/>
                </a:solidFill>
              </a:rPr>
              <a:t>التأريخية</a:t>
            </a:r>
            <a:r>
              <a:rPr lang="ar-IQ" sz="2000" dirty="0" smtClean="0">
                <a:solidFill>
                  <a:schemeClr val="tx1"/>
                </a:solidFill>
              </a:rPr>
              <a:t> تلفت الضوء على القواعد القانونية القديمة .</a:t>
            </a:r>
          </a:p>
          <a:p>
            <a:pPr>
              <a:buFontTx/>
              <a:buChar char="-"/>
            </a:pPr>
            <a:r>
              <a:rPr lang="ar-IQ" sz="2000" dirty="0" smtClean="0">
                <a:solidFill>
                  <a:schemeClr val="tx1"/>
                </a:solidFill>
              </a:rPr>
              <a:t>علاقته بالدراسات الفلسفية وبكل من علم النفس وعلم المنطق ، اذ تطغى الفلسفة على البحث القانوني الاصالة والعمق وسعة الإحاطة ، </a:t>
            </a:r>
            <a:r>
              <a:rPr lang="ar-IQ" sz="2000" dirty="0" smtClean="0">
                <a:solidFill>
                  <a:schemeClr val="tx1"/>
                </a:solidFill>
              </a:rPr>
              <a:t>ويعين </a:t>
            </a:r>
            <a:r>
              <a:rPr lang="ar-IQ" sz="2000" dirty="0" smtClean="0">
                <a:solidFill>
                  <a:schemeClr val="tx1"/>
                </a:solidFill>
              </a:rPr>
              <a:t>علم النفس في وضع القاعدة القانونية مضموناً وصياغة على نحو ينسجم مع الرغبات الكامنة في نفوس الجماعة .</a:t>
            </a:r>
            <a:endParaRPr lang="ar-IQ"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214290"/>
            <a:ext cx="8715436" cy="6429420"/>
          </a:xfrm>
          <a:solidFill>
            <a:schemeClr val="tx2">
              <a:lumMod val="40000"/>
              <a:lumOff val="60000"/>
            </a:schemeClr>
          </a:solidFill>
        </p:spPr>
        <p:style>
          <a:lnRef idx="0">
            <a:schemeClr val="accent5"/>
          </a:lnRef>
          <a:fillRef idx="3">
            <a:schemeClr val="accent5"/>
          </a:fillRef>
          <a:effectRef idx="3">
            <a:schemeClr val="accent5"/>
          </a:effectRef>
          <a:fontRef idx="minor">
            <a:schemeClr val="lt1"/>
          </a:fontRef>
        </p:style>
        <p:txBody>
          <a:bodyPr>
            <a:normAutofit/>
          </a:bodyPr>
          <a:lstStyle/>
          <a:p>
            <a:pPr algn="ctr">
              <a:buNone/>
            </a:pPr>
            <a:endParaRPr lang="ar-IQ" sz="1050" b="1" dirty="0" smtClean="0">
              <a:solidFill>
                <a:srgbClr val="FF0000"/>
              </a:solidFill>
            </a:endParaRPr>
          </a:p>
          <a:p>
            <a:pPr algn="ctr">
              <a:buNone/>
            </a:pPr>
            <a:r>
              <a:rPr lang="ar-IQ" sz="2000" b="1" dirty="0" err="1" smtClean="0">
                <a:solidFill>
                  <a:srgbClr val="FF0000"/>
                </a:solidFill>
              </a:rPr>
              <a:t>اقسام</a:t>
            </a:r>
            <a:r>
              <a:rPr lang="ar-IQ" sz="2000" b="1" dirty="0" smtClean="0">
                <a:solidFill>
                  <a:srgbClr val="FF0000"/>
                </a:solidFill>
              </a:rPr>
              <a:t> </a:t>
            </a:r>
            <a:r>
              <a:rPr lang="ar-IQ" sz="2000" b="1" dirty="0" smtClean="0">
                <a:solidFill>
                  <a:srgbClr val="FF0000"/>
                </a:solidFill>
              </a:rPr>
              <a:t>القانون وفروعه</a:t>
            </a:r>
          </a:p>
          <a:p>
            <a:pPr>
              <a:buNone/>
            </a:pPr>
            <a:r>
              <a:rPr lang="ar-IQ" sz="2000" dirty="0" smtClean="0">
                <a:solidFill>
                  <a:schemeClr val="tx1"/>
                </a:solidFill>
              </a:rPr>
              <a:t>                                                                             داخلي</a:t>
            </a:r>
          </a:p>
          <a:p>
            <a:pPr>
              <a:buNone/>
            </a:pPr>
            <a:r>
              <a:rPr lang="ar-IQ" sz="2000" dirty="0" smtClean="0">
                <a:solidFill>
                  <a:schemeClr val="tx1"/>
                </a:solidFill>
              </a:rPr>
              <a:t>- تقسيم القانون من حيث نطاقه </a:t>
            </a:r>
            <a:r>
              <a:rPr lang="ar-IQ" sz="2000" dirty="0" err="1" smtClean="0">
                <a:solidFill>
                  <a:schemeClr val="tx1"/>
                </a:solidFill>
              </a:rPr>
              <a:t>الاقليمي</a:t>
            </a:r>
            <a:r>
              <a:rPr lang="ar-IQ" sz="2000" dirty="0" smtClean="0">
                <a:solidFill>
                  <a:schemeClr val="tx1"/>
                </a:solidFill>
              </a:rPr>
              <a:t>  </a:t>
            </a:r>
          </a:p>
          <a:p>
            <a:pPr>
              <a:buNone/>
            </a:pPr>
            <a:r>
              <a:rPr lang="ar-IQ" sz="2000" dirty="0" smtClean="0">
                <a:solidFill>
                  <a:schemeClr val="tx1"/>
                </a:solidFill>
              </a:rPr>
              <a:t>                                                                            خارجي</a:t>
            </a:r>
          </a:p>
          <a:p>
            <a:pPr>
              <a:buNone/>
            </a:pPr>
            <a:r>
              <a:rPr lang="ar-IQ" sz="2000" dirty="0" smtClean="0">
                <a:solidFill>
                  <a:schemeClr val="tx1"/>
                </a:solidFill>
              </a:rPr>
              <a:t>                                                                              عام</a:t>
            </a:r>
          </a:p>
          <a:p>
            <a:pPr>
              <a:buNone/>
            </a:pPr>
            <a:r>
              <a:rPr lang="ar-IQ" sz="2000" dirty="0" smtClean="0">
                <a:solidFill>
                  <a:schemeClr val="tx1"/>
                </a:solidFill>
              </a:rPr>
              <a:t>- تقسيم القانون من حيث الروابط التي ينظمها</a:t>
            </a:r>
          </a:p>
          <a:p>
            <a:pPr>
              <a:buNone/>
            </a:pPr>
            <a:r>
              <a:rPr lang="ar-IQ" sz="2000" dirty="0" smtClean="0">
                <a:solidFill>
                  <a:schemeClr val="tx1"/>
                </a:solidFill>
              </a:rPr>
              <a:t>                                                                             خاص </a:t>
            </a:r>
          </a:p>
          <a:p>
            <a:pPr>
              <a:buNone/>
            </a:pPr>
            <a:r>
              <a:rPr lang="ar-IQ" sz="2000" dirty="0" smtClean="0">
                <a:solidFill>
                  <a:schemeClr val="tx1"/>
                </a:solidFill>
              </a:rPr>
              <a:t>                                                                          قواعد </a:t>
            </a:r>
            <a:r>
              <a:rPr lang="ar-IQ" sz="2000" dirty="0" err="1" smtClean="0">
                <a:solidFill>
                  <a:schemeClr val="tx1"/>
                </a:solidFill>
              </a:rPr>
              <a:t>امره</a:t>
            </a:r>
            <a:endParaRPr lang="ar-IQ" sz="2000" dirty="0" smtClean="0">
              <a:solidFill>
                <a:schemeClr val="tx1"/>
              </a:solidFill>
            </a:endParaRPr>
          </a:p>
          <a:p>
            <a:pPr>
              <a:buNone/>
            </a:pPr>
            <a:r>
              <a:rPr lang="ar-IQ" sz="2000" dirty="0" smtClean="0">
                <a:solidFill>
                  <a:schemeClr val="tx1"/>
                </a:solidFill>
              </a:rPr>
              <a:t>- تقسيم القانون من حيث قوته الملزمة</a:t>
            </a:r>
          </a:p>
          <a:p>
            <a:pPr>
              <a:buNone/>
            </a:pPr>
            <a:r>
              <a:rPr lang="ar-IQ" sz="2000" dirty="0" smtClean="0">
                <a:solidFill>
                  <a:schemeClr val="tx1"/>
                </a:solidFill>
              </a:rPr>
              <a:t>                                                                    قواعد مكملة </a:t>
            </a:r>
            <a:r>
              <a:rPr lang="ar-IQ" sz="2000" dirty="0" err="1" smtClean="0">
                <a:solidFill>
                  <a:schemeClr val="tx1"/>
                </a:solidFill>
              </a:rPr>
              <a:t>او</a:t>
            </a:r>
            <a:r>
              <a:rPr lang="ar-IQ" sz="2000" dirty="0" smtClean="0">
                <a:solidFill>
                  <a:schemeClr val="tx1"/>
                </a:solidFill>
              </a:rPr>
              <a:t> مفسرة</a:t>
            </a:r>
          </a:p>
          <a:p>
            <a:pPr>
              <a:buNone/>
            </a:pPr>
            <a:r>
              <a:rPr lang="ar-IQ" sz="2000" dirty="0" smtClean="0">
                <a:solidFill>
                  <a:schemeClr val="tx1"/>
                </a:solidFill>
              </a:rPr>
              <a:t>                                                                            مكتوب</a:t>
            </a:r>
          </a:p>
          <a:p>
            <a:pPr>
              <a:buNone/>
            </a:pPr>
            <a:r>
              <a:rPr lang="ar-IQ" sz="2000" dirty="0" smtClean="0">
                <a:solidFill>
                  <a:schemeClr val="tx1"/>
                </a:solidFill>
              </a:rPr>
              <a:t>- تقسيم القانون من </a:t>
            </a:r>
            <a:r>
              <a:rPr lang="ar-IQ" sz="2000" dirty="0" smtClean="0">
                <a:solidFill>
                  <a:schemeClr val="tx1"/>
                </a:solidFill>
              </a:rPr>
              <a:t>حيث </a:t>
            </a:r>
            <a:r>
              <a:rPr lang="ar-IQ" sz="2000" dirty="0" smtClean="0">
                <a:solidFill>
                  <a:schemeClr val="tx1"/>
                </a:solidFill>
              </a:rPr>
              <a:t>الصورة التي توجد </a:t>
            </a:r>
            <a:r>
              <a:rPr lang="ar-IQ" sz="2000" dirty="0" err="1" smtClean="0">
                <a:solidFill>
                  <a:schemeClr val="tx1"/>
                </a:solidFill>
              </a:rPr>
              <a:t>بها</a:t>
            </a:r>
            <a:endParaRPr lang="ar-IQ" sz="2000" dirty="0" smtClean="0">
              <a:solidFill>
                <a:schemeClr val="tx1"/>
              </a:solidFill>
            </a:endParaRPr>
          </a:p>
          <a:p>
            <a:pPr>
              <a:buNone/>
            </a:pPr>
            <a:r>
              <a:rPr lang="ar-IQ" sz="2000" dirty="0" smtClean="0">
                <a:solidFill>
                  <a:schemeClr val="tx1"/>
                </a:solidFill>
              </a:rPr>
              <a:t>                                                                        غير مكتوب</a:t>
            </a:r>
          </a:p>
          <a:p>
            <a:pPr>
              <a:buNone/>
            </a:pPr>
            <a:r>
              <a:rPr lang="ar-IQ" sz="2000" dirty="0" smtClean="0">
                <a:solidFill>
                  <a:schemeClr val="tx1"/>
                </a:solidFill>
              </a:rPr>
              <a:t>                                                                         موضوعي</a:t>
            </a:r>
          </a:p>
          <a:p>
            <a:pPr>
              <a:buNone/>
            </a:pPr>
            <a:r>
              <a:rPr lang="ar-IQ" sz="2000" dirty="0" smtClean="0">
                <a:solidFill>
                  <a:schemeClr val="tx1"/>
                </a:solidFill>
              </a:rPr>
              <a:t>- تقسيم القانون من حيث الموضوع الذي ينظمه   </a:t>
            </a:r>
          </a:p>
          <a:p>
            <a:pPr>
              <a:buNone/>
            </a:pPr>
            <a:r>
              <a:rPr lang="ar-IQ" sz="2000" dirty="0" smtClean="0">
                <a:solidFill>
                  <a:schemeClr val="tx1"/>
                </a:solidFill>
              </a:rPr>
              <a:t>                                                                            شكلي</a:t>
            </a:r>
            <a:endParaRPr lang="ar-IQ" sz="2000" dirty="0">
              <a:solidFill>
                <a:schemeClr val="tx1"/>
              </a:solidFill>
            </a:endParaRPr>
          </a:p>
        </p:txBody>
      </p:sp>
      <p:cxnSp>
        <p:nvCxnSpPr>
          <p:cNvPr id="5" name="رابط كسهم مستقيم 4"/>
          <p:cNvCxnSpPr/>
          <p:nvPr/>
        </p:nvCxnSpPr>
        <p:spPr>
          <a:xfrm rot="10800000">
            <a:off x="3500430" y="1000108"/>
            <a:ext cx="2071702" cy="35719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6" name="رابط كسهم مستقيم 5"/>
          <p:cNvCxnSpPr/>
          <p:nvPr/>
        </p:nvCxnSpPr>
        <p:spPr>
          <a:xfrm rot="10800000" flipV="1">
            <a:off x="4071934" y="3571876"/>
            <a:ext cx="1643074" cy="366714"/>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rot="10800000">
            <a:off x="3643306" y="3214686"/>
            <a:ext cx="2071702" cy="35719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8" name="رابط كسهم مستقيم 7"/>
          <p:cNvCxnSpPr/>
          <p:nvPr/>
        </p:nvCxnSpPr>
        <p:spPr>
          <a:xfrm rot="10800000">
            <a:off x="3571868" y="4357694"/>
            <a:ext cx="1285884" cy="285752"/>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rot="10800000" flipV="1">
            <a:off x="3786182" y="4643446"/>
            <a:ext cx="1071570" cy="395286"/>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0" name="رابط كسهم مستقيم 9"/>
          <p:cNvCxnSpPr/>
          <p:nvPr/>
        </p:nvCxnSpPr>
        <p:spPr>
          <a:xfrm rot="10800000" flipV="1">
            <a:off x="3571868" y="5715016"/>
            <a:ext cx="1381140" cy="428628"/>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rot="10800000">
            <a:off x="3714744" y="5429264"/>
            <a:ext cx="1214446" cy="285752"/>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5" name="رابط كسهم مستقيم 24"/>
          <p:cNvCxnSpPr/>
          <p:nvPr/>
        </p:nvCxnSpPr>
        <p:spPr>
          <a:xfrm rot="10800000" flipV="1">
            <a:off x="3500430" y="1357298"/>
            <a:ext cx="2071702" cy="366714"/>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6" name="رابط كسهم مستقيم 25"/>
          <p:cNvCxnSpPr/>
          <p:nvPr/>
        </p:nvCxnSpPr>
        <p:spPr>
          <a:xfrm rot="10800000" flipV="1">
            <a:off x="3500430" y="2428868"/>
            <a:ext cx="1624026" cy="35719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7" name="رابط كسهم مستقيم 26"/>
          <p:cNvCxnSpPr/>
          <p:nvPr/>
        </p:nvCxnSpPr>
        <p:spPr>
          <a:xfrm rot="10800000">
            <a:off x="3357554" y="2143116"/>
            <a:ext cx="1785950" cy="285752"/>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285728"/>
            <a:ext cx="8786874" cy="6357982"/>
          </a:xfrm>
          <a:ln/>
        </p:spPr>
        <p:style>
          <a:lnRef idx="1">
            <a:schemeClr val="accent5"/>
          </a:lnRef>
          <a:fillRef idx="2">
            <a:schemeClr val="accent5"/>
          </a:fillRef>
          <a:effectRef idx="1">
            <a:schemeClr val="accent5"/>
          </a:effectRef>
          <a:fontRef idx="minor">
            <a:schemeClr val="dk1"/>
          </a:fontRef>
        </p:style>
        <p:txBody>
          <a:bodyPr>
            <a:normAutofit/>
          </a:bodyPr>
          <a:lstStyle/>
          <a:p>
            <a:pPr algn="ctr">
              <a:buNone/>
            </a:pPr>
            <a:r>
              <a:rPr lang="ar-IQ" sz="2000" b="1" dirty="0" smtClean="0">
                <a:solidFill>
                  <a:srgbClr val="FF0000"/>
                </a:solidFill>
              </a:rPr>
              <a:t>المحاضرة الرابعة عشر</a:t>
            </a:r>
          </a:p>
          <a:p>
            <a:pPr>
              <a:buNone/>
            </a:pPr>
            <a:r>
              <a:rPr lang="ar-IQ" sz="2000" b="1" dirty="0" smtClean="0">
                <a:solidFill>
                  <a:srgbClr val="FF0000"/>
                </a:solidFill>
              </a:rPr>
              <a:t>تقسيم </a:t>
            </a:r>
            <a:r>
              <a:rPr lang="ar-IQ" sz="2000" b="1" dirty="0" smtClean="0">
                <a:solidFill>
                  <a:srgbClr val="FF0000"/>
                </a:solidFill>
              </a:rPr>
              <a:t>القانون </a:t>
            </a:r>
            <a:r>
              <a:rPr lang="ar-IQ" sz="2000" b="1" dirty="0" err="1" smtClean="0">
                <a:solidFill>
                  <a:srgbClr val="FF0000"/>
                </a:solidFill>
              </a:rPr>
              <a:t>الى</a:t>
            </a:r>
            <a:r>
              <a:rPr lang="ar-IQ" sz="2000" b="1" dirty="0" smtClean="0">
                <a:solidFill>
                  <a:srgbClr val="FF0000"/>
                </a:solidFill>
              </a:rPr>
              <a:t> عام </a:t>
            </a:r>
            <a:r>
              <a:rPr lang="ar-IQ" sz="2000" b="1" dirty="0" err="1" smtClean="0">
                <a:solidFill>
                  <a:srgbClr val="FF0000"/>
                </a:solidFill>
              </a:rPr>
              <a:t>و</a:t>
            </a:r>
            <a:r>
              <a:rPr lang="ar-IQ" sz="2000" b="1" dirty="0" smtClean="0">
                <a:solidFill>
                  <a:srgbClr val="FF0000"/>
                </a:solidFill>
              </a:rPr>
              <a:t> خاص .</a:t>
            </a:r>
            <a:endParaRPr lang="ar-IQ" sz="2000" dirty="0" smtClean="0">
              <a:solidFill>
                <a:srgbClr val="FF0000"/>
              </a:solidFill>
            </a:endParaRPr>
          </a:p>
          <a:p>
            <a:pPr>
              <a:buNone/>
            </a:pPr>
            <a:r>
              <a:rPr lang="ar-IQ" sz="2000" dirty="0" smtClean="0"/>
              <a:t>- معيار التمييز بين القانون العام والقانون الخاص :</a:t>
            </a:r>
          </a:p>
          <a:p>
            <a:pPr>
              <a:buNone/>
            </a:pPr>
            <a:r>
              <a:rPr lang="ar-IQ" sz="2000" dirty="0" smtClean="0"/>
              <a:t>1- يستهدف القانون العام تحقيق المصلحة العامة ، بينما القانون الخاص يراعي في الاصل المصالح الخاصة للأشخاص .</a:t>
            </a:r>
          </a:p>
          <a:p>
            <a:pPr>
              <a:buNone/>
            </a:pPr>
            <a:r>
              <a:rPr lang="ar-IQ" sz="2000" dirty="0" smtClean="0"/>
              <a:t>2- في العلاقات التي يحكمها القانون العام لا يتساوى مركز الدولة القانوني مع مركز الطرف </a:t>
            </a:r>
            <a:r>
              <a:rPr lang="ar-IQ" sz="2000" dirty="0" err="1" smtClean="0"/>
              <a:t>الاخر</a:t>
            </a:r>
            <a:r>
              <a:rPr lang="ar-IQ" sz="2000" dirty="0" smtClean="0"/>
              <a:t> ، بينما في العلاقات التي يحكمها القانون الخاص يتساوى المركز القانوني للدولة مع المركز القانوني للطرف </a:t>
            </a:r>
            <a:r>
              <a:rPr lang="ar-IQ" sz="2000" dirty="0" err="1" smtClean="0"/>
              <a:t>الاخر</a:t>
            </a:r>
            <a:r>
              <a:rPr lang="ar-IQ" sz="2000" dirty="0" smtClean="0"/>
              <a:t> .</a:t>
            </a:r>
          </a:p>
          <a:p>
            <a:pPr>
              <a:buNone/>
            </a:pPr>
            <a:r>
              <a:rPr lang="ar-IQ" sz="2000" dirty="0" smtClean="0"/>
              <a:t>3-القضاء </a:t>
            </a:r>
            <a:r>
              <a:rPr lang="ar-IQ" sz="2000" dirty="0" err="1" smtClean="0"/>
              <a:t>الاداري</a:t>
            </a:r>
            <a:r>
              <a:rPr lang="ar-IQ" sz="2000" dirty="0" smtClean="0"/>
              <a:t> هو الذي يفصل في المنازعات الناشئة في نطاق القانون العام وهو مستقل عن القضاء العادي ، اما النزاعات في نطاق القانون الخاص فتخضع جميعها للقضاء العادي .</a:t>
            </a:r>
          </a:p>
          <a:p>
            <a:pPr>
              <a:buNone/>
            </a:pPr>
            <a:r>
              <a:rPr lang="ar-IQ" sz="2000" dirty="0" smtClean="0"/>
              <a:t>  </a:t>
            </a:r>
          </a:p>
          <a:p>
            <a:pPr>
              <a:buNone/>
            </a:pPr>
            <a:r>
              <a:rPr lang="ar-IQ" sz="2000" dirty="0" smtClean="0"/>
              <a:t>                                                                        1- القانون العام الخارجي .</a:t>
            </a:r>
          </a:p>
          <a:p>
            <a:pPr>
              <a:buNone/>
            </a:pPr>
            <a:r>
              <a:rPr lang="ar-IQ" sz="2000" dirty="0" smtClean="0"/>
              <a:t>- يتفرع القانون العام </a:t>
            </a:r>
            <a:r>
              <a:rPr lang="ar-IQ" sz="2000" dirty="0" err="1" smtClean="0"/>
              <a:t>الى</a:t>
            </a:r>
            <a:r>
              <a:rPr lang="ar-IQ" sz="2000" dirty="0" smtClean="0"/>
              <a:t> فرعين رئيسيين </a:t>
            </a:r>
          </a:p>
          <a:p>
            <a:pPr>
              <a:buNone/>
            </a:pPr>
            <a:r>
              <a:rPr lang="ar-IQ" sz="2000" dirty="0" smtClean="0"/>
              <a:t>                                                                        2- القانون العام الداخلي .</a:t>
            </a:r>
          </a:p>
          <a:p>
            <a:pPr>
              <a:buNone/>
            </a:pPr>
            <a:r>
              <a:rPr lang="ar-IQ" sz="2000" dirty="0" smtClean="0"/>
              <a:t>                                                                        1- قانون السلم .</a:t>
            </a:r>
          </a:p>
          <a:p>
            <a:pPr>
              <a:buNone/>
            </a:pPr>
            <a:r>
              <a:rPr lang="ar-IQ" sz="2000" dirty="0" smtClean="0"/>
              <a:t>- القانون الدولي العام مضمونه                                     2- قانون الحرب .</a:t>
            </a:r>
          </a:p>
          <a:p>
            <a:pPr>
              <a:buNone/>
            </a:pPr>
            <a:r>
              <a:rPr lang="ar-IQ" sz="2000" dirty="0" smtClean="0"/>
              <a:t>                                                             3- قانون التنظيم الدولي والمنظمات الدولية .</a:t>
            </a:r>
            <a:endParaRPr lang="ar-IQ" sz="2000" dirty="0"/>
          </a:p>
        </p:txBody>
      </p:sp>
      <p:cxnSp>
        <p:nvCxnSpPr>
          <p:cNvPr id="5" name="رابط كسهم مستقيم 4"/>
          <p:cNvCxnSpPr/>
          <p:nvPr/>
        </p:nvCxnSpPr>
        <p:spPr>
          <a:xfrm rot="10800000">
            <a:off x="3857620" y="4214818"/>
            <a:ext cx="164307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رابط كسهم مستقيم 5"/>
          <p:cNvCxnSpPr/>
          <p:nvPr/>
        </p:nvCxnSpPr>
        <p:spPr>
          <a:xfrm rot="10800000" flipV="1">
            <a:off x="3786182" y="4643446"/>
            <a:ext cx="1714512"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رابط كسهم مستقيم 6"/>
          <p:cNvCxnSpPr/>
          <p:nvPr/>
        </p:nvCxnSpPr>
        <p:spPr>
          <a:xfrm rot="10800000">
            <a:off x="3857620" y="5357826"/>
            <a:ext cx="2571768"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رابط كسهم مستقيم 7"/>
          <p:cNvCxnSpPr/>
          <p:nvPr/>
        </p:nvCxnSpPr>
        <p:spPr>
          <a:xfrm rot="10800000">
            <a:off x="3857620" y="5643578"/>
            <a:ext cx="250033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رابط كسهم مستقيم 8"/>
          <p:cNvCxnSpPr/>
          <p:nvPr/>
        </p:nvCxnSpPr>
        <p:spPr>
          <a:xfrm rot="10800000" flipV="1">
            <a:off x="4643438" y="5715016"/>
            <a:ext cx="171451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643998" cy="6429420"/>
          </a:xfrm>
          <a:solidFill>
            <a:schemeClr val="accent4">
              <a:lumMod val="40000"/>
              <a:lumOff val="60000"/>
            </a:schemeClr>
          </a:solidFill>
        </p:spPr>
        <p:txBody>
          <a:bodyPr>
            <a:normAutofit/>
          </a:bodyPr>
          <a:lstStyle/>
          <a:p>
            <a:pPr algn="ctr">
              <a:buNone/>
            </a:pPr>
            <a:r>
              <a:rPr lang="ar-IQ" sz="2000" b="1" dirty="0" smtClean="0">
                <a:solidFill>
                  <a:srgbClr val="FF0000"/>
                </a:solidFill>
              </a:rPr>
              <a:t>المحاضرة الخامسة عشر</a:t>
            </a:r>
            <a:endParaRPr lang="ar-IQ" sz="2000" b="1" dirty="0" smtClean="0">
              <a:solidFill>
                <a:srgbClr val="FF0000"/>
              </a:solidFill>
            </a:endParaRPr>
          </a:p>
          <a:p>
            <a:pPr algn="ctr">
              <a:buNone/>
            </a:pPr>
            <a:r>
              <a:rPr lang="ar-IQ" sz="2000" b="1" dirty="0" smtClean="0"/>
              <a:t>فروع القانون العام الداخلي</a:t>
            </a:r>
          </a:p>
          <a:p>
            <a:pPr>
              <a:buNone/>
            </a:pPr>
            <a:endParaRPr lang="ar-IQ" sz="2000" dirty="0" smtClean="0"/>
          </a:p>
          <a:p>
            <a:pPr>
              <a:buNone/>
            </a:pPr>
            <a:endParaRPr lang="ar-IQ" sz="2000" dirty="0" smtClean="0"/>
          </a:p>
          <a:p>
            <a:pPr>
              <a:buNone/>
            </a:pPr>
            <a:r>
              <a:rPr lang="ar-IQ" sz="2000" dirty="0" smtClean="0"/>
              <a:t>   القانون الدستوري              القانون </a:t>
            </a:r>
            <a:r>
              <a:rPr lang="ar-IQ" sz="2000" dirty="0" err="1" smtClean="0"/>
              <a:t>الاداري</a:t>
            </a:r>
            <a:r>
              <a:rPr lang="ar-IQ" sz="2000" dirty="0" smtClean="0"/>
              <a:t>            القانون الجنائي            القانون المالي</a:t>
            </a:r>
          </a:p>
          <a:p>
            <a:pPr>
              <a:buNone/>
            </a:pPr>
            <a:endParaRPr lang="ar-IQ" sz="2000" dirty="0" smtClean="0"/>
          </a:p>
          <a:p>
            <a:pPr>
              <a:buNone/>
            </a:pPr>
            <a:endParaRPr lang="ar-IQ" sz="2000" dirty="0" smtClean="0"/>
          </a:p>
          <a:p>
            <a:pPr>
              <a:buNone/>
            </a:pPr>
            <a:r>
              <a:rPr lang="ar-IQ" sz="2000" dirty="0" smtClean="0"/>
              <a:t>                                                      قانون العقوبات       قانون </a:t>
            </a:r>
            <a:r>
              <a:rPr lang="ar-IQ" sz="2000" dirty="0" err="1" smtClean="0"/>
              <a:t>اصول</a:t>
            </a:r>
            <a:r>
              <a:rPr lang="ar-IQ" sz="2000" dirty="0" smtClean="0"/>
              <a:t> المحاكمات      </a:t>
            </a:r>
          </a:p>
          <a:p>
            <a:pPr>
              <a:buNone/>
            </a:pPr>
            <a:r>
              <a:rPr lang="ar-IQ" sz="2000" dirty="0" smtClean="0"/>
              <a:t>                                                                                       الجزائية</a:t>
            </a:r>
          </a:p>
          <a:p>
            <a:pPr>
              <a:buNone/>
            </a:pPr>
            <a:r>
              <a:rPr lang="ar-IQ" sz="2000" dirty="0" smtClean="0"/>
              <a:t>    </a:t>
            </a:r>
          </a:p>
          <a:p>
            <a:pPr algn="ctr">
              <a:buNone/>
            </a:pPr>
            <a:r>
              <a:rPr lang="ar-IQ" sz="2000" b="1" dirty="0" smtClean="0"/>
              <a:t>فروع القانون الخاص</a:t>
            </a:r>
          </a:p>
          <a:p>
            <a:pPr>
              <a:buNone/>
            </a:pPr>
            <a:endParaRPr lang="ar-IQ" sz="2000" dirty="0" smtClean="0"/>
          </a:p>
          <a:p>
            <a:pPr>
              <a:buNone/>
            </a:pPr>
            <a:endParaRPr lang="ar-IQ" sz="2000" dirty="0" smtClean="0"/>
          </a:p>
          <a:p>
            <a:pPr>
              <a:buNone/>
            </a:pPr>
            <a:r>
              <a:rPr lang="ar-IQ" sz="2000" dirty="0" smtClean="0"/>
              <a:t>   القانون التجاري          القانون المدني           قانون المرافعات           قانون الدولي الخاص</a:t>
            </a:r>
          </a:p>
          <a:p>
            <a:pPr>
              <a:buNone/>
            </a:pPr>
            <a:r>
              <a:rPr lang="ar-IQ" sz="2000" dirty="0" smtClean="0"/>
              <a:t>                                                               المدنية</a:t>
            </a:r>
          </a:p>
          <a:p>
            <a:pPr>
              <a:buNone/>
            </a:pPr>
            <a:r>
              <a:rPr lang="ar-IQ" sz="2000" dirty="0" smtClean="0"/>
              <a:t>           </a:t>
            </a:r>
            <a:r>
              <a:rPr lang="ar-IQ" sz="2000" dirty="0" err="1" smtClean="0"/>
              <a:t>الاحوال</a:t>
            </a:r>
            <a:r>
              <a:rPr lang="ar-IQ" sz="2000" dirty="0" smtClean="0"/>
              <a:t> الشخصية           </a:t>
            </a:r>
            <a:r>
              <a:rPr lang="ar-IQ" sz="2000" dirty="0" err="1" smtClean="0"/>
              <a:t>الاحوال</a:t>
            </a:r>
            <a:r>
              <a:rPr lang="ar-IQ" sz="2000" dirty="0" smtClean="0"/>
              <a:t> العينية</a:t>
            </a:r>
          </a:p>
          <a:p>
            <a:pPr>
              <a:buNone/>
            </a:pPr>
            <a:r>
              <a:rPr lang="ar-IQ" sz="2000" dirty="0" smtClean="0"/>
              <a:t>                                      </a:t>
            </a:r>
            <a:r>
              <a:rPr lang="ar-IQ" sz="2000" dirty="0" err="1" smtClean="0"/>
              <a:t>او</a:t>
            </a:r>
            <a:r>
              <a:rPr lang="ar-IQ" sz="2000" dirty="0" smtClean="0"/>
              <a:t> المعاملات المالية</a:t>
            </a:r>
            <a:endParaRPr lang="ar-IQ" sz="2000" dirty="0"/>
          </a:p>
        </p:txBody>
      </p:sp>
      <p:cxnSp>
        <p:nvCxnSpPr>
          <p:cNvPr id="5" name="رابط كسهم مستقيم 4"/>
          <p:cNvCxnSpPr/>
          <p:nvPr/>
        </p:nvCxnSpPr>
        <p:spPr>
          <a:xfrm>
            <a:off x="3357554" y="2071678"/>
            <a:ext cx="928694"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رابط كسهم مستقيم 5"/>
          <p:cNvCxnSpPr/>
          <p:nvPr/>
        </p:nvCxnSpPr>
        <p:spPr>
          <a:xfrm rot="10800000" flipV="1">
            <a:off x="2285984" y="2071678"/>
            <a:ext cx="1000132"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رابط كسهم مستقيم 9"/>
          <p:cNvCxnSpPr/>
          <p:nvPr/>
        </p:nvCxnSpPr>
        <p:spPr>
          <a:xfrm rot="16200000" flipH="1">
            <a:off x="4536281" y="964389"/>
            <a:ext cx="714380"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a:off x="4572000" y="928670"/>
            <a:ext cx="3143272"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رابط كسهم مستقيم 12"/>
          <p:cNvCxnSpPr/>
          <p:nvPr/>
        </p:nvCxnSpPr>
        <p:spPr>
          <a:xfrm rot="10800000" flipV="1">
            <a:off x="1643042" y="928670"/>
            <a:ext cx="2928958"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rot="10800000" flipV="1">
            <a:off x="3571868" y="928670"/>
            <a:ext cx="1000132"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رابط كسهم مستقيم 18"/>
          <p:cNvCxnSpPr/>
          <p:nvPr/>
        </p:nvCxnSpPr>
        <p:spPr>
          <a:xfrm rot="10800000" flipV="1">
            <a:off x="5357818" y="5286388"/>
            <a:ext cx="72390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رابط كسهم مستقيم 19"/>
          <p:cNvCxnSpPr/>
          <p:nvPr/>
        </p:nvCxnSpPr>
        <p:spPr>
          <a:xfrm>
            <a:off x="6072198" y="5286388"/>
            <a:ext cx="100013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رابط كسهم مستقيم 23"/>
          <p:cNvCxnSpPr/>
          <p:nvPr/>
        </p:nvCxnSpPr>
        <p:spPr>
          <a:xfrm>
            <a:off x="4714876" y="4143380"/>
            <a:ext cx="1285884"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رابط كسهم مستقيم 24"/>
          <p:cNvCxnSpPr/>
          <p:nvPr/>
        </p:nvCxnSpPr>
        <p:spPr>
          <a:xfrm>
            <a:off x="4714876" y="4143380"/>
            <a:ext cx="3214710"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رابط كسهم مستقيم 28"/>
          <p:cNvCxnSpPr/>
          <p:nvPr/>
        </p:nvCxnSpPr>
        <p:spPr>
          <a:xfrm rot="10800000" flipV="1">
            <a:off x="2000232" y="4143380"/>
            <a:ext cx="2714644"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رابط كسهم مستقيم 29"/>
          <p:cNvCxnSpPr/>
          <p:nvPr/>
        </p:nvCxnSpPr>
        <p:spPr>
          <a:xfrm rot="5400000">
            <a:off x="3893339" y="4250537"/>
            <a:ext cx="928694"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58204" cy="1143000"/>
          </a:xfrm>
        </p:spPr>
        <p:style>
          <a:lnRef idx="1">
            <a:schemeClr val="accent2"/>
          </a:lnRef>
          <a:fillRef idx="2">
            <a:schemeClr val="accent2"/>
          </a:fillRef>
          <a:effectRef idx="1">
            <a:schemeClr val="accent2"/>
          </a:effectRef>
          <a:fontRef idx="minor">
            <a:schemeClr val="dk1"/>
          </a:fontRef>
        </p:style>
        <p:txBody>
          <a:bodyPr>
            <a:noAutofit/>
          </a:bodyPr>
          <a:lstStyle/>
          <a:p>
            <a:pPr algn="r"/>
            <a:r>
              <a:rPr lang="ar-IQ" sz="2000" b="1" dirty="0" smtClean="0"/>
              <a:t>المحاضرة الثالثة : </a:t>
            </a:r>
            <a:br>
              <a:rPr lang="ar-IQ" sz="2000" b="1" dirty="0" smtClean="0"/>
            </a:br>
            <a:r>
              <a:rPr lang="ar-IQ" sz="2000" b="1" dirty="0" smtClean="0"/>
              <a:t>                                                      المبحث الثاني</a:t>
            </a:r>
            <a:br>
              <a:rPr lang="ar-IQ" sz="2000" b="1" dirty="0" smtClean="0"/>
            </a:br>
            <a:r>
              <a:rPr lang="ar-IQ" sz="2000" b="1" dirty="0" smtClean="0"/>
              <a:t>                       </a:t>
            </a:r>
            <a:r>
              <a:rPr lang="ar-IQ" sz="2000" dirty="0" smtClean="0"/>
              <a:t>التمييز بين مصطلح القانون </a:t>
            </a:r>
            <a:r>
              <a:rPr lang="ar-IQ" sz="2000" dirty="0" smtClean="0"/>
              <a:t>وبين مصطلحات قانونية </a:t>
            </a:r>
            <a:r>
              <a:rPr lang="ar-IQ" sz="2000" dirty="0" err="1" smtClean="0"/>
              <a:t>الاخرى</a:t>
            </a:r>
            <a:endParaRPr lang="ar-IQ" sz="2000" dirty="0"/>
          </a:p>
        </p:txBody>
      </p:sp>
      <p:sp>
        <p:nvSpPr>
          <p:cNvPr id="3" name="عنصر نائب للمحتوى 2"/>
          <p:cNvSpPr>
            <a:spLocks noGrp="1"/>
          </p:cNvSpPr>
          <p:nvPr>
            <p:ph idx="1"/>
          </p:nvPr>
        </p:nvSpPr>
        <p:spPr>
          <a:xfrm>
            <a:off x="285720" y="1600200"/>
            <a:ext cx="8643998" cy="5043510"/>
          </a:xfrm>
        </p:spPr>
        <p:style>
          <a:lnRef idx="0">
            <a:schemeClr val="accent4"/>
          </a:lnRef>
          <a:fillRef idx="3">
            <a:schemeClr val="accent4"/>
          </a:fillRef>
          <a:effectRef idx="3">
            <a:schemeClr val="accent4"/>
          </a:effectRef>
          <a:fontRef idx="minor">
            <a:schemeClr val="lt1"/>
          </a:fontRef>
        </p:style>
        <p:txBody>
          <a:bodyPr>
            <a:normAutofit/>
          </a:bodyPr>
          <a:lstStyle/>
          <a:p>
            <a:pPr>
              <a:buNone/>
            </a:pPr>
            <a:r>
              <a:rPr lang="ar-IQ" sz="2000" b="1" dirty="0" err="1" smtClean="0"/>
              <a:t>اولاً</a:t>
            </a:r>
            <a:r>
              <a:rPr lang="ar-IQ" sz="2000" b="1" dirty="0" smtClean="0"/>
              <a:t> : الشريعة</a:t>
            </a:r>
          </a:p>
          <a:p>
            <a:pPr>
              <a:buNone/>
            </a:pPr>
            <a:r>
              <a:rPr lang="ar-IQ" sz="2000" b="1" dirty="0" smtClean="0"/>
              <a:t>     تعرف الشريعة بأنها مجموعة من </a:t>
            </a:r>
            <a:r>
              <a:rPr lang="ar-IQ" sz="2000" b="1" dirty="0" smtClean="0"/>
              <a:t>القواعد والنظريات </a:t>
            </a:r>
            <a:r>
              <a:rPr lang="ar-IQ" sz="2000" b="1" dirty="0" smtClean="0"/>
              <a:t>القانونية السائدة في دولة معينة </a:t>
            </a:r>
            <a:r>
              <a:rPr lang="ar-IQ" sz="2000" b="1" dirty="0" err="1" smtClean="0"/>
              <a:t>او</a:t>
            </a:r>
            <a:r>
              <a:rPr lang="ar-IQ" sz="2000" b="1" dirty="0" smtClean="0"/>
              <a:t> مجتمع يضم دولاً متعددة تجمعها روابط مشتركة واتجاه متجانس .</a:t>
            </a:r>
          </a:p>
          <a:p>
            <a:pPr>
              <a:buFontTx/>
              <a:buChar char="-"/>
            </a:pPr>
            <a:r>
              <a:rPr lang="ar-IQ" sz="2000" b="1" dirty="0" smtClean="0"/>
              <a:t>تعتبر الشريعة اصل القوانين الوضعية ومصدراً لأحكامها .</a:t>
            </a:r>
          </a:p>
          <a:p>
            <a:pPr>
              <a:buFontTx/>
              <a:buChar char="-"/>
            </a:pPr>
            <a:r>
              <a:rPr lang="ar-IQ" sz="2000" b="1" dirty="0" smtClean="0"/>
              <a:t>تستمد القوانين الوضعية في مختلف الدول </a:t>
            </a:r>
            <a:r>
              <a:rPr lang="ar-IQ" sz="2000" b="1" dirty="0" smtClean="0"/>
              <a:t>أحكامها </a:t>
            </a:r>
            <a:r>
              <a:rPr lang="ar-IQ" sz="2000" b="1" dirty="0" smtClean="0"/>
              <a:t>من شرائع خمس </a:t>
            </a:r>
            <a:r>
              <a:rPr lang="ar-IQ" sz="2000" b="1" dirty="0" smtClean="0"/>
              <a:t>نشير إليها بإيجاز </a:t>
            </a:r>
            <a:r>
              <a:rPr lang="ar-IQ" sz="2000" b="1" dirty="0" smtClean="0"/>
              <a:t>فيما يلي:</a:t>
            </a:r>
          </a:p>
          <a:p>
            <a:pPr>
              <a:buNone/>
            </a:pPr>
            <a:r>
              <a:rPr lang="ar-IQ" sz="2000" b="1" dirty="0" smtClean="0"/>
              <a:t>     1- الشريعة </a:t>
            </a:r>
            <a:r>
              <a:rPr lang="ar-IQ" sz="2000" b="1" dirty="0" smtClean="0"/>
              <a:t>الإسلامية </a:t>
            </a:r>
            <a:r>
              <a:rPr lang="ar-IQ" sz="2000" b="1" dirty="0" smtClean="0"/>
              <a:t>.</a:t>
            </a:r>
          </a:p>
          <a:p>
            <a:pPr>
              <a:buNone/>
            </a:pPr>
            <a:r>
              <a:rPr lang="ar-IQ" sz="2000" b="1" dirty="0"/>
              <a:t> </a:t>
            </a:r>
            <a:r>
              <a:rPr lang="ar-IQ" sz="2000" b="1" dirty="0" smtClean="0"/>
              <a:t>    2- الشريعة اللاتينية .</a:t>
            </a:r>
          </a:p>
          <a:p>
            <a:pPr>
              <a:buNone/>
            </a:pPr>
            <a:r>
              <a:rPr lang="ar-IQ" sz="2000" b="1" dirty="0"/>
              <a:t> </a:t>
            </a:r>
            <a:r>
              <a:rPr lang="ar-IQ" sz="2000" b="1" dirty="0" smtClean="0"/>
              <a:t>    3- الشريعة </a:t>
            </a:r>
            <a:r>
              <a:rPr lang="ar-IQ" sz="2000" b="1" dirty="0" err="1" smtClean="0"/>
              <a:t>الانجلوسكسونية</a:t>
            </a:r>
            <a:r>
              <a:rPr lang="ar-IQ" sz="2000" b="1" dirty="0" smtClean="0"/>
              <a:t> .</a:t>
            </a:r>
          </a:p>
          <a:p>
            <a:pPr>
              <a:buNone/>
            </a:pPr>
            <a:r>
              <a:rPr lang="ar-IQ" sz="2000" b="1" dirty="0"/>
              <a:t> </a:t>
            </a:r>
            <a:r>
              <a:rPr lang="ar-IQ" sz="2000" b="1" dirty="0" smtClean="0"/>
              <a:t>    4- الشريعة الجرمانية .</a:t>
            </a:r>
          </a:p>
          <a:p>
            <a:pPr>
              <a:buNone/>
            </a:pPr>
            <a:r>
              <a:rPr lang="ar-IQ" sz="2000" b="1" dirty="0"/>
              <a:t> </a:t>
            </a:r>
            <a:r>
              <a:rPr lang="ar-IQ" sz="2000" b="1" dirty="0" smtClean="0"/>
              <a:t>    5- الشريعة البلشفية .</a:t>
            </a:r>
          </a:p>
          <a:p>
            <a:pPr>
              <a:buNone/>
            </a:pPr>
            <a:r>
              <a:rPr lang="ar-IQ" sz="2000" b="1" dirty="0" smtClean="0"/>
              <a:t>ثانياً : القانون الوضعي </a:t>
            </a:r>
          </a:p>
          <a:p>
            <a:pPr>
              <a:buNone/>
            </a:pPr>
            <a:r>
              <a:rPr lang="ar-IQ" sz="2000" b="1" dirty="0" smtClean="0"/>
              <a:t>يقصد بالقانون الوضعي مجموعة القواعد القانونية والتي تسود دولة معينة في عصر ما والتي تفرض الدولة تطبيقها مهما كانت طبيعتها تشريعية </a:t>
            </a:r>
            <a:r>
              <a:rPr lang="ar-IQ" sz="2000" b="1" dirty="0" err="1" smtClean="0"/>
              <a:t>او</a:t>
            </a:r>
            <a:r>
              <a:rPr lang="ar-IQ" sz="2000" b="1" dirty="0" smtClean="0"/>
              <a:t> غير تشريعية </a:t>
            </a:r>
            <a:r>
              <a:rPr lang="ar-IQ" sz="2000" b="1" dirty="0" err="1" smtClean="0"/>
              <a:t>وايا</a:t>
            </a:r>
            <a:r>
              <a:rPr lang="ar-IQ" sz="2000" b="1" dirty="0" smtClean="0"/>
              <a:t> كان مصدرها </a:t>
            </a:r>
            <a:r>
              <a:rPr lang="ar-IQ" sz="2000" b="1" dirty="0" smtClean="0"/>
              <a:t>إرادة </a:t>
            </a:r>
            <a:r>
              <a:rPr lang="ar-IQ" sz="2000" b="1" dirty="0" smtClean="0"/>
              <a:t>صريحة </a:t>
            </a:r>
            <a:r>
              <a:rPr lang="ar-IQ" sz="2000" b="1" dirty="0" err="1" smtClean="0"/>
              <a:t>او</a:t>
            </a:r>
            <a:r>
              <a:rPr lang="ar-IQ" sz="2000" b="1" dirty="0" smtClean="0"/>
              <a:t> ضمنية </a:t>
            </a:r>
            <a:r>
              <a:rPr lang="ar-IQ" sz="2000" b="1" dirty="0" smtClean="0"/>
              <a:t>لأفراد </a:t>
            </a:r>
            <a:r>
              <a:rPr lang="ar-IQ" sz="2000" b="1" dirty="0" smtClean="0"/>
              <a:t>المجتمع </a:t>
            </a:r>
            <a:r>
              <a:rPr lang="ar-IQ" sz="2000" b="1" dirty="0" err="1" smtClean="0"/>
              <a:t>او</a:t>
            </a:r>
            <a:r>
              <a:rPr lang="ar-IQ" sz="2000" b="1" dirty="0" smtClean="0"/>
              <a:t> كانت </a:t>
            </a:r>
            <a:r>
              <a:rPr lang="ar-IQ" sz="2000" b="1" dirty="0" smtClean="0"/>
              <a:t>إرادة </a:t>
            </a:r>
            <a:r>
              <a:rPr lang="ar-IQ" sz="2000" b="1" dirty="0" smtClean="0"/>
              <a:t>الله تعالى .</a:t>
            </a:r>
            <a:endParaRPr lang="ar-IQ"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142852"/>
            <a:ext cx="8715436" cy="6500858"/>
          </a:xfrm>
        </p:spPr>
        <p:style>
          <a:lnRef idx="0">
            <a:schemeClr val="accent4"/>
          </a:lnRef>
          <a:fillRef idx="3">
            <a:schemeClr val="accent4"/>
          </a:fillRef>
          <a:effectRef idx="3">
            <a:schemeClr val="accent4"/>
          </a:effectRef>
          <a:fontRef idx="minor">
            <a:schemeClr val="lt1"/>
          </a:fontRef>
        </p:style>
        <p:txBody>
          <a:bodyPr>
            <a:normAutofit/>
          </a:bodyPr>
          <a:lstStyle/>
          <a:p>
            <a:pPr>
              <a:buFontTx/>
              <a:buChar char="-"/>
            </a:pPr>
            <a:endParaRPr lang="ar-IQ" sz="2000" dirty="0" smtClean="0"/>
          </a:p>
          <a:p>
            <a:pPr>
              <a:buFontTx/>
              <a:buChar char="-"/>
            </a:pPr>
            <a:r>
              <a:rPr lang="ar-IQ" sz="2000" dirty="0" smtClean="0"/>
              <a:t>يتبين من هذا التعريف </a:t>
            </a:r>
            <a:r>
              <a:rPr lang="ar-IQ" sz="2000" dirty="0" err="1" smtClean="0"/>
              <a:t>ان</a:t>
            </a:r>
            <a:r>
              <a:rPr lang="ar-IQ" sz="2000" dirty="0" smtClean="0"/>
              <a:t> القانون الوضعي يتميز بأربعة أمور :</a:t>
            </a:r>
          </a:p>
          <a:p>
            <a:pPr>
              <a:buNone/>
            </a:pPr>
            <a:r>
              <a:rPr lang="ar-IQ" sz="2000" dirty="0" smtClean="0"/>
              <a:t>1- </a:t>
            </a:r>
            <a:r>
              <a:rPr lang="ar-IQ" sz="2000" dirty="0" err="1" smtClean="0"/>
              <a:t>ان</a:t>
            </a:r>
            <a:r>
              <a:rPr lang="ar-IQ" sz="2000" dirty="0" smtClean="0"/>
              <a:t> قواعده تسود مجتمعاً متجانساً له حياته الخاصة .</a:t>
            </a:r>
          </a:p>
          <a:p>
            <a:pPr>
              <a:buNone/>
            </a:pPr>
            <a:r>
              <a:rPr lang="ar-IQ" sz="2000" dirty="0" smtClean="0"/>
              <a:t>2- انه يعنى مجموعة القواعد القانونية التي تسود دولة معينة في زمن معين .</a:t>
            </a:r>
          </a:p>
          <a:p>
            <a:pPr>
              <a:buNone/>
            </a:pPr>
            <a:r>
              <a:rPr lang="ar-IQ" sz="2000" dirty="0" smtClean="0"/>
              <a:t>3- انه يضم القواعد القانونية التي تلزم الدولة الناس بإتباعها .</a:t>
            </a:r>
          </a:p>
          <a:p>
            <a:pPr>
              <a:buNone/>
            </a:pPr>
            <a:r>
              <a:rPr lang="ar-IQ" sz="2000" dirty="0" smtClean="0"/>
              <a:t>4- انه يشمل على القواعد القانونية الملزمة .</a:t>
            </a:r>
          </a:p>
          <a:p>
            <a:pPr>
              <a:buNone/>
            </a:pPr>
            <a:endParaRPr lang="ar-IQ" sz="1800" dirty="0" smtClean="0"/>
          </a:p>
          <a:p>
            <a:pPr>
              <a:buNone/>
            </a:pPr>
            <a:r>
              <a:rPr lang="ar-IQ" sz="2000" b="1" dirty="0" smtClean="0"/>
              <a:t>ثالثاً : فرع القانون والمجموعة القانونية </a:t>
            </a:r>
          </a:p>
          <a:p>
            <a:pPr>
              <a:buFontTx/>
              <a:buChar char="-"/>
            </a:pPr>
            <a:r>
              <a:rPr lang="ar-IQ" sz="2000" dirty="0" smtClean="0"/>
              <a:t>يقصد بفرع القانون مجموعة القواعد القانونية التي تحكم حقلاً من حقول الحياة الاجتماعية وتنظم روابط ذات طبيعة واحدة ، كالقانون التجاري والقانون العقابي .</a:t>
            </a:r>
          </a:p>
          <a:p>
            <a:pPr>
              <a:buFontTx/>
              <a:buChar char="-"/>
            </a:pPr>
            <a:r>
              <a:rPr lang="ar-IQ" sz="2000" dirty="0" smtClean="0"/>
              <a:t>أما المجموعة القانونية فتعني نصوص القانون المشرعة التي تحكم حقلاً من حقول الحياة الاجتماعية الذي </a:t>
            </a:r>
            <a:r>
              <a:rPr lang="ar-IQ" sz="2000" dirty="0" smtClean="0"/>
              <a:t>تت</a:t>
            </a:r>
            <a:r>
              <a:rPr lang="ar-IQ" sz="2000" dirty="0" smtClean="0"/>
              <a:t>سم </a:t>
            </a:r>
            <a:r>
              <a:rPr lang="ar-IQ" sz="2000" dirty="0" smtClean="0"/>
              <a:t>روابطه بوحدة طبيعتها . فيقال المجموعة المدنية والمجموعة التجارية .</a:t>
            </a:r>
          </a:p>
          <a:p>
            <a:pPr>
              <a:buFontTx/>
              <a:buChar char="-"/>
            </a:pPr>
            <a:r>
              <a:rPr lang="ar-IQ" sz="2000" dirty="0" smtClean="0"/>
              <a:t>يتضح مما تقدم </a:t>
            </a:r>
            <a:r>
              <a:rPr lang="ar-IQ" sz="2000" dirty="0" err="1" smtClean="0"/>
              <a:t>ان</a:t>
            </a:r>
            <a:r>
              <a:rPr lang="ar-IQ" sz="2000" dirty="0" smtClean="0"/>
              <a:t> الفرع والمجموعة لهم أوجه تشابه واختلاف بينهما </a:t>
            </a:r>
          </a:p>
          <a:p>
            <a:pPr>
              <a:buNone/>
            </a:pPr>
            <a:r>
              <a:rPr lang="ar-IQ" sz="2000" dirty="0" smtClean="0"/>
              <a:t>من حيث أوجه الشبه </a:t>
            </a:r>
          </a:p>
          <a:p>
            <a:pPr>
              <a:buNone/>
            </a:pPr>
            <a:r>
              <a:rPr lang="ar-IQ" sz="2000" dirty="0" err="1" smtClean="0"/>
              <a:t>ان</a:t>
            </a:r>
            <a:r>
              <a:rPr lang="ar-IQ" sz="2000" dirty="0" smtClean="0"/>
              <a:t> كلاً من الفرع والمجموعة يتشابهان من حيث </a:t>
            </a:r>
            <a:r>
              <a:rPr lang="ar-IQ" sz="2000" dirty="0" err="1" smtClean="0"/>
              <a:t>ان</a:t>
            </a:r>
            <a:r>
              <a:rPr lang="ar-IQ" sz="2000" dirty="0" smtClean="0"/>
              <a:t> قواعد كل منهما تحكم حقلاً واحدة من حقول الحياة القانونية وتنظم روابط متماثلة في طبيعتها .</a:t>
            </a:r>
            <a:endParaRPr lang="ar-IQ"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142852"/>
            <a:ext cx="8715436" cy="6500858"/>
          </a:xfrm>
        </p:spPr>
        <p:style>
          <a:lnRef idx="0">
            <a:schemeClr val="accent4"/>
          </a:lnRef>
          <a:fillRef idx="3">
            <a:schemeClr val="accent4"/>
          </a:fillRef>
          <a:effectRef idx="3">
            <a:schemeClr val="accent4"/>
          </a:effectRef>
          <a:fontRef idx="minor">
            <a:schemeClr val="lt1"/>
          </a:fontRef>
        </p:style>
        <p:txBody>
          <a:bodyPr>
            <a:normAutofit/>
          </a:bodyPr>
          <a:lstStyle/>
          <a:p>
            <a:pPr algn="ctr">
              <a:buNone/>
            </a:pPr>
            <a:r>
              <a:rPr lang="ar-IQ" sz="2000" dirty="0" smtClean="0">
                <a:solidFill>
                  <a:srgbClr val="FF0000"/>
                </a:solidFill>
              </a:rPr>
              <a:t>المحاضرة الرابعة</a:t>
            </a:r>
          </a:p>
          <a:p>
            <a:pPr algn="ctr">
              <a:buNone/>
            </a:pPr>
            <a:r>
              <a:rPr lang="ar-IQ" sz="2000" dirty="0" smtClean="0"/>
              <a:t>من </a:t>
            </a:r>
            <a:r>
              <a:rPr lang="ar-IQ" sz="2000" dirty="0" smtClean="0"/>
              <a:t>حيث </a:t>
            </a:r>
            <a:r>
              <a:rPr lang="ar-IQ" sz="2000" dirty="0" smtClean="0"/>
              <a:t>أوجه </a:t>
            </a:r>
            <a:r>
              <a:rPr lang="ar-IQ" sz="2000" dirty="0" smtClean="0"/>
              <a:t>الاختلاف</a:t>
            </a:r>
          </a:p>
          <a:p>
            <a:pPr>
              <a:buNone/>
            </a:pPr>
            <a:endParaRPr lang="ar-IQ" sz="2000" dirty="0" smtClean="0"/>
          </a:p>
          <a:p>
            <a:pPr>
              <a:buNone/>
            </a:pPr>
            <a:endParaRPr lang="ar-IQ" sz="2000" dirty="0" smtClean="0"/>
          </a:p>
          <a:p>
            <a:pPr>
              <a:buNone/>
            </a:pPr>
            <a:r>
              <a:rPr lang="ar-IQ" sz="2000" dirty="0" smtClean="0"/>
              <a:t>من حيث المعنى : فالمجموعة تعني نصوص القانون                               من حيث النطاق</a:t>
            </a:r>
          </a:p>
          <a:p>
            <a:pPr>
              <a:buNone/>
            </a:pPr>
            <a:r>
              <a:rPr lang="ar-IQ" sz="2000" dirty="0" smtClean="0"/>
              <a:t>المدونة وتبدو صورة القانون بمعناها الخاص خلافاً للفرع                فأن المجموعة تعتبر جزءاً من الفرع</a:t>
            </a:r>
          </a:p>
          <a:p>
            <a:pPr>
              <a:buNone/>
            </a:pPr>
            <a:r>
              <a:rPr lang="ar-IQ" sz="2000" dirty="0" smtClean="0"/>
              <a:t>الذي يشمل النصوص التشريعية والقواعد القانونية المستمدة</a:t>
            </a:r>
          </a:p>
          <a:p>
            <a:pPr>
              <a:buNone/>
            </a:pPr>
            <a:r>
              <a:rPr lang="ar-IQ" sz="2000" dirty="0" smtClean="0"/>
              <a:t>من المصادر الرسمية </a:t>
            </a:r>
            <a:r>
              <a:rPr lang="ar-IQ" sz="2000" dirty="0" smtClean="0"/>
              <a:t>الأخرى </a:t>
            </a:r>
            <a:r>
              <a:rPr lang="ar-IQ" sz="2000" dirty="0" smtClean="0"/>
              <a:t>للقانون ويبدو صورة القانون</a:t>
            </a:r>
          </a:p>
          <a:p>
            <a:pPr>
              <a:buNone/>
            </a:pPr>
            <a:r>
              <a:rPr lang="ar-IQ" sz="2000" dirty="0" smtClean="0"/>
              <a:t>بمعناها العام</a:t>
            </a:r>
          </a:p>
          <a:p>
            <a:pPr>
              <a:buNone/>
            </a:pPr>
            <a:endParaRPr lang="ar-IQ" sz="2000" dirty="0" smtClean="0"/>
          </a:p>
          <a:p>
            <a:pPr>
              <a:buNone/>
            </a:pPr>
            <a:r>
              <a:rPr lang="ar-IQ" sz="2000" b="1" dirty="0" smtClean="0"/>
              <a:t>رابعاً : </a:t>
            </a:r>
            <a:r>
              <a:rPr lang="ar-IQ" sz="2000" b="1" dirty="0" smtClean="0"/>
              <a:t>النظام القانوني</a:t>
            </a:r>
          </a:p>
          <a:p>
            <a:pPr>
              <a:buNone/>
            </a:pPr>
            <a:r>
              <a:rPr lang="ar-IQ" sz="2000" dirty="0" smtClean="0"/>
              <a:t>يقصد بالنظام القانوني مجموعة القواعد القانونية </a:t>
            </a:r>
            <a:r>
              <a:rPr lang="ar-IQ" sz="2000" dirty="0" smtClean="0"/>
              <a:t>المتميزة بالتماسك </a:t>
            </a:r>
            <a:r>
              <a:rPr lang="ar-IQ" sz="2000" dirty="0" smtClean="0"/>
              <a:t>فيما بينها وبالثبات في تطبيقها والتي تهدف </a:t>
            </a:r>
            <a:r>
              <a:rPr lang="ar-IQ" sz="2000" dirty="0" err="1" smtClean="0"/>
              <a:t>الى</a:t>
            </a:r>
            <a:r>
              <a:rPr lang="ar-IQ" sz="2000" dirty="0" smtClean="0"/>
              <a:t> تحقيق غرض معين مشترك .</a:t>
            </a:r>
            <a:endParaRPr lang="ar-IQ" sz="2000" dirty="0"/>
          </a:p>
        </p:txBody>
      </p:sp>
      <p:cxnSp>
        <p:nvCxnSpPr>
          <p:cNvPr id="5" name="رابط كسهم مستقيم 4"/>
          <p:cNvCxnSpPr/>
          <p:nvPr/>
        </p:nvCxnSpPr>
        <p:spPr>
          <a:xfrm>
            <a:off x="4714876" y="857232"/>
            <a:ext cx="2357454" cy="7858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رابط كسهم مستقيم 7"/>
          <p:cNvCxnSpPr/>
          <p:nvPr/>
        </p:nvCxnSpPr>
        <p:spPr>
          <a:xfrm rot="10800000" flipV="1">
            <a:off x="2000232" y="857232"/>
            <a:ext cx="2714644" cy="7858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42852"/>
            <a:ext cx="8229600" cy="928694"/>
          </a:xfrm>
        </p:spPr>
        <p:style>
          <a:lnRef idx="1">
            <a:schemeClr val="accent3"/>
          </a:lnRef>
          <a:fillRef idx="2">
            <a:schemeClr val="accent3"/>
          </a:fillRef>
          <a:effectRef idx="1">
            <a:schemeClr val="accent3"/>
          </a:effectRef>
          <a:fontRef idx="minor">
            <a:schemeClr val="dk1"/>
          </a:fontRef>
        </p:style>
        <p:txBody>
          <a:bodyPr vert="horz" lIns="91440" tIns="45720" rIns="91440" bIns="45720" rtlCol="1" anchor="ctr">
            <a:noAutofit/>
          </a:bodyPr>
          <a:lstStyle/>
          <a:p>
            <a:r>
              <a:rPr lang="ar-IQ" sz="2000" b="1" dirty="0" smtClean="0">
                <a:solidFill>
                  <a:schemeClr val="dk1"/>
                </a:solidFill>
              </a:rPr>
              <a:t>المحاضرة الخامسة</a:t>
            </a:r>
            <a:br>
              <a:rPr lang="ar-IQ" sz="2000" b="1" dirty="0" smtClean="0">
                <a:solidFill>
                  <a:schemeClr val="dk1"/>
                </a:solidFill>
              </a:rPr>
            </a:br>
            <a:r>
              <a:rPr lang="ar-IQ" sz="2000" b="1" dirty="0" smtClean="0">
                <a:solidFill>
                  <a:schemeClr val="dk1"/>
                </a:solidFill>
              </a:rPr>
              <a:t>الفصل </a:t>
            </a:r>
            <a:r>
              <a:rPr lang="ar-IQ" sz="2000" b="1" dirty="0" smtClean="0">
                <a:solidFill>
                  <a:schemeClr val="dk1"/>
                </a:solidFill>
              </a:rPr>
              <a:t>الثاني</a:t>
            </a:r>
            <a:br>
              <a:rPr lang="ar-IQ" sz="2000" b="1" dirty="0" smtClean="0">
                <a:solidFill>
                  <a:schemeClr val="dk1"/>
                </a:solidFill>
              </a:rPr>
            </a:br>
            <a:r>
              <a:rPr lang="ar-IQ" sz="2000" b="1" dirty="0" smtClean="0"/>
              <a:t>خصائص القاعدة القانونية</a:t>
            </a:r>
            <a:endParaRPr lang="ar-IQ" sz="2000" b="1" dirty="0" smtClean="0">
              <a:solidFill>
                <a:schemeClr val="dk1"/>
              </a:solidFill>
            </a:endParaRPr>
          </a:p>
        </p:txBody>
      </p:sp>
      <p:sp>
        <p:nvSpPr>
          <p:cNvPr id="3" name="عنصر نائب للمحتوى 2"/>
          <p:cNvSpPr>
            <a:spLocks noGrp="1"/>
          </p:cNvSpPr>
          <p:nvPr>
            <p:ph idx="1"/>
          </p:nvPr>
        </p:nvSpPr>
        <p:spPr>
          <a:xfrm>
            <a:off x="214282" y="1142984"/>
            <a:ext cx="8715436" cy="5572164"/>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ar-IQ" sz="2000" dirty="0" smtClean="0"/>
              <a:t>- تعريف القاعدة القانونية : </a:t>
            </a:r>
          </a:p>
          <a:p>
            <a:pPr>
              <a:buNone/>
            </a:pPr>
            <a:r>
              <a:rPr lang="ar-IQ" sz="2000" dirty="0" smtClean="0"/>
              <a:t>تعرف القاعدة القانونية بأنها قاعدة سلوك اجتماعية عامة مجردة ملزمة تنظم الروابط بين </a:t>
            </a:r>
            <a:r>
              <a:rPr lang="ar-IQ" sz="2000" dirty="0" smtClean="0"/>
              <a:t>الأشخاص </a:t>
            </a:r>
            <a:r>
              <a:rPr lang="ar-IQ" sz="2000" dirty="0" smtClean="0"/>
              <a:t>في المجتمع .</a:t>
            </a:r>
          </a:p>
          <a:p>
            <a:pPr>
              <a:buFontTx/>
              <a:buChar char="-"/>
            </a:pPr>
            <a:r>
              <a:rPr lang="ar-IQ" sz="2000" dirty="0" smtClean="0"/>
              <a:t>بيان خصائص القاعدة القانونية :</a:t>
            </a:r>
          </a:p>
          <a:p>
            <a:pPr>
              <a:buNone/>
            </a:pPr>
            <a:r>
              <a:rPr lang="ar-IQ" sz="2000" dirty="0" smtClean="0"/>
              <a:t>   من خلال التعريف الذي </a:t>
            </a:r>
            <a:r>
              <a:rPr lang="ar-IQ" sz="2000" dirty="0" smtClean="0"/>
              <a:t>سقناه</a:t>
            </a:r>
            <a:r>
              <a:rPr lang="ar-IQ" sz="2000" dirty="0" smtClean="0"/>
              <a:t> </a:t>
            </a:r>
            <a:r>
              <a:rPr lang="ar-IQ" sz="2000" dirty="0" smtClean="0"/>
              <a:t>يمكن القول </a:t>
            </a:r>
            <a:r>
              <a:rPr lang="ar-IQ" sz="2000" dirty="0" err="1" smtClean="0"/>
              <a:t>ان</a:t>
            </a:r>
            <a:r>
              <a:rPr lang="ar-IQ" sz="2000" dirty="0" smtClean="0"/>
              <a:t> القاعدة القانونية تتصف بالخصائص </a:t>
            </a:r>
            <a:r>
              <a:rPr lang="ar-IQ" sz="2000" dirty="0" err="1" smtClean="0"/>
              <a:t>الاتية</a:t>
            </a:r>
            <a:r>
              <a:rPr lang="ar-IQ" sz="2000" dirty="0" smtClean="0"/>
              <a:t> :</a:t>
            </a:r>
          </a:p>
          <a:p>
            <a:pPr>
              <a:buNone/>
            </a:pPr>
            <a:endParaRPr lang="ar-IQ" sz="2000" dirty="0" smtClean="0"/>
          </a:p>
          <a:p>
            <a:pPr>
              <a:buNone/>
            </a:pPr>
            <a:endParaRPr lang="ar-IQ" sz="2000" dirty="0" smtClean="0"/>
          </a:p>
          <a:p>
            <a:pPr>
              <a:buNone/>
            </a:pPr>
            <a:endParaRPr lang="ar-IQ" sz="2000" dirty="0" smtClean="0"/>
          </a:p>
          <a:p>
            <a:pPr>
              <a:buNone/>
            </a:pPr>
            <a:endParaRPr lang="ar-IQ" sz="2000" dirty="0" smtClean="0"/>
          </a:p>
          <a:p>
            <a:pPr>
              <a:buNone/>
            </a:pPr>
            <a:r>
              <a:rPr lang="ar-IQ" sz="2000" dirty="0" err="1" smtClean="0"/>
              <a:t>اولاً</a:t>
            </a:r>
            <a:r>
              <a:rPr lang="ar-IQ" sz="2000" dirty="0" smtClean="0"/>
              <a:t> : القاعدة القانونية قاعدة سلوك اجتماعية</a:t>
            </a:r>
          </a:p>
          <a:p>
            <a:pPr>
              <a:buNone/>
            </a:pPr>
            <a:r>
              <a:rPr lang="ar-IQ" sz="2000" dirty="0" smtClean="0"/>
              <a:t>توصف القاعدة القانونية بأنها قاعدة اجتماعية لان الحاجة </a:t>
            </a:r>
            <a:r>
              <a:rPr lang="ar-IQ" sz="2000" dirty="0" err="1" smtClean="0"/>
              <a:t>اليها</a:t>
            </a:r>
            <a:r>
              <a:rPr lang="ar-IQ" sz="2000" dirty="0" smtClean="0"/>
              <a:t> لا تمس </a:t>
            </a:r>
            <a:r>
              <a:rPr lang="ar-IQ" sz="2000" dirty="0" smtClean="0"/>
              <a:t>إلا إذا </a:t>
            </a:r>
            <a:r>
              <a:rPr lang="ar-IQ" sz="2000" dirty="0" smtClean="0"/>
              <a:t>وجد مجتمع يعيش فيه الناس .</a:t>
            </a:r>
          </a:p>
          <a:p>
            <a:pPr>
              <a:buNone/>
            </a:pPr>
            <a:r>
              <a:rPr lang="ar-IQ" sz="2000" dirty="0" smtClean="0"/>
              <a:t>ويترتب على وصف القاعدة القانونية بأنها اجتماعية أمران :</a:t>
            </a:r>
          </a:p>
          <a:p>
            <a:pPr>
              <a:buNone/>
            </a:pPr>
            <a:r>
              <a:rPr lang="ar-IQ" sz="2000" dirty="0" smtClean="0"/>
              <a:t>1- الصلة الوثقى بين القانون وبين سائر العلوم الاجتماعية .</a:t>
            </a:r>
          </a:p>
          <a:p>
            <a:pPr>
              <a:buNone/>
            </a:pPr>
            <a:r>
              <a:rPr lang="ar-IQ" sz="2000" dirty="0" smtClean="0"/>
              <a:t>2-تخصيص القانون بالزمان وبالمكان ذلك لان القانون في </a:t>
            </a:r>
            <a:r>
              <a:rPr lang="ar-IQ" sz="2000" dirty="0" smtClean="0"/>
              <a:t>نشوئه </a:t>
            </a:r>
            <a:r>
              <a:rPr lang="ar-IQ" sz="2000" dirty="0" smtClean="0"/>
              <a:t>وفي تطوره يستجيب لظروف المجتمع وحاجته .</a:t>
            </a:r>
          </a:p>
          <a:p>
            <a:pPr>
              <a:buNone/>
            </a:pPr>
            <a:r>
              <a:rPr lang="ar-IQ" sz="2000" dirty="0" smtClean="0"/>
              <a:t>- وبهذا المعنى تكون القاعدة القانونية تكليفاً مطلقاً لا تكليفاً شرطياً .</a:t>
            </a:r>
          </a:p>
          <a:p>
            <a:pPr>
              <a:buNone/>
            </a:pPr>
            <a:endParaRPr lang="ar-IQ" sz="2000" dirty="0"/>
          </a:p>
        </p:txBody>
      </p:sp>
      <p:sp>
        <p:nvSpPr>
          <p:cNvPr id="5" name="تمرير أفقي 4"/>
          <p:cNvSpPr/>
          <p:nvPr/>
        </p:nvSpPr>
        <p:spPr>
          <a:xfrm>
            <a:off x="500034" y="2714620"/>
            <a:ext cx="8286808" cy="157163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dirty="0" smtClean="0"/>
              <a:t>1- القاعدة القانونية قاعدة سلوك اجتماعية .</a:t>
            </a:r>
          </a:p>
          <a:p>
            <a:r>
              <a:rPr lang="ar-IQ" dirty="0" smtClean="0"/>
              <a:t>2- القاعدة القانونية قاعدة عامة مجردة .</a:t>
            </a:r>
          </a:p>
          <a:p>
            <a:r>
              <a:rPr lang="ar-IQ" dirty="0" smtClean="0"/>
              <a:t>3- القاعدة القانونية خطاب يوجه </a:t>
            </a:r>
            <a:r>
              <a:rPr lang="ar-IQ" dirty="0" err="1" smtClean="0"/>
              <a:t>الى</a:t>
            </a:r>
            <a:r>
              <a:rPr lang="ar-IQ" dirty="0" smtClean="0"/>
              <a:t> </a:t>
            </a:r>
            <a:r>
              <a:rPr lang="ar-IQ" dirty="0" smtClean="0"/>
              <a:t>الأشخاص </a:t>
            </a:r>
            <a:r>
              <a:rPr lang="ar-IQ" dirty="0" smtClean="0"/>
              <a:t>لتنظيم روابطهم .</a:t>
            </a:r>
          </a:p>
          <a:p>
            <a:r>
              <a:rPr lang="ar-IQ" dirty="0" smtClean="0"/>
              <a:t>4- القاعدة القانونية قاعدة ملزمة تقترن بجزاء مادي تفرضه السلطة العامة .</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643998" cy="6429420"/>
          </a:xfrm>
        </p:spPr>
        <p:style>
          <a:lnRef idx="1">
            <a:schemeClr val="accent6"/>
          </a:lnRef>
          <a:fillRef idx="2">
            <a:schemeClr val="accent6"/>
          </a:fillRef>
          <a:effectRef idx="1">
            <a:schemeClr val="accent6"/>
          </a:effectRef>
          <a:fontRef idx="minor">
            <a:schemeClr val="dk1"/>
          </a:fontRef>
        </p:style>
        <p:txBody>
          <a:bodyPr>
            <a:normAutofit/>
          </a:bodyPr>
          <a:lstStyle/>
          <a:p>
            <a:pPr algn="ctr">
              <a:buNone/>
            </a:pPr>
            <a:r>
              <a:rPr lang="ar-IQ" sz="2000" b="1" dirty="0" smtClean="0">
                <a:solidFill>
                  <a:srgbClr val="FF0000"/>
                </a:solidFill>
              </a:rPr>
              <a:t>المحاضرة السادسة</a:t>
            </a:r>
          </a:p>
          <a:p>
            <a:pPr>
              <a:buNone/>
            </a:pPr>
            <a:r>
              <a:rPr lang="ar-IQ" sz="2000" dirty="0" smtClean="0"/>
              <a:t>ثانياً </a:t>
            </a:r>
            <a:r>
              <a:rPr lang="ar-IQ" sz="2000" dirty="0" smtClean="0"/>
              <a:t>: القاعدة القانونية قاعدة عامة اجتماعية </a:t>
            </a:r>
          </a:p>
          <a:p>
            <a:pPr>
              <a:buFontTx/>
              <a:buChar char="-"/>
            </a:pPr>
            <a:r>
              <a:rPr lang="ar-IQ" sz="2000" dirty="0" smtClean="0"/>
              <a:t>يقصد بالعمومية هو </a:t>
            </a:r>
            <a:r>
              <a:rPr lang="ar-IQ" sz="2000" dirty="0" err="1" smtClean="0"/>
              <a:t>ان</a:t>
            </a:r>
            <a:r>
              <a:rPr lang="ar-IQ" sz="2000" dirty="0" smtClean="0"/>
              <a:t> تصاغ القاعدة القانونية بصيغة تصميم تستوعب </a:t>
            </a:r>
            <a:r>
              <a:rPr lang="ar-IQ" sz="2000" dirty="0" err="1" smtClean="0"/>
              <a:t>بها</a:t>
            </a:r>
            <a:r>
              <a:rPr lang="ar-IQ" sz="2000" dirty="0" smtClean="0"/>
              <a:t> ما تواجهه من فروض وحالات غير متناهية فلا نتناول بالذكر شخصاً معيناً باسمه وفعلاً محدداً بذاته بل تحدد ما يجب تحققه من صفة في الشخص لتطبق عليه فهي لا تستهدف في التطبيق شخصاً بعينه </a:t>
            </a:r>
            <a:r>
              <a:rPr lang="ar-IQ" sz="2000" dirty="0" err="1" smtClean="0"/>
              <a:t>او</a:t>
            </a:r>
            <a:r>
              <a:rPr lang="ar-IQ" sz="2000" dirty="0" smtClean="0"/>
              <a:t> فعلاً بذاته بل تطبق على كل من توافرت فيه الشروط انطباقها .</a:t>
            </a:r>
          </a:p>
          <a:p>
            <a:pPr>
              <a:buFontTx/>
              <a:buChar char="-"/>
            </a:pPr>
            <a:r>
              <a:rPr lang="ar-IQ" sz="2000" dirty="0" err="1" smtClean="0"/>
              <a:t>اما</a:t>
            </a:r>
            <a:r>
              <a:rPr lang="ar-IQ" sz="2000" dirty="0" smtClean="0"/>
              <a:t> التجريد فنقصد </a:t>
            </a:r>
            <a:r>
              <a:rPr lang="ar-IQ" sz="2000" dirty="0" err="1" smtClean="0"/>
              <a:t>به</a:t>
            </a:r>
            <a:r>
              <a:rPr lang="ar-IQ" sz="2000" dirty="0" smtClean="0"/>
              <a:t> سمو حكم القاعدة على التفصيلات وغضها النظر عن الفروق الثانوية في الظروف واعتدادها بالظروف والاعتبارات الرئيسية المشتركة بين مجموعة من الوقائع كي تطبق عليها جميعاً .</a:t>
            </a:r>
          </a:p>
          <a:p>
            <a:pPr>
              <a:buFontTx/>
              <a:buChar char="-"/>
            </a:pPr>
            <a:r>
              <a:rPr lang="ar-IQ" sz="2000" dirty="0" err="1" smtClean="0"/>
              <a:t>ان</a:t>
            </a:r>
            <a:r>
              <a:rPr lang="ar-IQ" sz="2000" dirty="0" smtClean="0"/>
              <a:t> التجريد والعمومية صفتان متلازمتان ووجهان لخاصة واحدة من خصائص القاعدة القانونية لأن القاعدة القانونية يجب </a:t>
            </a:r>
            <a:r>
              <a:rPr lang="ar-IQ" sz="2000" dirty="0" err="1" smtClean="0"/>
              <a:t>ان</a:t>
            </a:r>
            <a:r>
              <a:rPr lang="ar-IQ" sz="2000" dirty="0" smtClean="0"/>
              <a:t> تكون مجردة </a:t>
            </a:r>
            <a:r>
              <a:rPr lang="ar-IQ" sz="2000" dirty="0" smtClean="0"/>
              <a:t>لا تعنى </a:t>
            </a:r>
            <a:r>
              <a:rPr lang="ar-IQ" sz="2000" dirty="0" smtClean="0"/>
              <a:t>بالتفصيلات ولا </a:t>
            </a:r>
            <a:r>
              <a:rPr lang="ar-IQ" sz="2000" dirty="0" smtClean="0"/>
              <a:t>تنزل </a:t>
            </a:r>
            <a:r>
              <a:rPr lang="ar-IQ" sz="2000" dirty="0" err="1" smtClean="0"/>
              <a:t>الى</a:t>
            </a:r>
            <a:r>
              <a:rPr lang="ar-IQ" sz="2000" dirty="0" smtClean="0"/>
              <a:t> دقائق الظروف لكي تكون عامة .</a:t>
            </a:r>
          </a:p>
          <a:p>
            <a:pPr>
              <a:buFontTx/>
              <a:buChar char="-"/>
            </a:pPr>
            <a:r>
              <a:rPr lang="ar-IQ" sz="2000" dirty="0" smtClean="0"/>
              <a:t>ويترتب على عمومية القاعدة القانونية وتجريدها </a:t>
            </a:r>
            <a:r>
              <a:rPr lang="ar-IQ" sz="2000" dirty="0" err="1" smtClean="0"/>
              <a:t>اثران</a:t>
            </a:r>
            <a:r>
              <a:rPr lang="ar-IQ" sz="2000" dirty="0" smtClean="0"/>
              <a:t> :-</a:t>
            </a:r>
            <a:endParaRPr lang="ar-IQ" sz="2000" dirty="0"/>
          </a:p>
        </p:txBody>
      </p:sp>
      <p:sp>
        <p:nvSpPr>
          <p:cNvPr id="4" name="زاوية مطوية 3"/>
          <p:cNvSpPr/>
          <p:nvPr/>
        </p:nvSpPr>
        <p:spPr>
          <a:xfrm>
            <a:off x="3571868" y="4929198"/>
            <a:ext cx="5072098" cy="1143008"/>
          </a:xfrm>
          <a:prstGeom prst="foldedCorner">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dirty="0" smtClean="0">
                <a:solidFill>
                  <a:srgbClr val="FF0000"/>
                </a:solidFill>
              </a:rPr>
              <a:t>1- انطواؤها على معنى النظام الذي </a:t>
            </a:r>
            <a:r>
              <a:rPr lang="ar-IQ" dirty="0" smtClean="0">
                <a:solidFill>
                  <a:srgbClr val="FF0000"/>
                </a:solidFill>
              </a:rPr>
              <a:t>تشيعه </a:t>
            </a:r>
            <a:r>
              <a:rPr lang="ar-IQ" dirty="0" smtClean="0">
                <a:solidFill>
                  <a:srgbClr val="FF0000"/>
                </a:solidFill>
              </a:rPr>
              <a:t>في المجتمع .</a:t>
            </a:r>
          </a:p>
          <a:p>
            <a:r>
              <a:rPr lang="ar-IQ" dirty="0" smtClean="0">
                <a:solidFill>
                  <a:srgbClr val="FF0000"/>
                </a:solidFill>
              </a:rPr>
              <a:t>2- </a:t>
            </a:r>
            <a:r>
              <a:rPr lang="ar-IQ" dirty="0" smtClean="0">
                <a:solidFill>
                  <a:srgbClr val="FF0000"/>
                </a:solidFill>
              </a:rPr>
              <a:t>اقتصار </a:t>
            </a:r>
            <a:r>
              <a:rPr lang="ar-IQ" dirty="0" smtClean="0">
                <a:solidFill>
                  <a:srgbClr val="FF0000"/>
                </a:solidFill>
              </a:rPr>
              <a:t>هدف القانون على تحقيق العدل وليس تحقيق العدالة . </a:t>
            </a:r>
            <a:endParaRPr lang="ar-IQ"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758270" cy="6429420"/>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ar-IQ" sz="2000" dirty="0" smtClean="0"/>
              <a:t>ثالثاً : </a:t>
            </a:r>
            <a:r>
              <a:rPr lang="ar-IQ" sz="2000" dirty="0" smtClean="0"/>
              <a:t>القاعدة القانونية خطاب يوجه الى الأشخاص لتنظيم روابطهم .</a:t>
            </a:r>
          </a:p>
          <a:p>
            <a:pPr>
              <a:buFontTx/>
              <a:buChar char="-"/>
            </a:pPr>
            <a:r>
              <a:rPr lang="ar-IQ" sz="2000" dirty="0" smtClean="0"/>
              <a:t>يقصد بالرابطة </a:t>
            </a:r>
            <a:r>
              <a:rPr lang="ar-IQ" sz="2000" dirty="0" err="1" smtClean="0"/>
              <a:t>او</a:t>
            </a:r>
            <a:r>
              <a:rPr lang="ar-IQ" sz="2000" dirty="0" smtClean="0"/>
              <a:t> العلاقة الاجتماعية التي يعني القانون بتنظيم العلاقة الظاهرة التي تنشأ بين الأشخاص في المجتمع والتي يجيز المجتمع للقانون تنظيمها .</a:t>
            </a:r>
          </a:p>
          <a:p>
            <a:pPr>
              <a:buFontTx/>
              <a:buChar char="-"/>
            </a:pPr>
            <a:r>
              <a:rPr lang="ar-IQ" sz="2000" dirty="0" smtClean="0"/>
              <a:t>وان تحديد ما يخضع لحكم القانون من روابط يقتضى منا </a:t>
            </a:r>
            <a:r>
              <a:rPr lang="ar-IQ" sz="2000" dirty="0" err="1" smtClean="0"/>
              <a:t>ان</a:t>
            </a:r>
            <a:r>
              <a:rPr lang="ar-IQ" sz="2000" dirty="0" smtClean="0"/>
              <a:t> نسوق الملاحظات </a:t>
            </a:r>
            <a:r>
              <a:rPr lang="ar-IQ" sz="2000" dirty="0" err="1" smtClean="0"/>
              <a:t>الاتية</a:t>
            </a:r>
            <a:r>
              <a:rPr lang="ar-IQ" sz="2000" dirty="0" smtClean="0"/>
              <a:t> :-</a:t>
            </a:r>
          </a:p>
          <a:p>
            <a:pPr>
              <a:buNone/>
            </a:pPr>
            <a:endParaRPr lang="ar-IQ" sz="2000" dirty="0"/>
          </a:p>
        </p:txBody>
      </p:sp>
      <p:pic>
        <p:nvPicPr>
          <p:cNvPr id="4" name="صورة 3" descr="images.png"/>
          <p:cNvPicPr>
            <a:picLocks noChangeAspect="1"/>
          </p:cNvPicPr>
          <p:nvPr/>
        </p:nvPicPr>
        <p:blipFill>
          <a:blip r:embed="rId2"/>
          <a:stretch>
            <a:fillRect/>
          </a:stretch>
        </p:blipFill>
        <p:spPr>
          <a:xfrm>
            <a:off x="357158" y="4071942"/>
            <a:ext cx="2500330" cy="242889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5" name="مستطيل 4"/>
          <p:cNvSpPr/>
          <p:nvPr/>
        </p:nvSpPr>
        <p:spPr>
          <a:xfrm>
            <a:off x="642910" y="1643050"/>
            <a:ext cx="8143932" cy="228601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dirty="0" smtClean="0">
                <a:solidFill>
                  <a:schemeClr val="tx1"/>
                </a:solidFill>
              </a:rPr>
              <a:t>1- لا تتناول القاعدة القانونية بالتنظيم </a:t>
            </a:r>
            <a:r>
              <a:rPr lang="ar-IQ" dirty="0" err="1" smtClean="0">
                <a:solidFill>
                  <a:schemeClr val="tx1"/>
                </a:solidFill>
              </a:rPr>
              <a:t>الا</a:t>
            </a:r>
            <a:r>
              <a:rPr lang="ar-IQ" dirty="0" smtClean="0">
                <a:solidFill>
                  <a:schemeClr val="tx1"/>
                </a:solidFill>
              </a:rPr>
              <a:t> نوعاً واحداً من أنواع ثلاثة من الواجبات ، وهي واجبه نحو ربه وواجبه حيال نفسه وواجبه </a:t>
            </a:r>
            <a:r>
              <a:rPr lang="ar-IQ" dirty="0" smtClean="0">
                <a:solidFill>
                  <a:schemeClr val="tx1"/>
                </a:solidFill>
              </a:rPr>
              <a:t>تجاه </a:t>
            </a:r>
            <a:r>
              <a:rPr lang="ar-IQ" dirty="0" smtClean="0">
                <a:solidFill>
                  <a:schemeClr val="tx1"/>
                </a:solidFill>
              </a:rPr>
              <a:t>غيره .</a:t>
            </a:r>
          </a:p>
          <a:p>
            <a:r>
              <a:rPr lang="ar-IQ" dirty="0" smtClean="0">
                <a:solidFill>
                  <a:schemeClr val="tx1"/>
                </a:solidFill>
              </a:rPr>
              <a:t>2- </a:t>
            </a:r>
            <a:r>
              <a:rPr lang="ar-IQ" dirty="0" err="1" smtClean="0">
                <a:solidFill>
                  <a:schemeClr val="tx1"/>
                </a:solidFill>
              </a:rPr>
              <a:t>ان</a:t>
            </a:r>
            <a:r>
              <a:rPr lang="ar-IQ" dirty="0" smtClean="0">
                <a:solidFill>
                  <a:schemeClr val="tx1"/>
                </a:solidFill>
              </a:rPr>
              <a:t> القاعدة القانونية تعنى بحكم واجب الإنسان قبل غيره .</a:t>
            </a:r>
          </a:p>
          <a:p>
            <a:r>
              <a:rPr lang="ar-IQ" dirty="0" smtClean="0">
                <a:solidFill>
                  <a:schemeClr val="tx1"/>
                </a:solidFill>
              </a:rPr>
              <a:t>3- </a:t>
            </a:r>
            <a:r>
              <a:rPr lang="ar-IQ" dirty="0" err="1" smtClean="0">
                <a:solidFill>
                  <a:schemeClr val="tx1"/>
                </a:solidFill>
              </a:rPr>
              <a:t>اذ</a:t>
            </a:r>
            <a:r>
              <a:rPr lang="ar-IQ" dirty="0" smtClean="0">
                <a:solidFill>
                  <a:schemeClr val="tx1"/>
                </a:solidFill>
              </a:rPr>
              <a:t> كانت القاعدة القانونية تعنى بتنظيم الروابط مع الضمير فأن هذا الضمير لا يشترط فيه </a:t>
            </a:r>
            <a:r>
              <a:rPr lang="ar-IQ" dirty="0" err="1" smtClean="0">
                <a:solidFill>
                  <a:schemeClr val="tx1"/>
                </a:solidFill>
              </a:rPr>
              <a:t>ان</a:t>
            </a:r>
            <a:r>
              <a:rPr lang="ar-IQ" dirty="0" smtClean="0">
                <a:solidFill>
                  <a:schemeClr val="tx1"/>
                </a:solidFill>
              </a:rPr>
              <a:t> يكون إنساناً وإنما يجب </a:t>
            </a:r>
            <a:r>
              <a:rPr lang="ar-IQ" dirty="0" err="1" smtClean="0">
                <a:solidFill>
                  <a:schemeClr val="tx1"/>
                </a:solidFill>
              </a:rPr>
              <a:t>ان</a:t>
            </a:r>
            <a:r>
              <a:rPr lang="ar-IQ" dirty="0" smtClean="0">
                <a:solidFill>
                  <a:schemeClr val="tx1"/>
                </a:solidFill>
              </a:rPr>
              <a:t> يكون شخصاً .</a:t>
            </a:r>
          </a:p>
          <a:p>
            <a:r>
              <a:rPr lang="ar-IQ" dirty="0" smtClean="0">
                <a:solidFill>
                  <a:schemeClr val="tx1"/>
                </a:solidFill>
              </a:rPr>
              <a:t>4- </a:t>
            </a:r>
            <a:r>
              <a:rPr lang="ar-IQ" dirty="0" err="1" smtClean="0">
                <a:solidFill>
                  <a:schemeClr val="tx1"/>
                </a:solidFill>
              </a:rPr>
              <a:t>ان</a:t>
            </a:r>
            <a:r>
              <a:rPr lang="ar-IQ" dirty="0" smtClean="0">
                <a:solidFill>
                  <a:schemeClr val="tx1"/>
                </a:solidFill>
              </a:rPr>
              <a:t> القاعدة القانونية لا تنظم </a:t>
            </a:r>
            <a:r>
              <a:rPr lang="ar-IQ" dirty="0" err="1" smtClean="0">
                <a:solidFill>
                  <a:schemeClr val="tx1"/>
                </a:solidFill>
              </a:rPr>
              <a:t>الا</a:t>
            </a:r>
            <a:r>
              <a:rPr lang="ar-IQ" dirty="0" smtClean="0">
                <a:solidFill>
                  <a:schemeClr val="tx1"/>
                </a:solidFill>
              </a:rPr>
              <a:t> الروابط بين الأشخاص في المجتمع </a:t>
            </a:r>
            <a:r>
              <a:rPr lang="ar-IQ" dirty="0" err="1" smtClean="0">
                <a:solidFill>
                  <a:schemeClr val="tx1"/>
                </a:solidFill>
              </a:rPr>
              <a:t>اي</a:t>
            </a:r>
            <a:r>
              <a:rPr lang="ar-IQ" dirty="0" smtClean="0">
                <a:solidFill>
                  <a:schemeClr val="tx1"/>
                </a:solidFill>
              </a:rPr>
              <a:t> إنها لا تكترث ما يكمن في نفسه من نوايا ما لم تبرز إلى الوجود .</a:t>
            </a:r>
          </a:p>
          <a:p>
            <a:r>
              <a:rPr lang="ar-IQ" dirty="0" smtClean="0">
                <a:solidFill>
                  <a:schemeClr val="tx1"/>
                </a:solidFill>
              </a:rPr>
              <a:t>5- </a:t>
            </a:r>
            <a:r>
              <a:rPr lang="ar-IQ" dirty="0" err="1" smtClean="0">
                <a:solidFill>
                  <a:schemeClr val="tx1"/>
                </a:solidFill>
              </a:rPr>
              <a:t>ان</a:t>
            </a:r>
            <a:r>
              <a:rPr lang="ar-IQ" dirty="0" smtClean="0">
                <a:solidFill>
                  <a:schemeClr val="tx1"/>
                </a:solidFill>
              </a:rPr>
              <a:t> القاعدة القانونية لا تحكم إلا ما يجيز لها المجتمع تنظيمه من علاقات اجتماعية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214290"/>
            <a:ext cx="8786874" cy="6357982"/>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ar-IQ" sz="2000" dirty="0" smtClean="0"/>
              <a:t>رابعاً : القاعدة القانونية قاعدة ملزمة تقترن بجزاء مادي تفرضه السلطة العامة .</a:t>
            </a:r>
          </a:p>
          <a:p>
            <a:pPr>
              <a:buFontTx/>
              <a:buChar char="-"/>
            </a:pPr>
            <a:r>
              <a:rPr lang="ar-IQ" sz="2000" dirty="0" smtClean="0"/>
              <a:t>وإلزام القاعدة القانونية يمكن </a:t>
            </a:r>
            <a:r>
              <a:rPr lang="ar-IQ" sz="2000" dirty="0" smtClean="0"/>
              <a:t>تحليله </a:t>
            </a:r>
            <a:r>
              <a:rPr lang="ar-IQ" sz="2000" dirty="0" err="1" smtClean="0"/>
              <a:t>الى</a:t>
            </a:r>
            <a:r>
              <a:rPr lang="ar-IQ" sz="2000" dirty="0" smtClean="0"/>
              <a:t> عناصر ثلاثة :-</a:t>
            </a:r>
          </a:p>
          <a:p>
            <a:pPr>
              <a:buNone/>
            </a:pPr>
            <a:r>
              <a:rPr lang="ar-IQ" sz="2000" dirty="0" smtClean="0"/>
              <a:t>1- انه ينبغي على الأشخاص احترامها رغماً عنهم وقسراً .</a:t>
            </a:r>
          </a:p>
          <a:p>
            <a:pPr>
              <a:buNone/>
            </a:pPr>
            <a:r>
              <a:rPr lang="ar-IQ" sz="2000" dirty="0" smtClean="0"/>
              <a:t>2- </a:t>
            </a:r>
            <a:r>
              <a:rPr lang="ar-IQ" sz="2000" dirty="0" err="1" smtClean="0"/>
              <a:t>ان</a:t>
            </a:r>
            <a:r>
              <a:rPr lang="ar-IQ" sz="2000" dirty="0" smtClean="0"/>
              <a:t> قسر الأشخاص على إتباعها لا يضمن </a:t>
            </a:r>
            <a:r>
              <a:rPr lang="ar-IQ" sz="2000" dirty="0" err="1" smtClean="0"/>
              <a:t>الا</a:t>
            </a:r>
            <a:r>
              <a:rPr lang="ar-IQ" sz="2000" dirty="0" smtClean="0"/>
              <a:t> </a:t>
            </a:r>
            <a:r>
              <a:rPr lang="ar-IQ" sz="2000" dirty="0" err="1" smtClean="0"/>
              <a:t>اذا</a:t>
            </a:r>
            <a:r>
              <a:rPr lang="ar-IQ" sz="2000" dirty="0" smtClean="0"/>
              <a:t> اقترنت بجزاء مادي .</a:t>
            </a:r>
          </a:p>
          <a:p>
            <a:pPr>
              <a:buNone/>
            </a:pPr>
            <a:r>
              <a:rPr lang="ar-IQ" sz="2000" dirty="0" smtClean="0"/>
              <a:t>3- </a:t>
            </a:r>
            <a:r>
              <a:rPr lang="ar-IQ" sz="2000" dirty="0" err="1" smtClean="0"/>
              <a:t>ان</a:t>
            </a:r>
            <a:r>
              <a:rPr lang="ar-IQ" sz="2000" dirty="0" smtClean="0"/>
              <a:t> ضمان احترامها على طريق الجزاء لا يتحقق </a:t>
            </a:r>
            <a:r>
              <a:rPr lang="ar-IQ" sz="2000" dirty="0" err="1" smtClean="0"/>
              <a:t>الا</a:t>
            </a:r>
            <a:r>
              <a:rPr lang="ar-IQ" sz="2000" dirty="0" smtClean="0"/>
              <a:t> </a:t>
            </a:r>
            <a:r>
              <a:rPr lang="ar-IQ" sz="2000" dirty="0" err="1" smtClean="0"/>
              <a:t>اذا</a:t>
            </a:r>
            <a:r>
              <a:rPr lang="ar-IQ" sz="2000" dirty="0" smtClean="0"/>
              <a:t> تدخلت السلطة العامة فتكلفت </a:t>
            </a:r>
            <a:r>
              <a:rPr lang="ar-IQ" sz="2000" dirty="0" err="1" smtClean="0"/>
              <a:t>به</a:t>
            </a:r>
            <a:r>
              <a:rPr lang="ar-IQ" sz="2000" dirty="0" smtClean="0"/>
              <a:t> .</a:t>
            </a:r>
          </a:p>
          <a:p>
            <a:pPr>
              <a:buNone/>
            </a:pPr>
            <a:endParaRPr lang="ar-IQ" sz="2000" dirty="0" smtClean="0"/>
          </a:p>
          <a:p>
            <a:pPr algn="ctr">
              <a:buNone/>
            </a:pPr>
            <a:r>
              <a:rPr lang="ar-IQ" sz="2000" b="1" dirty="0" smtClean="0">
                <a:solidFill>
                  <a:srgbClr val="FF0000"/>
                </a:solidFill>
              </a:rPr>
              <a:t>المحاضرة السابعة</a:t>
            </a:r>
            <a:endParaRPr lang="ar-IQ" sz="2000" b="1" dirty="0" smtClean="0">
              <a:solidFill>
                <a:srgbClr val="FF0000"/>
              </a:solidFill>
            </a:endParaRPr>
          </a:p>
          <a:p>
            <a:pPr>
              <a:buNone/>
            </a:pPr>
            <a:endParaRPr lang="ar-IQ" sz="2000" dirty="0" smtClean="0"/>
          </a:p>
          <a:p>
            <a:pPr>
              <a:buNone/>
            </a:pPr>
            <a:endParaRPr lang="ar-IQ" sz="2000" dirty="0" smtClean="0"/>
          </a:p>
          <a:p>
            <a:pPr>
              <a:buNone/>
            </a:pPr>
            <a:endParaRPr lang="ar-IQ" sz="2000" dirty="0" smtClean="0"/>
          </a:p>
          <a:p>
            <a:pPr>
              <a:buFontTx/>
              <a:buChar char="-"/>
            </a:pPr>
            <a:r>
              <a:rPr lang="ar-IQ" sz="2000" dirty="0" smtClean="0"/>
              <a:t>يقصد بالجزاء لغة الثواب والعقاب ، اما في مصطلح القانون فإن الجزاء يعني العقاب وحده .</a:t>
            </a:r>
          </a:p>
          <a:p>
            <a:pPr>
              <a:buFontTx/>
              <a:buChar char="-"/>
            </a:pPr>
            <a:r>
              <a:rPr lang="ar-IQ" sz="2000" dirty="0" smtClean="0"/>
              <a:t>يعرف العقاب كل أثر يتخذ صورة أذى مادي منظم يترتب على مخالفة أحكام القاعدة .</a:t>
            </a:r>
          </a:p>
          <a:p>
            <a:pPr>
              <a:buNone/>
            </a:pPr>
            <a:endParaRPr lang="ar-IQ" sz="2000" dirty="0" smtClean="0"/>
          </a:p>
          <a:p>
            <a:pPr>
              <a:buNone/>
            </a:pPr>
            <a:endParaRPr lang="ar-IQ" sz="2000" dirty="0"/>
          </a:p>
        </p:txBody>
      </p:sp>
      <p:sp>
        <p:nvSpPr>
          <p:cNvPr id="4" name="مستطيل ذو زوايا قطرية مستديرة 3"/>
          <p:cNvSpPr/>
          <p:nvPr/>
        </p:nvSpPr>
        <p:spPr>
          <a:xfrm>
            <a:off x="5715008" y="3286124"/>
            <a:ext cx="3000396" cy="50006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b="1" dirty="0" smtClean="0">
                <a:solidFill>
                  <a:srgbClr val="FF0000"/>
                </a:solidFill>
              </a:rPr>
              <a:t>معنى الجزاء القانوني وطبيعته </a:t>
            </a:r>
            <a:endParaRPr lang="ar-IQ" b="1" dirty="0">
              <a:solidFill>
                <a:srgbClr val="FF0000"/>
              </a:solidFill>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489</TotalTime>
  <Words>2651</Words>
  <Application>Microsoft Office PowerPoint</Application>
  <PresentationFormat>عرض على الشاشة (3:4)‏</PresentationFormat>
  <Paragraphs>306</Paragraphs>
  <Slides>23</Slides>
  <Notes>1</Notes>
  <HiddenSlides>0</HiddenSlides>
  <MMClips>0</MMClips>
  <ScaleCrop>false</ScaleCrop>
  <HeadingPairs>
    <vt:vector size="4" baseType="variant">
      <vt:variant>
        <vt:lpstr>سمة</vt:lpstr>
      </vt:variant>
      <vt:variant>
        <vt:i4>1</vt:i4>
      </vt:variant>
      <vt:variant>
        <vt:lpstr>عناوين الشرائح</vt:lpstr>
      </vt:variant>
      <vt:variant>
        <vt:i4>23</vt:i4>
      </vt:variant>
    </vt:vector>
  </HeadingPairs>
  <TitlesOfParts>
    <vt:vector size="24" baseType="lpstr">
      <vt:lpstr>سمة Office</vt:lpstr>
      <vt:lpstr>    المحاضرة الاولى  المدخل لدراسة القانون  </vt:lpstr>
      <vt:lpstr>المحاضرة الثانية :</vt:lpstr>
      <vt:lpstr>المحاضرة الثالثة :                                                        المبحث الثاني                        التمييز بين مصطلح القانون وبين مصطلحات قانونية الاخرى</vt:lpstr>
      <vt:lpstr>الشريحة 4</vt:lpstr>
      <vt:lpstr>الشريحة 5</vt:lpstr>
      <vt:lpstr>المحاضرة الخامسة الفصل الثاني خصائص القاعدة القانونية</vt:lpstr>
      <vt:lpstr>الشريحة 7</vt:lpstr>
      <vt:lpstr>الشريحة 8</vt:lpstr>
      <vt:lpstr>الشريحة 9</vt:lpstr>
      <vt:lpstr>شروط الجزاء القانوني</vt:lpstr>
      <vt:lpstr>الشريحة 11</vt:lpstr>
      <vt:lpstr>المحاضرة الثامنة الفصل الثالث التمييز بين القاعدة القانونية وبين غيرها من القواعد الاجتماعية</vt:lpstr>
      <vt:lpstr>الشريحة 13</vt:lpstr>
      <vt:lpstr>المحاضرة التاسعة المبحث الثاني التمميز بين القاعدة القانونية والقاعدة الأخلاقية</vt:lpstr>
      <vt:lpstr>الشريحة 15</vt:lpstr>
      <vt:lpstr>الشريحة 16</vt:lpstr>
      <vt:lpstr>المحاضرة الحادية عشر المبحث الثالث التمييز بين قواعد القانون وقواعد العادلة</vt:lpstr>
      <vt:lpstr>الشريحة 18</vt:lpstr>
      <vt:lpstr>الشريحة 19</vt:lpstr>
      <vt:lpstr>المحاضرة الثالثة عشر المبحث الثالث صلة القانون بسائر العلوم الاجتماعية </vt:lpstr>
      <vt:lpstr>الشريحة 21</vt:lpstr>
      <vt:lpstr>الشريحة 22</vt:lpstr>
      <vt:lpstr>الشريحة 23</vt:lpstr>
    </vt:vector>
  </TitlesOfParts>
  <Company>2011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م.جاسم العنزي</dc:creator>
  <cp:lastModifiedBy>م.جاسم العنزي</cp:lastModifiedBy>
  <cp:revision>306</cp:revision>
  <dcterms:created xsi:type="dcterms:W3CDTF">2019-02-02T11:24:29Z</dcterms:created>
  <dcterms:modified xsi:type="dcterms:W3CDTF">2019-02-10T13:36:12Z</dcterms:modified>
</cp:coreProperties>
</file>