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7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c315.4shared.com/doc/QGQiPTGs/preview.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قدرات النظم المعاصرة</a:t>
            </a:r>
            <a:endParaRPr lang="ar-IQ" dirty="0"/>
          </a:p>
        </p:txBody>
      </p:sp>
      <p:sp>
        <p:nvSpPr>
          <p:cNvPr id="3" name="Content Placeholder 2"/>
          <p:cNvSpPr>
            <a:spLocks noGrp="1"/>
          </p:cNvSpPr>
          <p:nvPr>
            <p:ph idx="1"/>
          </p:nvPr>
        </p:nvSpPr>
        <p:spPr/>
        <p:txBody>
          <a:bodyPr>
            <a:normAutofit fontScale="92500" lnSpcReduction="10000"/>
          </a:bodyPr>
          <a:lstStyle/>
          <a:p>
            <a:pPr algn="justLow" rtl="1"/>
            <a:r>
              <a:rPr lang="ar-IQ" b="1" dirty="0" smtClean="0"/>
              <a:t>السياسة:فن إدارة النظام السياسي.</a:t>
            </a:r>
          </a:p>
          <a:p>
            <a:pPr algn="justLow" rtl="1"/>
            <a:r>
              <a:rPr lang="ar-IQ" b="1" dirty="0" smtClean="0"/>
              <a:t>عرف(جابريل الموند) النظام السياسي على أنه:(نظام التفاعلات الموجودة في كافة المجتمعات المستقلة والتي تضطلع بوظيفتي التكامل والتكيف داخلياً وخارجياً عن طريق استعمال الإكراه المادي المشروع أو التهديد باستعماله)،ثم عرفه على أنه:(مجموعة هامة من المؤسسات الاجتماعية التي تُعنى بصياغة الأهداف العامة لمجتمع ما،أو لمجموعة ضمن هذا المجتمع،والعمل على تنفيذها).</a:t>
            </a:r>
          </a:p>
          <a:p>
            <a:pPr algn="justLow" rtl="1"/>
            <a:r>
              <a:rPr lang="ar-IQ" b="1" dirty="0" smtClean="0"/>
              <a:t>السياسة العامة:</a:t>
            </a:r>
            <a:r>
              <a:rPr lang="ar-SA" b="1" dirty="0" smtClean="0"/>
              <a:t>عرفها </a:t>
            </a:r>
            <a:r>
              <a:rPr lang="ar-SA" sz="4000" b="1" u="sng" dirty="0" smtClean="0"/>
              <a:t>(توماس داي) </a:t>
            </a:r>
            <a:r>
              <a:rPr lang="ar-SA" b="1" dirty="0" smtClean="0"/>
              <a:t>بأنها:" العلاقة بين الوحدة الحكومية وبيئتها</a:t>
            </a:r>
            <a:r>
              <a:rPr lang="ar-IQ" b="1" dirty="0" smtClean="0"/>
              <a:t>،أي كل ماتفعله ومالاتفعله الحكومة.</a:t>
            </a:r>
            <a:endParaRPr lang="en-US" b="1" dirty="0" smtClean="0"/>
          </a:p>
          <a:p>
            <a:pPr algn="justLow" rtl="1"/>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تعريف السياسة العامة</a:t>
            </a:r>
            <a:endParaRPr lang="ar-IQ" b="1" dirty="0"/>
          </a:p>
        </p:txBody>
      </p:sp>
      <p:sp>
        <p:nvSpPr>
          <p:cNvPr id="3" name="Content Placeholder 2"/>
          <p:cNvSpPr>
            <a:spLocks noGrp="1"/>
          </p:cNvSpPr>
          <p:nvPr>
            <p:ph idx="1"/>
          </p:nvPr>
        </p:nvSpPr>
        <p:spPr/>
        <p:txBody>
          <a:bodyPr>
            <a:normAutofit fontScale="25000" lnSpcReduction="20000"/>
          </a:bodyPr>
          <a:lstStyle/>
          <a:p>
            <a:pPr algn="justLow" rtl="1"/>
            <a:r>
              <a:rPr lang="ar-IQ" sz="12300" b="1" dirty="0" smtClean="0"/>
              <a:t>عرف(جيمس أندرسن)السياسة العامة بأنها:(برنامج عمل هادف يعقبه أداء فردي أو جماعي في التصدي لمشكلة أو لمواجهة قضية أوموضوع).</a:t>
            </a:r>
            <a:endParaRPr lang="en-US" sz="12300" b="1" dirty="0" smtClean="0"/>
          </a:p>
          <a:p>
            <a:pPr algn="justLow" rtl="1"/>
            <a:r>
              <a:rPr lang="ar-IQ" sz="12300" b="1" dirty="0" smtClean="0"/>
              <a:t>عرفها(ديفيد أستن) بإنها:(توزيع القيم في المجتمع بطريقة سلطوية آمرة,من خلال القرارات والأنشطة الإلزامية الموزعة لتلك القيم في إطار عملية تفاعلية بين المدخلات والمخرجات والتغذية العكسية)،كما يرى(جابرييل ألموند) بأن السياسة العامة تمثل:(محصلة عملية منتظمة عن تفاعل المدخلات ( مطالب + دعم ) مع المخرجات ( قرارات وسياسات... ) للتعبير عن أداء النظام السياسي في قدراته الاستخراجية والتنظيمية,التوزيعية الرمزية,....), كما يعرفها بأنها:( تعبيرات عن النوايا التي يتم سنها أو إقرارها من قبل السلطة التنفيذية والتشريعية التي تقوم أيضا بتخصيص الموارد وتحديد الجهات المسؤولة عن تطبيق إنجاز هذه الأهداف).</a:t>
            </a:r>
            <a:endParaRPr lang="en-US" sz="12300" b="1" dirty="0" smtClean="0"/>
          </a:p>
          <a:p>
            <a:pPr algn="justLow" rtl="1"/>
            <a:r>
              <a:rPr lang="ar-IQ" sz="12300" b="1" dirty="0" smtClean="0"/>
              <a:t>  </a:t>
            </a:r>
            <a:endParaRPr lang="en-US" sz="12300" b="1" dirty="0" smtClean="0"/>
          </a:p>
          <a:p>
            <a:pPr rtl="1"/>
            <a:r>
              <a:rPr lang="ar-SA" dirty="0" smtClean="0"/>
              <a:t>-</a:t>
            </a: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السياسة العامة منهج ومأسسة </a:t>
            </a:r>
            <a:endParaRPr lang="ar-IQ" b="1" dirty="0"/>
          </a:p>
        </p:txBody>
      </p:sp>
      <p:sp>
        <p:nvSpPr>
          <p:cNvPr id="3" name="Content Placeholder 2"/>
          <p:cNvSpPr>
            <a:spLocks noGrp="1"/>
          </p:cNvSpPr>
          <p:nvPr>
            <p:ph idx="1"/>
          </p:nvPr>
        </p:nvSpPr>
        <p:spPr/>
        <p:txBody>
          <a:bodyPr>
            <a:normAutofit fontScale="47500" lnSpcReduction="20000"/>
          </a:bodyPr>
          <a:lstStyle/>
          <a:p>
            <a:pPr algn="justLow" rtl="1"/>
            <a:r>
              <a:rPr lang="ar-IQ" sz="9600" b="1" dirty="0" smtClean="0"/>
              <a:t>من خلال ماتقدم يتضح لنا إن السياسة العامة تجسيد لنشاط مؤسسات النظام السياسي وتفاعلاتها مع البيئة المحيطة ومتغيراتها وقدراتها على الأداء الفاعل،وكل ذلك يعد معياراً للحكم على رشادة النظام السياسي وصلاحه.</a:t>
            </a: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سياسة</a:t>
            </a:r>
            <a:endParaRPr lang="en-US" dirty="0"/>
          </a:p>
        </p:txBody>
      </p:sp>
      <p:sp>
        <p:nvSpPr>
          <p:cNvPr id="3" name="Content Placeholder 2"/>
          <p:cNvSpPr>
            <a:spLocks noGrp="1"/>
          </p:cNvSpPr>
          <p:nvPr>
            <p:ph idx="1"/>
          </p:nvPr>
        </p:nvSpPr>
        <p:spPr>
          <a:xfrm>
            <a:off x="0" y="1371600"/>
            <a:ext cx="9144000" cy="5486400"/>
          </a:xfrm>
        </p:spPr>
        <p:txBody>
          <a:bodyPr>
            <a:normAutofit/>
          </a:bodyPr>
          <a:lstStyle/>
          <a:p>
            <a:pPr algn="justLow" rtl="1">
              <a:buNone/>
            </a:pPr>
            <a:r>
              <a:rPr lang="ar-IQ" sz="1800" b="1" dirty="0" smtClean="0"/>
              <a:t>و</a:t>
            </a:r>
            <a:r>
              <a:rPr lang="ar-SA" sz="1800" b="1" dirty="0" smtClean="0"/>
              <a:t>كانت دعوة</a:t>
            </a:r>
            <a:r>
              <a:rPr lang="ar-IQ" sz="1800" b="1" dirty="0" smtClean="0"/>
              <a:t>(لاسويل)</a:t>
            </a:r>
            <a:r>
              <a:rPr lang="ar-SA" sz="1800" b="1" dirty="0" smtClean="0"/>
              <a:t> إلى ضرورة التركيز على </a:t>
            </a:r>
            <a:r>
              <a:rPr lang="ar-SA" sz="1800" b="1" u="sng" dirty="0" smtClean="0"/>
              <a:t>تحليل مخرجات النظام السياسي</a:t>
            </a:r>
            <a:r>
              <a:rPr lang="ar-IQ" sz="1800" b="1" dirty="0" smtClean="0"/>
              <a:t>.ويهدف التحليل إلى </a:t>
            </a:r>
            <a:r>
              <a:rPr lang="ar-IQ" sz="1800" b="1" u="sng" dirty="0" smtClean="0"/>
              <a:t>توضيح الآثار التي يمكن أن تترتب على اختيار بديل أو حل بطريقة قبلية أو بعدية(للآثار المتوقعة والواقعة فعلاً</a:t>
            </a:r>
            <a:r>
              <a:rPr lang="ar-IQ" sz="1800" b="1" dirty="0" smtClean="0"/>
              <a:t>).</a:t>
            </a:r>
          </a:p>
          <a:p>
            <a:pPr algn="justLow" rtl="1">
              <a:buNone/>
            </a:pPr>
            <a:r>
              <a:rPr lang="ar-IQ" sz="1800" b="1" u="sng" dirty="0" smtClean="0"/>
              <a:t>وفي نظر (</a:t>
            </a:r>
            <a:r>
              <a:rPr lang="en-US" sz="1800" b="1" u="sng" dirty="0" smtClean="0"/>
              <a:t>Dunn</a:t>
            </a:r>
            <a:r>
              <a:rPr lang="ar-IQ" sz="1800" b="1" u="sng" dirty="0" smtClean="0"/>
              <a:t>)فأن تحليل السياسة العامة هو:(بحث علمي تطبيقي للعلم الاجتماعي يستخدم مناهج بحثية متعددة لكي ينتج معلومات أساسية تتعلق بسياسة ما،ومن شأن هذه المعلومات – في سياقات سياسية متعددة- أن تؤدي الى حل المشكلات الخاصة بالفعل السياسي.</a:t>
            </a:r>
          </a:p>
          <a:p>
            <a:pPr algn="justLow" rtl="1">
              <a:buNone/>
            </a:pPr>
            <a:r>
              <a:rPr lang="ar-IQ" sz="1800" b="1" u="sng" dirty="0" smtClean="0"/>
              <a:t>وتتركز التحليلات التي يتبناها المتخصصون على السمات الآتية:</a:t>
            </a:r>
          </a:p>
          <a:p>
            <a:pPr algn="justLow" rtl="1">
              <a:buNone/>
            </a:pPr>
            <a:r>
              <a:rPr lang="ar-IQ" sz="1800" b="1" u="sng" dirty="0" smtClean="0"/>
              <a:t>1-أي سياسة عامة تمثل مشكلة وواقعة تخضع للتحليل.</a:t>
            </a:r>
          </a:p>
          <a:p>
            <a:pPr algn="justLow" rtl="1">
              <a:buNone/>
            </a:pPr>
            <a:r>
              <a:rPr lang="ar-IQ" sz="1800" b="1" u="sng" dirty="0" smtClean="0"/>
              <a:t>2-يركز التحليل على جانبين:أ-المضمون(المواقف والأبنية والتفاعلات) ب-المجال</a:t>
            </a:r>
          </a:p>
          <a:p>
            <a:pPr algn="justLow" rtl="1">
              <a:buNone/>
            </a:pPr>
            <a:r>
              <a:rPr lang="ar-IQ" sz="2000" b="1" u="sng" dirty="0" smtClean="0"/>
              <a:t>3-السياسة العامة بالغة التأثير في تشكيل وتطوير مجال وفضاء سياسي وبنية اجتماعية </a:t>
            </a:r>
            <a:r>
              <a:rPr lang="ar-IQ" sz="2000" b="1" dirty="0" smtClean="0"/>
              <a:t>معينة من خلال تخصيص الأموال والخدمات والإكراه.</a:t>
            </a:r>
          </a:p>
          <a:p>
            <a:pPr algn="justLow" rtl="1">
              <a:buNone/>
            </a:pPr>
            <a:r>
              <a:rPr lang="ar-IQ" sz="2000" b="1" dirty="0" smtClean="0"/>
              <a:t>4- </a:t>
            </a:r>
            <a:r>
              <a:rPr lang="ar-IQ" sz="2000" b="1" u="sng" dirty="0" smtClean="0"/>
              <a:t>يهتم المحلل بتفاعل الظواهر على مستويات عدة</a:t>
            </a:r>
            <a:r>
              <a:rPr lang="ar-IQ" sz="2000" b="1" dirty="0" smtClean="0"/>
              <a:t>:الأفرا-الجماعات-المؤسسات بطريقة تختلف من من مستوى لآخر.</a:t>
            </a:r>
          </a:p>
          <a:p>
            <a:pPr algn="justLow" rtl="1">
              <a:buNone/>
            </a:pPr>
            <a:r>
              <a:rPr lang="ar-IQ" sz="2000" b="1" dirty="0" smtClean="0"/>
              <a:t>وعموما من الصعب صياغة معايير مقننة في التحليل لذا يصفه البعض بأنه:فن،ومعرفة حرفية،ولذلك توجهه اعتبارات عملية(براغماتية)،ومن هنا يقول(ويلدافسكي) أن:(تحليل السياسات العامة ينبغي أن يركز على مشكلات يستطيع صانع القرار أن يحلها باستعمال المتغيرات الواقعة تحت سيطرته وفي أفق زمني يستطيع بلوغه)،انه ببساطة تحديد العلاقة بين وسائل يمكن السيطرة عليها وأهداف </a:t>
            </a:r>
            <a:r>
              <a:rPr lang="ar-IQ" sz="2000" b="1" u="sng" dirty="0" smtClean="0"/>
              <a:t>مبتغاة،وهي:فن الممكن.</a:t>
            </a:r>
          </a:p>
          <a:p>
            <a:pPr algn="justLow" rtl="1">
              <a:buNone/>
            </a:pPr>
            <a:endParaRPr lang="ar-IQ" sz="2400" b="1" u="sng" dirty="0" smtClean="0"/>
          </a:p>
          <a:p>
            <a:pPr algn="justLow" rtl="1">
              <a:buNone/>
            </a:pPr>
            <a:endParaRPr lang="en-US" sz="1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صنع السياسة</a:t>
            </a:r>
            <a:endParaRPr lang="en-US" dirty="0"/>
          </a:p>
        </p:txBody>
      </p:sp>
      <p:sp>
        <p:nvSpPr>
          <p:cNvPr id="3" name="Content Placeholder 2"/>
          <p:cNvSpPr>
            <a:spLocks noGrp="1"/>
          </p:cNvSpPr>
          <p:nvPr>
            <p:ph idx="1"/>
          </p:nvPr>
        </p:nvSpPr>
        <p:spPr>
          <a:xfrm>
            <a:off x="0" y="1447800"/>
            <a:ext cx="9144000" cy="4678363"/>
          </a:xfrm>
        </p:spPr>
        <p:txBody>
          <a:bodyPr>
            <a:noAutofit/>
          </a:bodyPr>
          <a:lstStyle/>
          <a:p>
            <a:pPr algn="justLow" rtl="1">
              <a:buNone/>
            </a:pPr>
            <a:r>
              <a:rPr lang="ar-SA" sz="2000" b="1" dirty="0" smtClean="0"/>
              <a:t>إن هذا التعريف في تقديرنا يضم معاني عدة تتعلق بجوانب صنع السياسة العامة من توفير الموارد والقيام بمجموعة من الإجراءات تقوم بها أطراف مختلفة حسب موقعه في النظام السياسي ككل, ولا يمكن أن يحدث هذا بمعزل عن البيئة المحلية, فلا تكون هذه العملية منسقة وكفوءة وفعالة ما لم تأخذ في الحسبان الظروف البيئية كالثقافة السياسية والظروف الاجتماعية والاقتصادية, والمؤثرات الرسمية وغير الرسمية التي تؤثر في هذه العملية.ولابد من الإشارة هنا إلى وجود </a:t>
            </a:r>
            <a:r>
              <a:rPr lang="ar-SA" sz="2000" b="1" u="sng" dirty="0" smtClean="0"/>
              <a:t>إختلافات جوهرية بين عملية صنع السياسة العامة وعملية صنع القرار،حيث يكون </a:t>
            </a:r>
            <a:r>
              <a:rPr lang="ar-SA" sz="2000" b="1" dirty="0" smtClean="0"/>
              <a:t>صنع السياسة العامة من </a:t>
            </a:r>
            <a:r>
              <a:rPr lang="ar-SA" sz="2000" b="1" u="sng" dirty="0" smtClean="0"/>
              <a:t>واجبات الجهاز السياسي في الدولة وبمشاركة كل الفاعلين في النظام السياسي والاجتماعي،أما صنع القرار فيتم من طرف العاملين في الجهاز الإداري </a:t>
            </a:r>
            <a:r>
              <a:rPr lang="ar-SA" sz="2000" b="1" dirty="0" smtClean="0"/>
              <a:t>في كافة المستويات المركزية والمحلية, كما </a:t>
            </a:r>
            <a:r>
              <a:rPr lang="ar-SA" sz="2000" b="1" u="sng" dirty="0" smtClean="0"/>
              <a:t>أن أهداف السياسة العامة ذات طبيعة حيوية ديناميكية, بينما يغلب الطابع الروتيني </a:t>
            </a:r>
            <a:r>
              <a:rPr lang="ar-SA" sz="2000" b="1" dirty="0" smtClean="0"/>
              <a:t>على عملية صنع القرار ولا بأس هنا أن نعطي تعريفا إجرائيا لعملية صنع القرار حتى تكون أكثر وضوحا ونقف على مجمل الإختلافات الجوهرية بين العمليتين</a:t>
            </a:r>
            <a:r>
              <a:rPr lang="ar-SA" sz="2000" b="1" u="sng" dirty="0" smtClean="0"/>
              <a:t>, فعملية صنع القرار تعرف</a:t>
            </a:r>
            <a:r>
              <a:rPr lang="ar-IQ" sz="2000" b="1" u="sng" dirty="0" smtClean="0"/>
              <a:t>:</a:t>
            </a:r>
            <a:r>
              <a:rPr lang="ar-SA" sz="2000" b="1" u="sng" dirty="0" smtClean="0"/>
              <a:t> بأنه</a:t>
            </a:r>
            <a:r>
              <a:rPr lang="ar-IQ" sz="2000" b="1" u="sng" dirty="0" smtClean="0"/>
              <a:t>ا</a:t>
            </a:r>
            <a:r>
              <a:rPr lang="ar-SA" sz="2000" b="1" u="sng" dirty="0" smtClean="0"/>
              <a:t> فعل يختاره الفرد بوصفه أنسب وسيلة متاحة لإنجاز الهدف أو الأهداف التي يبتغيها من حل المشكلة التي تشغله"</a:t>
            </a:r>
            <a:r>
              <a:rPr lang="ar-SA" sz="2000" b="1" u="sng" baseline="30000" dirty="0" smtClean="0"/>
              <a:t>(</a:t>
            </a:r>
            <a:r>
              <a:rPr lang="ar-SA" sz="2000" b="1" u="sng" baseline="30000" dirty="0" smtClean="0">
                <a:hlinkClick r:id="rId2"/>
              </a:rPr>
              <a:t>1</a:t>
            </a:r>
            <a:r>
              <a:rPr lang="ar-SA" sz="2000" b="1" u="sng" baseline="30000" dirty="0" smtClean="0"/>
              <a:t>)</a:t>
            </a:r>
            <a:r>
              <a:rPr lang="ar-SA" sz="2000" b="1" u="sng" dirty="0" smtClean="0"/>
              <a:t>. </a:t>
            </a:r>
            <a:r>
              <a:rPr lang="ar-IQ" sz="2000" b="1" u="sng" dirty="0" smtClean="0"/>
              <a:t>كما تعرف بان</a:t>
            </a:r>
            <a:r>
              <a:rPr lang="ar-SA" sz="2000" b="1" u="sng" dirty="0" smtClean="0"/>
              <a:t>ها :" عملية المفاضلة بين البدائل والحلول المتاحة , وإختيار أكثر هذه الحلول صلاحية لتحقيق الهدف من حل المشكلة</a:t>
            </a:r>
            <a:r>
              <a:rPr lang="ar-IQ" sz="2000" b="1" u="sng" dirty="0" smtClean="0"/>
              <a:t>.</a:t>
            </a:r>
            <a:endParaRPr lang="en-US" sz="2000" b="1" u="sng" dirty="0" smtClean="0"/>
          </a:p>
          <a:p>
            <a:pPr algn="justLow" rtl="1"/>
            <a:r>
              <a:rPr lang="ar-SA" sz="2000" b="1" dirty="0" smtClean="0"/>
              <a:t>وبالتالي أساس اتخاذ القرار هو وجود بدائل وهذه العملية تعتمد بدرجة كبيرة على المهارات الخاصة لمتخذي القرارات, مما يدل هذا على أن العملية تتعلق بالمنظومة الإدارية وهي عملية روتينية تتعلق بأهداف محددة عكس صنع السياسات العامة التي تعد محصلة المجموعة من المؤشرات والقوى وتعتبر عملية مائعة وحركية وشاملة.</a:t>
            </a:r>
            <a:endParaRPr lang="ar-IQ" sz="20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مراحل صنع السياسة العامة</a:t>
            </a:r>
            <a:endParaRPr lang="ar-IQ" dirty="0"/>
          </a:p>
        </p:txBody>
      </p:sp>
      <p:sp>
        <p:nvSpPr>
          <p:cNvPr id="3" name="Content Placeholder 2"/>
          <p:cNvSpPr>
            <a:spLocks noGrp="1"/>
          </p:cNvSpPr>
          <p:nvPr>
            <p:ph idx="1"/>
          </p:nvPr>
        </p:nvSpPr>
        <p:spPr/>
        <p:txBody>
          <a:bodyPr>
            <a:normAutofit fontScale="25000" lnSpcReduction="20000"/>
          </a:bodyPr>
          <a:lstStyle/>
          <a:p>
            <a:pPr rtl="1"/>
            <a:r>
              <a:rPr lang="ar-IQ" dirty="0" smtClean="0"/>
              <a:t> </a:t>
            </a:r>
            <a:endParaRPr lang="en-US" dirty="0" smtClean="0"/>
          </a:p>
          <a:p>
            <a:pPr lvl="0" algn="justLow" rtl="1"/>
            <a:r>
              <a:rPr lang="ar-SA" sz="11200" b="1" dirty="0" smtClean="0"/>
              <a:t> </a:t>
            </a:r>
            <a:r>
              <a:rPr lang="ar-SA" sz="9600" b="1" dirty="0" smtClean="0"/>
              <a:t>تحديد المشكلة أوالقضية أوالمطالب والاحتياجات المجتمعية</a:t>
            </a:r>
            <a:r>
              <a:rPr lang="ar-IQ" sz="9600" b="1" dirty="0" smtClean="0"/>
              <a:t>(</a:t>
            </a:r>
            <a:r>
              <a:rPr lang="en-US" sz="9600" b="1" dirty="0" smtClean="0"/>
              <a:t>Defining the problem</a:t>
            </a:r>
            <a:r>
              <a:rPr lang="ar-IQ" sz="9600" b="1" dirty="0" smtClean="0"/>
              <a:t>)</a:t>
            </a:r>
            <a:r>
              <a:rPr lang="ar-SA" sz="9600" b="1" dirty="0" smtClean="0"/>
              <a:t>.</a:t>
            </a:r>
            <a:endParaRPr lang="en-US" sz="9600" b="1" dirty="0" smtClean="0"/>
          </a:p>
          <a:p>
            <a:pPr lvl="0" algn="justLow" rtl="1"/>
            <a:r>
              <a:rPr lang="ar-SA" sz="9600" b="1" dirty="0" smtClean="0"/>
              <a:t>تعبئة الموارد المادية والبشرية وحشد الدعم والتأييد والمساندة من الجمهور وكل المؤسسات والمنظمات(</a:t>
            </a:r>
            <a:r>
              <a:rPr lang="en-US" sz="9600" b="1" dirty="0" smtClean="0"/>
              <a:t>Mobilization of human and material resources</a:t>
            </a:r>
            <a:r>
              <a:rPr lang="ar-SA" sz="9600" b="1" dirty="0" smtClean="0"/>
              <a:t>).</a:t>
            </a:r>
            <a:endParaRPr lang="en-US" sz="9600" b="1" dirty="0" smtClean="0"/>
          </a:p>
          <a:p>
            <a:pPr lvl="0" algn="justLow" rtl="1"/>
            <a:r>
              <a:rPr lang="ar-SA" sz="9600" b="1" dirty="0" smtClean="0"/>
              <a:t>جمع المعلومات عبر قنوات نزيهة ونشطة(</a:t>
            </a:r>
            <a:r>
              <a:rPr lang="en-US" sz="9600" b="1" dirty="0" smtClean="0"/>
              <a:t>collection of information</a:t>
            </a:r>
            <a:r>
              <a:rPr lang="ar-SA" sz="9600" b="1" dirty="0" smtClean="0"/>
              <a:t>).</a:t>
            </a:r>
            <a:endParaRPr lang="en-US" sz="9600" b="1" dirty="0" smtClean="0"/>
          </a:p>
          <a:p>
            <a:pPr lvl="0" algn="justLow" rtl="1"/>
            <a:r>
              <a:rPr lang="ar-SA" sz="9600" b="1" dirty="0" smtClean="0"/>
              <a:t>وضع البدائل كحلول للمشكلة وتقييم كلفها وجدواها وفتح آفاق واسعة للنقاش العام باشراك كل المعنيين</a:t>
            </a:r>
            <a:r>
              <a:rPr lang="ar-IQ" sz="9600" b="1" dirty="0" smtClean="0"/>
              <a:t>(</a:t>
            </a:r>
            <a:r>
              <a:rPr lang="en-US" sz="9600" b="1" dirty="0" smtClean="0"/>
              <a:t>Alternatives</a:t>
            </a:r>
            <a:r>
              <a:rPr lang="ar-IQ" sz="9600" b="1" dirty="0" smtClean="0"/>
              <a:t>)</a:t>
            </a:r>
            <a:r>
              <a:rPr lang="ar-SA" sz="9600" b="1" dirty="0" smtClean="0"/>
              <a:t>.</a:t>
            </a:r>
            <a:endParaRPr lang="en-US" sz="9600" b="1" dirty="0" smtClean="0"/>
          </a:p>
          <a:p>
            <a:pPr lvl="0" algn="justLow" rtl="1"/>
            <a:r>
              <a:rPr lang="ar-SA" sz="9600" b="1" dirty="0" smtClean="0"/>
              <a:t>اختيار البديل المناسب الأقل كلفة وأكثر منفعة(صنع السياسة</a:t>
            </a:r>
            <a:r>
              <a:rPr lang="en-US" sz="9600" b="1" dirty="0" smtClean="0"/>
              <a:t>Policy-making-</a:t>
            </a:r>
            <a:r>
              <a:rPr lang="ar-SA" sz="9600" b="1" dirty="0" smtClean="0"/>
              <a:t>).</a:t>
            </a:r>
            <a:endParaRPr lang="en-US" sz="9600" b="1" dirty="0" smtClean="0"/>
          </a:p>
          <a:p>
            <a:pPr lvl="0" algn="justLow" rtl="1"/>
            <a:r>
              <a:rPr lang="ar-SA" sz="9600" b="1" dirty="0" smtClean="0"/>
              <a:t>التنفيذ(تحديد الجهات التنفيذية وأساليب التنفيذ:التعاون،المنافسة،المساومة والصراع)ومتابعة التنفيذ(</a:t>
            </a:r>
            <a:r>
              <a:rPr lang="en-US" sz="9600" b="1" dirty="0" smtClean="0"/>
              <a:t>implementation and follow-up implementation</a:t>
            </a:r>
            <a:r>
              <a:rPr lang="ar-SA" sz="9600" b="1" dirty="0" smtClean="0"/>
              <a:t>).</a:t>
            </a:r>
            <a:endParaRPr lang="en-US" sz="9600" b="1" dirty="0" smtClean="0"/>
          </a:p>
          <a:p>
            <a:pPr lvl="0" algn="justLow" rtl="1"/>
            <a:r>
              <a:rPr lang="ar-SA" sz="9600" b="1" dirty="0" smtClean="0"/>
              <a:t>تقييم آثار السياسة العامة(المراجعة - التغذية الاسترجاعية)</a:t>
            </a:r>
            <a:r>
              <a:rPr lang="en-US" sz="9600" b="1" dirty="0" smtClean="0"/>
              <a:t>Feedback)</a:t>
            </a:r>
            <a:r>
              <a:rPr lang="ar-IQ" sz="9600" b="1" dirty="0" smtClean="0"/>
              <a:t>)</a:t>
            </a:r>
            <a:r>
              <a:rPr lang="ar-SA" sz="9600" b="1" dirty="0" smtClean="0"/>
              <a:t>. </a:t>
            </a:r>
            <a:endParaRPr lang="en-US" sz="9600" b="1" dirty="0" smtClean="0"/>
          </a:p>
          <a:p>
            <a:pPr lvl="0" algn="justLow" rtl="1"/>
            <a:r>
              <a:rPr lang="en-US" sz="9600" b="1" dirty="0" smtClean="0"/>
              <a:t>-</a:t>
            </a:r>
            <a:r>
              <a:rPr lang="ar-IQ" sz="9600" b="1" dirty="0" smtClean="0"/>
              <a:t>التقويم</a:t>
            </a:r>
            <a:endParaRPr lang="en-US" sz="9600" b="1" dirty="0" smtClean="0"/>
          </a:p>
          <a:p>
            <a:pPr algn="justLow"/>
            <a:endParaRPr lang="ar-IQ" sz="1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286"/>
            <a:ext cx="8229600" cy="715962"/>
          </a:xfrm>
        </p:spPr>
        <p:txBody>
          <a:bodyPr>
            <a:normAutofit fontScale="90000"/>
          </a:bodyPr>
          <a:lstStyle/>
          <a:p>
            <a:r>
              <a:rPr lang="ar-IQ" dirty="0" smtClean="0"/>
              <a:t>القدرات التنظيمية</a:t>
            </a:r>
            <a:endParaRPr lang="ar-IQ" dirty="0"/>
          </a:p>
        </p:txBody>
      </p:sp>
      <p:sp>
        <p:nvSpPr>
          <p:cNvPr id="3" name="Content Placeholder 2"/>
          <p:cNvSpPr>
            <a:spLocks noGrp="1"/>
          </p:cNvSpPr>
          <p:nvPr>
            <p:ph idx="1"/>
          </p:nvPr>
        </p:nvSpPr>
        <p:spPr>
          <a:xfrm>
            <a:off x="152400" y="457200"/>
            <a:ext cx="8839200" cy="6172200"/>
          </a:xfrm>
        </p:spPr>
        <p:txBody>
          <a:bodyPr>
            <a:noAutofit/>
          </a:bodyPr>
          <a:lstStyle/>
          <a:p>
            <a:pPr algn="r" rtl="1">
              <a:buNone/>
            </a:pPr>
            <a:r>
              <a:rPr lang="ar-IQ" sz="1700" b="1" u="sng" dirty="0" smtClean="0"/>
              <a:t>التنظيم:</a:t>
            </a:r>
            <a:r>
              <a:rPr lang="ar-IQ" sz="1700" b="1" dirty="0" smtClean="0"/>
              <a:t>ضبط وتوجيه ومراقبة لسلوك الافراد والجماعات.</a:t>
            </a:r>
          </a:p>
          <a:p>
            <a:pPr algn="r" rtl="1">
              <a:buNone/>
            </a:pPr>
            <a:r>
              <a:rPr lang="ar-IQ" sz="1700" b="1" dirty="0" smtClean="0"/>
              <a:t>-مامجالات السلوك والنشاط الانساني؟(احصاء وتعداد)-مدى تعارض التنظيم مع الحقوق؟</a:t>
            </a:r>
          </a:p>
          <a:p>
            <a:pPr algn="r" rtl="1">
              <a:buNone/>
            </a:pPr>
            <a:r>
              <a:rPr lang="ar-IQ" sz="1700" b="1" dirty="0" smtClean="0"/>
              <a:t>-(الأحوال الشخصية :التسجيل(منح الهوية أو أية بطاقة)عقود الزواج والميراث والولادات والوفيات=تتباين من دولة لأخرى،</a:t>
            </a:r>
          </a:p>
          <a:p>
            <a:pPr algn="r" rtl="1">
              <a:buNone/>
            </a:pPr>
            <a:r>
              <a:rPr lang="ar-IQ" sz="1700" b="1" dirty="0" smtClean="0"/>
              <a:t>–السكن:تنظيم السكن والتنقل داخلي وخارجي ومايترتب عليه من حقوق والتزامات– </a:t>
            </a:r>
          </a:p>
          <a:p>
            <a:pPr algn="r" rtl="1">
              <a:buNone/>
            </a:pPr>
            <a:r>
              <a:rPr lang="ar-IQ" sz="1700" b="1" dirty="0" smtClean="0"/>
              <a:t>-الأمن</a:t>
            </a:r>
          </a:p>
          <a:p>
            <a:pPr algn="r" rtl="1">
              <a:buNone/>
            </a:pPr>
            <a:r>
              <a:rPr lang="ar-IQ" sz="1700" b="1" dirty="0" smtClean="0"/>
              <a:t>نظام المرور وطرق وجسور-)</a:t>
            </a:r>
          </a:p>
          <a:p>
            <a:pPr algn="r" rtl="1">
              <a:buNone/>
            </a:pPr>
            <a:r>
              <a:rPr lang="ar-IQ" sz="1700" b="1" dirty="0" smtClean="0"/>
              <a:t>(الصحة-التلوث-النشاطات الاقتصادية=العملة=السوق-العمالة—الاجور- الاسعار-الاحتكار-الجودة-التضخم—الاستثمار-الملكية-الآداب العامة-حماية الأفراد والمساكن والممتلكات من الأعتداءات-)</a:t>
            </a:r>
          </a:p>
          <a:p>
            <a:pPr algn="r" rtl="1">
              <a:buNone/>
            </a:pPr>
            <a:r>
              <a:rPr lang="ar-IQ" sz="1700" b="1" dirty="0" smtClean="0"/>
              <a:t>-النشاط الديني-النشاطات السياسية-</a:t>
            </a:r>
          </a:p>
          <a:p>
            <a:pPr algn="r" rtl="1">
              <a:buNone/>
            </a:pPr>
            <a:r>
              <a:rPr lang="ar-IQ" sz="1700" b="1" dirty="0" smtClean="0"/>
              <a:t>الاعتماد على القوات المسلحة والقوات الساندة: تنظيمها.</a:t>
            </a:r>
          </a:p>
          <a:p>
            <a:pPr algn="r" rtl="1"/>
            <a:r>
              <a:rPr lang="ar-IQ" sz="1700" b="1" u="sng" dirty="0" smtClean="0"/>
              <a:t>التنظيم:</a:t>
            </a:r>
            <a:r>
              <a:rPr lang="ar-IQ" sz="1700" b="1" dirty="0" smtClean="0"/>
              <a:t>ضبط وتوجيه ومراقبة لسلوك الافراد والجماعات.</a:t>
            </a:r>
            <a:endParaRPr lang="en-US" sz="1700" b="1" dirty="0" smtClean="0"/>
          </a:p>
          <a:p>
            <a:pPr algn="r" rtl="1"/>
            <a:r>
              <a:rPr lang="ar-IQ" sz="1700" b="1" dirty="0" smtClean="0"/>
              <a:t>-مامجالات السلوك والنشاط الانساني؟(احصاء وتعداد)-مدى تعارض التنظيم مع الحقوق؟ </a:t>
            </a:r>
            <a:endParaRPr lang="en-US" sz="1700" b="1" dirty="0" smtClean="0"/>
          </a:p>
          <a:p>
            <a:pPr algn="r" rtl="1"/>
            <a:r>
              <a:rPr lang="ar-IQ" sz="1700" b="1" dirty="0" smtClean="0"/>
              <a:t>-(الأحوال الشخصية :التسجيل(منح الهوية أو أية بطاقة)عقود الزواج والميراث والولادات والوفيات=تتباين من دولة لأخرى،</a:t>
            </a:r>
            <a:endParaRPr lang="en-US" sz="1700" b="1" dirty="0" smtClean="0"/>
          </a:p>
          <a:p>
            <a:pPr algn="r" rtl="1"/>
            <a:r>
              <a:rPr lang="ar-IQ" sz="1700" b="1" dirty="0" smtClean="0"/>
              <a:t>–السكن:تنظيم السكن والتنقل داخلي وخارجي ومايترتب عليه من حقوق والتزامات– </a:t>
            </a:r>
            <a:endParaRPr lang="en-US" sz="1700" b="1" dirty="0" smtClean="0"/>
          </a:p>
          <a:p>
            <a:pPr algn="r" rtl="1"/>
            <a:r>
              <a:rPr lang="ar-IQ" sz="1700" b="1" dirty="0" smtClean="0"/>
              <a:t>-الأمن </a:t>
            </a:r>
            <a:endParaRPr lang="en-US" sz="1700" b="1" dirty="0" smtClean="0"/>
          </a:p>
          <a:p>
            <a:pPr algn="r" rtl="1"/>
            <a:r>
              <a:rPr lang="ar-IQ" sz="1700" b="1" dirty="0" smtClean="0"/>
              <a:t>نظام المرور وطرق وجسور-) </a:t>
            </a:r>
            <a:endParaRPr lang="en-US" sz="1700" b="1" dirty="0" smtClean="0"/>
          </a:p>
          <a:p>
            <a:pPr algn="r" rtl="1"/>
            <a:r>
              <a:rPr lang="ar-IQ" sz="1700" b="1" dirty="0" smtClean="0"/>
              <a:t>(الصحة-التلوث-النشاطات الاقتصادية=العملة=السوق-العمالة—الاجور- الاسعار-الاحتكار-الجودة-التضخم—الاستثمار-الملكية-الآداب العامة-حماية الأفراد والمساكن والممتلكات من الأعتداءات-) </a:t>
            </a:r>
            <a:endParaRPr lang="en-US" sz="1700" b="1" dirty="0" smtClean="0"/>
          </a:p>
          <a:p>
            <a:pPr algn="r" rtl="1"/>
            <a:r>
              <a:rPr lang="ar-IQ" sz="1700" b="1" dirty="0" smtClean="0"/>
              <a:t>-النشاط الديني-النشاطات السياسية-</a:t>
            </a:r>
            <a:endParaRPr lang="en-US" sz="1700" b="1" dirty="0" smtClean="0"/>
          </a:p>
          <a:p>
            <a:pPr algn="r" rtl="1"/>
            <a:r>
              <a:rPr lang="ar-IQ" sz="1700" b="1" dirty="0" smtClean="0"/>
              <a:t>الاعتماد على القوات المسلحة والقوات الساندة: تنظيمها. </a:t>
            </a:r>
            <a:endParaRPr lang="en-US" sz="1700" b="1" dirty="0" smtClean="0"/>
          </a:p>
          <a:p>
            <a:pPr algn="r" rtl="1">
              <a:buNone/>
            </a:pPr>
            <a:endParaRPr lang="ar-IQ" sz="1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المقاربات</a:t>
            </a:r>
            <a:r>
              <a:rPr lang="en-US" dirty="0" smtClean="0"/>
              <a:t>:</a:t>
            </a:r>
            <a:r>
              <a:rPr lang="ar-IQ" dirty="0" smtClean="0"/>
              <a:t>القدرات الاستخراجية</a:t>
            </a:r>
            <a:endParaRPr lang="ar-IQ" dirty="0"/>
          </a:p>
        </p:txBody>
      </p:sp>
      <p:sp>
        <p:nvSpPr>
          <p:cNvPr id="3" name="Content Placeholder 2"/>
          <p:cNvSpPr>
            <a:spLocks noGrp="1"/>
          </p:cNvSpPr>
          <p:nvPr>
            <p:ph idx="1"/>
          </p:nvPr>
        </p:nvSpPr>
        <p:spPr/>
        <p:txBody>
          <a:bodyPr>
            <a:normAutofit fontScale="92500"/>
          </a:bodyPr>
          <a:lstStyle/>
          <a:p>
            <a:pPr algn="r" rtl="1">
              <a:buNone/>
            </a:pPr>
            <a:r>
              <a:rPr lang="ar-IQ" b="1" u="sng" dirty="0" smtClean="0"/>
              <a:t>أولاً-الموارد الطبيعية(البترول –كبريت-فوسفات-فحم-أشجار-ملح) </a:t>
            </a:r>
          </a:p>
          <a:p>
            <a:pPr algn="r" rtl="1">
              <a:buNone/>
            </a:pPr>
            <a:r>
              <a:rPr lang="ar-IQ" b="1" u="sng" dirty="0" smtClean="0"/>
              <a:t>ثانياً-الزراعة والصناعة والتجارة والسياحة</a:t>
            </a:r>
          </a:p>
          <a:p>
            <a:pPr algn="r" rtl="1">
              <a:buNone/>
            </a:pPr>
            <a:r>
              <a:rPr lang="ar-IQ" b="1" u="sng" dirty="0" smtClean="0"/>
              <a:t>ثالثاً-الضريبة(تتباين وتتوقف على التوزيع والفلسفة ولها فوائد ضد التضخم والنمو واعادة التوزيع،وهي مباشرة وغير مباشرة(رسوم)</a:t>
            </a:r>
          </a:p>
          <a:p>
            <a:pPr algn="r" rtl="1">
              <a:buNone/>
            </a:pPr>
            <a:r>
              <a:rPr lang="ar-IQ" b="1" u="sng" dirty="0" smtClean="0"/>
              <a:t>رابعاً-المعونات:القروض والسلف والمنح والمساعدات</a:t>
            </a:r>
          </a:p>
          <a:p>
            <a:pPr algn="r" rtl="1">
              <a:buNone/>
            </a:pPr>
            <a:r>
              <a:rPr lang="ar-IQ" b="1" u="sng" dirty="0" smtClean="0"/>
              <a:t>خامساً-الخدمة العسكرية </a:t>
            </a:r>
          </a:p>
          <a:p>
            <a:pPr algn="r" rtl="1">
              <a:buNone/>
            </a:pPr>
            <a:r>
              <a:rPr lang="ar-IQ" b="1" u="sng" dirty="0" smtClean="0"/>
              <a:t>سادساً-السخرة والعمل التطوعي والتبرعات</a:t>
            </a:r>
          </a:p>
          <a:p>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الثروات الطبيعية(المعادن) </a:t>
            </a:r>
            <a:endParaRPr lang="ar-IQ"/>
          </a:p>
        </p:txBody>
      </p:sp>
      <p:sp>
        <p:nvSpPr>
          <p:cNvPr id="3" name="Content Placeholder 2"/>
          <p:cNvSpPr>
            <a:spLocks noGrp="1"/>
          </p:cNvSpPr>
          <p:nvPr>
            <p:ph idx="1"/>
          </p:nvPr>
        </p:nvSpPr>
        <p:spPr/>
        <p:txBody>
          <a:bodyPr>
            <a:normAutofit fontScale="92500" lnSpcReduction="20000"/>
          </a:bodyPr>
          <a:lstStyle/>
          <a:p>
            <a:pPr algn="r" rtl="1"/>
            <a:r>
              <a:rPr lang="ar-IQ" dirty="0" smtClean="0"/>
              <a:t>يعيش حوالي 3.5 مليار شخص في بلدان غنية بالنفط أو الغاز او المعادن، لكن في الأغلب الأعم تصبح هذه الموارد مصدرا للصراع بدلا من أن يكون مصدرا للرخاء. ويعاني كثير من هذه البلدان الفقر والفساد والصراع بسبب ضعف نظام الإدارة العامة. يجب أن يتغير هذا خاصة أن بعض أشد بلدان العالم فقرا لديها وفرة في الموارد. فالموارد المعدنية غير المتجددة تلعب دورا جوهريا في 81 بلدا تشكل معا ربع إجمالي الناتج المحلي للعالم، ونصف سكان العالم، وحوالي 70 في المائة من سكان العالم الذين يعيشون في فقر مدقع. فأفريقيا تملك حوالي 30 في المائة من احتياطيات العالم من المعادن، و10 في المائة من النفط، و8 في المائة من الغاز الطبيعي في العالم.</a:t>
            </a:r>
            <a:endParaRPr lang="ar-IQ"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1038</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قدرات النظم المعاصرة</vt:lpstr>
      <vt:lpstr>تعريف السياسة العامة</vt:lpstr>
      <vt:lpstr>السياسة العامة منهج ومأسسة </vt:lpstr>
      <vt:lpstr>سياسة</vt:lpstr>
      <vt:lpstr>صنع السياسة</vt:lpstr>
      <vt:lpstr>مراحل صنع السياسة العامة</vt:lpstr>
      <vt:lpstr>القدرات التنظيمية</vt:lpstr>
      <vt:lpstr>المقاربات:القدرات الاستخراجية</vt:lpstr>
      <vt:lpstr>الثروات الطبيعية(المعادن)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قدرات النظم المعاصرة</dc:title>
  <dc:creator>vaio</dc:creator>
  <cp:lastModifiedBy>Maher</cp:lastModifiedBy>
  <cp:revision>28</cp:revision>
  <dcterms:created xsi:type="dcterms:W3CDTF">2006-08-16T00:00:00Z</dcterms:created>
  <dcterms:modified xsi:type="dcterms:W3CDTF">2018-04-29T07:35:32Z</dcterms:modified>
</cp:coreProperties>
</file>