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29928A-5A04-449F-8D59-F72B11A1A5C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DC213090-A765-4FB7-BCF3-DAC46C6A1B68}">
      <dgm:prSet phldrT="[Text]"/>
      <dgm:spPr/>
      <dgm:t>
        <a:bodyPr/>
        <a:lstStyle/>
        <a:p>
          <a:pPr rtl="1"/>
          <a:r>
            <a:rPr lang="ar-IQ" b="1" dirty="0" smtClean="0">
              <a:solidFill>
                <a:srgbClr val="FFFF00"/>
              </a:solidFill>
            </a:rPr>
            <a:t>تطبيق سياسة عامة</a:t>
          </a:r>
          <a:endParaRPr lang="ar-IQ" b="1" dirty="0">
            <a:solidFill>
              <a:srgbClr val="FFFF00"/>
            </a:solidFill>
          </a:endParaRPr>
        </a:p>
      </dgm:t>
    </dgm:pt>
    <dgm:pt modelId="{F9507CC2-826F-4F49-9E6F-6F42D27A86FD}" type="parTrans" cxnId="{9AD36917-9CB9-4D91-A8AB-8149C12F7C9D}">
      <dgm:prSet/>
      <dgm:spPr/>
      <dgm:t>
        <a:bodyPr/>
        <a:lstStyle/>
        <a:p>
          <a:pPr rtl="1"/>
          <a:endParaRPr lang="ar-IQ"/>
        </a:p>
      </dgm:t>
    </dgm:pt>
    <dgm:pt modelId="{406D1CB3-61D3-427A-A83B-2ECBABD0C4EE}" type="sibTrans" cxnId="{9AD36917-9CB9-4D91-A8AB-8149C12F7C9D}">
      <dgm:prSet/>
      <dgm:spPr/>
      <dgm:t>
        <a:bodyPr/>
        <a:lstStyle/>
        <a:p>
          <a:pPr rtl="1"/>
          <a:endParaRPr lang="ar-IQ"/>
        </a:p>
      </dgm:t>
    </dgm:pt>
    <dgm:pt modelId="{B08DFCE2-9CE6-4C43-9448-41F9ED79486F}">
      <dgm:prSet phldrT="[Text]"/>
      <dgm:spPr/>
      <dgm:t>
        <a:bodyPr/>
        <a:lstStyle/>
        <a:p>
          <a:pPr rtl="1"/>
          <a:r>
            <a:rPr lang="ar-IQ" b="1" dirty="0" smtClean="0">
              <a:solidFill>
                <a:srgbClr val="FF0000"/>
              </a:solidFill>
            </a:rPr>
            <a:t>الهدف</a:t>
          </a:r>
          <a:endParaRPr lang="ar-IQ" b="1" dirty="0">
            <a:solidFill>
              <a:srgbClr val="FF0000"/>
            </a:solidFill>
          </a:endParaRPr>
        </a:p>
      </dgm:t>
    </dgm:pt>
    <dgm:pt modelId="{70C531EE-F0D6-4B29-BD31-F41CEF7EB24B}" type="parTrans" cxnId="{E5599C06-52DD-4276-BAEC-5682B60A835C}">
      <dgm:prSet/>
      <dgm:spPr/>
      <dgm:t>
        <a:bodyPr/>
        <a:lstStyle/>
        <a:p>
          <a:pPr rtl="1"/>
          <a:endParaRPr lang="ar-IQ"/>
        </a:p>
      </dgm:t>
    </dgm:pt>
    <dgm:pt modelId="{2B0FFE75-485A-405D-8C40-2395CD8F6E1D}" type="sibTrans" cxnId="{E5599C06-52DD-4276-BAEC-5682B60A835C}">
      <dgm:prSet/>
      <dgm:spPr/>
      <dgm:t>
        <a:bodyPr/>
        <a:lstStyle/>
        <a:p>
          <a:pPr rtl="1"/>
          <a:endParaRPr lang="ar-IQ"/>
        </a:p>
      </dgm:t>
    </dgm:pt>
    <dgm:pt modelId="{C32DE5DD-4487-4B4D-B205-D7C9C87EEBCD}">
      <dgm:prSet phldrT="[Text]"/>
      <dgm:spPr/>
      <dgm:t>
        <a:bodyPr/>
        <a:lstStyle/>
        <a:p>
          <a:pPr rtl="1"/>
          <a:r>
            <a:rPr lang="ar-IQ" b="1" dirty="0" smtClean="0">
              <a:solidFill>
                <a:srgbClr val="92D050"/>
              </a:solidFill>
            </a:rPr>
            <a:t>الفلسفة</a:t>
          </a:r>
          <a:endParaRPr lang="ar-IQ" b="1" dirty="0">
            <a:solidFill>
              <a:srgbClr val="92D050"/>
            </a:solidFill>
          </a:endParaRPr>
        </a:p>
      </dgm:t>
    </dgm:pt>
    <dgm:pt modelId="{AC04A37D-AC59-48A5-8632-776ABBBCEED8}" type="parTrans" cxnId="{3E5F0013-A2EA-46DF-9E82-9B2E2D5BF0CE}">
      <dgm:prSet/>
      <dgm:spPr/>
      <dgm:t>
        <a:bodyPr/>
        <a:lstStyle/>
        <a:p>
          <a:pPr rtl="1"/>
          <a:endParaRPr lang="ar-IQ"/>
        </a:p>
      </dgm:t>
    </dgm:pt>
    <dgm:pt modelId="{8075AE8B-025D-441C-BFCC-E4A05E4EE7B7}" type="sibTrans" cxnId="{3E5F0013-A2EA-46DF-9E82-9B2E2D5BF0CE}">
      <dgm:prSet/>
      <dgm:spPr/>
      <dgm:t>
        <a:bodyPr/>
        <a:lstStyle/>
        <a:p>
          <a:pPr rtl="1"/>
          <a:endParaRPr lang="ar-IQ"/>
        </a:p>
      </dgm:t>
    </dgm:pt>
    <dgm:pt modelId="{1CF4285D-AE41-4B9F-839D-56E7A384E86E}">
      <dgm:prSet phldrT="[Text]"/>
      <dgm:spPr/>
      <dgm:t>
        <a:bodyPr/>
        <a:lstStyle/>
        <a:p>
          <a:pPr rtl="1"/>
          <a:r>
            <a:rPr lang="ar-IQ" b="1" dirty="0" smtClean="0">
              <a:solidFill>
                <a:srgbClr val="002060"/>
              </a:solidFill>
            </a:rPr>
            <a:t>الأولويات</a:t>
          </a:r>
          <a:endParaRPr lang="ar-IQ" b="1" dirty="0">
            <a:solidFill>
              <a:srgbClr val="002060"/>
            </a:solidFill>
          </a:endParaRPr>
        </a:p>
      </dgm:t>
    </dgm:pt>
    <dgm:pt modelId="{C4C13284-312B-41C4-B26C-CB247736539D}" type="parTrans" cxnId="{7CCD8BD1-457D-4050-A743-99986850701A}">
      <dgm:prSet/>
      <dgm:spPr/>
      <dgm:t>
        <a:bodyPr/>
        <a:lstStyle/>
        <a:p>
          <a:pPr rtl="1"/>
          <a:endParaRPr lang="ar-IQ"/>
        </a:p>
      </dgm:t>
    </dgm:pt>
    <dgm:pt modelId="{672ACA0B-88A1-4D31-8D7D-51F29A9A4F24}" type="sibTrans" cxnId="{7CCD8BD1-457D-4050-A743-99986850701A}">
      <dgm:prSet/>
      <dgm:spPr/>
      <dgm:t>
        <a:bodyPr/>
        <a:lstStyle/>
        <a:p>
          <a:pPr rtl="1"/>
          <a:endParaRPr lang="ar-IQ"/>
        </a:p>
      </dgm:t>
    </dgm:pt>
    <dgm:pt modelId="{E9ABC9B7-CD6E-46E9-A66A-D58C84C44612}">
      <dgm:prSet phldrT="[Text]"/>
      <dgm:spPr/>
      <dgm:t>
        <a:bodyPr/>
        <a:lstStyle/>
        <a:p>
          <a:pPr rtl="1"/>
          <a:r>
            <a:rPr lang="ar-IQ" b="1" dirty="0" smtClean="0">
              <a:solidFill>
                <a:srgbClr val="FFC000"/>
              </a:solidFill>
            </a:rPr>
            <a:t>الوسائل</a:t>
          </a:r>
          <a:endParaRPr lang="ar-IQ" b="1" dirty="0">
            <a:solidFill>
              <a:srgbClr val="FFC000"/>
            </a:solidFill>
          </a:endParaRPr>
        </a:p>
      </dgm:t>
    </dgm:pt>
    <dgm:pt modelId="{AA93FABE-60B1-46EF-81B9-D00A9925E08E}" type="parTrans" cxnId="{FA135129-24D4-4DA3-B7EA-827977140692}">
      <dgm:prSet/>
      <dgm:spPr/>
      <dgm:t>
        <a:bodyPr/>
        <a:lstStyle/>
        <a:p>
          <a:pPr rtl="1"/>
          <a:endParaRPr lang="ar-IQ"/>
        </a:p>
      </dgm:t>
    </dgm:pt>
    <dgm:pt modelId="{477F0F6D-21A1-486B-85D5-92BABEE97A0E}" type="sibTrans" cxnId="{FA135129-24D4-4DA3-B7EA-827977140692}">
      <dgm:prSet/>
      <dgm:spPr/>
      <dgm:t>
        <a:bodyPr/>
        <a:lstStyle/>
        <a:p>
          <a:pPr rtl="1"/>
          <a:endParaRPr lang="ar-IQ"/>
        </a:p>
      </dgm:t>
    </dgm:pt>
    <dgm:pt modelId="{DFA64BD4-1445-4398-8815-733DD0862B7F}" type="pres">
      <dgm:prSet presAssocID="{9629928A-5A04-449F-8D59-F72B11A1A5C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1A47C90E-D58A-4894-8080-51C3D98F90E4}" type="pres">
      <dgm:prSet presAssocID="{DC213090-A765-4FB7-BCF3-DAC46C6A1B6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888543D4-C300-47ED-80C5-EB6B9F374848}" type="pres">
      <dgm:prSet presAssocID="{406D1CB3-61D3-427A-A83B-2ECBABD0C4EE}" presName="sibTrans" presStyleCnt="0"/>
      <dgm:spPr/>
    </dgm:pt>
    <dgm:pt modelId="{E0883845-8F86-4E46-B0B3-365D4B3B7935}" type="pres">
      <dgm:prSet presAssocID="{B08DFCE2-9CE6-4C43-9448-41F9ED79486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E1094E4C-9DC3-4F05-A163-18CDE8053457}" type="pres">
      <dgm:prSet presAssocID="{2B0FFE75-485A-405D-8C40-2395CD8F6E1D}" presName="sibTrans" presStyleCnt="0"/>
      <dgm:spPr/>
    </dgm:pt>
    <dgm:pt modelId="{B212B284-A2AA-49F7-A722-90D48E3C0853}" type="pres">
      <dgm:prSet presAssocID="{C32DE5DD-4487-4B4D-B205-D7C9C87EEBC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B7455E78-DCA6-4E1E-9B21-70840718CD37}" type="pres">
      <dgm:prSet presAssocID="{8075AE8B-025D-441C-BFCC-E4A05E4EE7B7}" presName="sibTrans" presStyleCnt="0"/>
      <dgm:spPr/>
    </dgm:pt>
    <dgm:pt modelId="{04ABF243-A637-46BE-A482-DED5264FEB9C}" type="pres">
      <dgm:prSet presAssocID="{1CF4285D-AE41-4B9F-839D-56E7A384E86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2A4AA424-1CD2-423F-AFC2-10DF7A2156B1}" type="pres">
      <dgm:prSet presAssocID="{672ACA0B-88A1-4D31-8D7D-51F29A9A4F24}" presName="sibTrans" presStyleCnt="0"/>
      <dgm:spPr/>
    </dgm:pt>
    <dgm:pt modelId="{283F1A3D-1BA3-41CD-8695-0975F30D0479}" type="pres">
      <dgm:prSet presAssocID="{E9ABC9B7-CD6E-46E9-A66A-D58C84C4461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05653B11-CBA6-4157-A91D-E8B2219DE8E5}" type="presOf" srcId="{C32DE5DD-4487-4B4D-B205-D7C9C87EEBCD}" destId="{B212B284-A2AA-49F7-A722-90D48E3C0853}" srcOrd="0" destOrd="0" presId="urn:microsoft.com/office/officeart/2005/8/layout/default"/>
    <dgm:cxn modelId="{3F5B7527-A16C-486C-8B43-6B32EAFD7EB0}" type="presOf" srcId="{9629928A-5A04-449F-8D59-F72B11A1A5CB}" destId="{DFA64BD4-1445-4398-8815-733DD0862B7F}" srcOrd="0" destOrd="0" presId="urn:microsoft.com/office/officeart/2005/8/layout/default"/>
    <dgm:cxn modelId="{BDE3D894-F262-4705-8365-674C18AAB247}" type="presOf" srcId="{E9ABC9B7-CD6E-46E9-A66A-D58C84C44612}" destId="{283F1A3D-1BA3-41CD-8695-0975F30D0479}" srcOrd="0" destOrd="0" presId="urn:microsoft.com/office/officeart/2005/8/layout/default"/>
    <dgm:cxn modelId="{7CCD8BD1-457D-4050-A743-99986850701A}" srcId="{9629928A-5A04-449F-8D59-F72B11A1A5CB}" destId="{1CF4285D-AE41-4B9F-839D-56E7A384E86E}" srcOrd="3" destOrd="0" parTransId="{C4C13284-312B-41C4-B26C-CB247736539D}" sibTransId="{672ACA0B-88A1-4D31-8D7D-51F29A9A4F24}"/>
    <dgm:cxn modelId="{D4841A21-6D09-4E5F-8806-09CD189DFA4C}" type="presOf" srcId="{B08DFCE2-9CE6-4C43-9448-41F9ED79486F}" destId="{E0883845-8F86-4E46-B0B3-365D4B3B7935}" srcOrd="0" destOrd="0" presId="urn:microsoft.com/office/officeart/2005/8/layout/default"/>
    <dgm:cxn modelId="{FA135129-24D4-4DA3-B7EA-827977140692}" srcId="{9629928A-5A04-449F-8D59-F72B11A1A5CB}" destId="{E9ABC9B7-CD6E-46E9-A66A-D58C84C44612}" srcOrd="4" destOrd="0" parTransId="{AA93FABE-60B1-46EF-81B9-D00A9925E08E}" sibTransId="{477F0F6D-21A1-486B-85D5-92BABEE97A0E}"/>
    <dgm:cxn modelId="{CBED1B6B-02D8-48C4-B637-2BB869AB5983}" type="presOf" srcId="{DC213090-A765-4FB7-BCF3-DAC46C6A1B68}" destId="{1A47C90E-D58A-4894-8080-51C3D98F90E4}" srcOrd="0" destOrd="0" presId="urn:microsoft.com/office/officeart/2005/8/layout/default"/>
    <dgm:cxn modelId="{E5599C06-52DD-4276-BAEC-5682B60A835C}" srcId="{9629928A-5A04-449F-8D59-F72B11A1A5CB}" destId="{B08DFCE2-9CE6-4C43-9448-41F9ED79486F}" srcOrd="1" destOrd="0" parTransId="{70C531EE-F0D6-4B29-BD31-F41CEF7EB24B}" sibTransId="{2B0FFE75-485A-405D-8C40-2395CD8F6E1D}"/>
    <dgm:cxn modelId="{0A53F356-209F-4FE0-A6E5-6B88660B49BF}" type="presOf" srcId="{1CF4285D-AE41-4B9F-839D-56E7A384E86E}" destId="{04ABF243-A637-46BE-A482-DED5264FEB9C}" srcOrd="0" destOrd="0" presId="urn:microsoft.com/office/officeart/2005/8/layout/default"/>
    <dgm:cxn modelId="{9AD36917-9CB9-4D91-A8AB-8149C12F7C9D}" srcId="{9629928A-5A04-449F-8D59-F72B11A1A5CB}" destId="{DC213090-A765-4FB7-BCF3-DAC46C6A1B68}" srcOrd="0" destOrd="0" parTransId="{F9507CC2-826F-4F49-9E6F-6F42D27A86FD}" sibTransId="{406D1CB3-61D3-427A-A83B-2ECBABD0C4EE}"/>
    <dgm:cxn modelId="{3E5F0013-A2EA-46DF-9E82-9B2E2D5BF0CE}" srcId="{9629928A-5A04-449F-8D59-F72B11A1A5CB}" destId="{C32DE5DD-4487-4B4D-B205-D7C9C87EEBCD}" srcOrd="2" destOrd="0" parTransId="{AC04A37D-AC59-48A5-8632-776ABBBCEED8}" sibTransId="{8075AE8B-025D-441C-BFCC-E4A05E4EE7B7}"/>
    <dgm:cxn modelId="{37382BE9-7E06-429F-AE01-E58DD43CA328}" type="presParOf" srcId="{DFA64BD4-1445-4398-8815-733DD0862B7F}" destId="{1A47C90E-D58A-4894-8080-51C3D98F90E4}" srcOrd="0" destOrd="0" presId="urn:microsoft.com/office/officeart/2005/8/layout/default"/>
    <dgm:cxn modelId="{50DFD292-2007-4DF1-A429-3D85FBA15FE8}" type="presParOf" srcId="{DFA64BD4-1445-4398-8815-733DD0862B7F}" destId="{888543D4-C300-47ED-80C5-EB6B9F374848}" srcOrd="1" destOrd="0" presId="urn:microsoft.com/office/officeart/2005/8/layout/default"/>
    <dgm:cxn modelId="{0157C1DA-7FEE-48C7-B031-CDDF6EC8B3A2}" type="presParOf" srcId="{DFA64BD4-1445-4398-8815-733DD0862B7F}" destId="{E0883845-8F86-4E46-B0B3-365D4B3B7935}" srcOrd="2" destOrd="0" presId="urn:microsoft.com/office/officeart/2005/8/layout/default"/>
    <dgm:cxn modelId="{359DB468-4E46-4904-A603-D2A898EDA789}" type="presParOf" srcId="{DFA64BD4-1445-4398-8815-733DD0862B7F}" destId="{E1094E4C-9DC3-4F05-A163-18CDE8053457}" srcOrd="3" destOrd="0" presId="urn:microsoft.com/office/officeart/2005/8/layout/default"/>
    <dgm:cxn modelId="{EDDB9FD0-5D22-4CFF-91A0-8E7E058FB2FE}" type="presParOf" srcId="{DFA64BD4-1445-4398-8815-733DD0862B7F}" destId="{B212B284-A2AA-49F7-A722-90D48E3C0853}" srcOrd="4" destOrd="0" presId="urn:microsoft.com/office/officeart/2005/8/layout/default"/>
    <dgm:cxn modelId="{5FF962B2-9FD3-44E6-AF25-EF4EA7632581}" type="presParOf" srcId="{DFA64BD4-1445-4398-8815-733DD0862B7F}" destId="{B7455E78-DCA6-4E1E-9B21-70840718CD37}" srcOrd="5" destOrd="0" presId="urn:microsoft.com/office/officeart/2005/8/layout/default"/>
    <dgm:cxn modelId="{DDD27C1D-B019-4561-B246-3C41DED5C6F4}" type="presParOf" srcId="{DFA64BD4-1445-4398-8815-733DD0862B7F}" destId="{04ABF243-A637-46BE-A482-DED5264FEB9C}" srcOrd="6" destOrd="0" presId="urn:microsoft.com/office/officeart/2005/8/layout/default"/>
    <dgm:cxn modelId="{EDC951A0-34F5-4A6F-A9F4-CE4DABC3FDEB}" type="presParOf" srcId="{DFA64BD4-1445-4398-8815-733DD0862B7F}" destId="{2A4AA424-1CD2-423F-AFC2-10DF7A2156B1}" srcOrd="7" destOrd="0" presId="urn:microsoft.com/office/officeart/2005/8/layout/default"/>
    <dgm:cxn modelId="{1D6D8499-7FAF-45B1-819C-F55F1138E0C2}" type="presParOf" srcId="{DFA64BD4-1445-4398-8815-733DD0862B7F}" destId="{283F1A3D-1BA3-41CD-8695-0975F30D047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47C90E-D58A-4894-8080-51C3D98F90E4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300" b="1" kern="1200" dirty="0" smtClean="0">
              <a:solidFill>
                <a:srgbClr val="FFFF00"/>
              </a:solidFill>
            </a:rPr>
            <a:t>تطبيق سياسة عامة</a:t>
          </a:r>
          <a:endParaRPr lang="ar-IQ" sz="4300" b="1" kern="1200" dirty="0">
            <a:solidFill>
              <a:srgbClr val="FFFF00"/>
            </a:solidFill>
          </a:endParaRPr>
        </a:p>
      </dsp:txBody>
      <dsp:txXfrm>
        <a:off x="0" y="591343"/>
        <a:ext cx="2571749" cy="1543050"/>
      </dsp:txXfrm>
    </dsp:sp>
    <dsp:sp modelId="{E0883845-8F86-4E46-B0B3-365D4B3B7935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300" b="1" kern="1200" dirty="0" smtClean="0">
              <a:solidFill>
                <a:srgbClr val="FF0000"/>
              </a:solidFill>
            </a:rPr>
            <a:t>الهدف</a:t>
          </a:r>
          <a:endParaRPr lang="ar-IQ" sz="4300" b="1" kern="1200" dirty="0">
            <a:solidFill>
              <a:srgbClr val="FF0000"/>
            </a:solidFill>
          </a:endParaRPr>
        </a:p>
      </dsp:txBody>
      <dsp:txXfrm>
        <a:off x="2828925" y="591343"/>
        <a:ext cx="2571749" cy="1543050"/>
      </dsp:txXfrm>
    </dsp:sp>
    <dsp:sp modelId="{B212B284-A2AA-49F7-A722-90D48E3C0853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300" b="1" kern="1200" dirty="0" smtClean="0">
              <a:solidFill>
                <a:srgbClr val="92D050"/>
              </a:solidFill>
            </a:rPr>
            <a:t>الفلسفة</a:t>
          </a:r>
          <a:endParaRPr lang="ar-IQ" sz="4300" b="1" kern="1200" dirty="0">
            <a:solidFill>
              <a:srgbClr val="92D050"/>
            </a:solidFill>
          </a:endParaRPr>
        </a:p>
      </dsp:txBody>
      <dsp:txXfrm>
        <a:off x="5657849" y="591343"/>
        <a:ext cx="2571749" cy="1543050"/>
      </dsp:txXfrm>
    </dsp:sp>
    <dsp:sp modelId="{04ABF243-A637-46BE-A482-DED5264FEB9C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300" b="1" kern="1200" dirty="0" smtClean="0">
              <a:solidFill>
                <a:srgbClr val="002060"/>
              </a:solidFill>
            </a:rPr>
            <a:t>الأولويات</a:t>
          </a:r>
          <a:endParaRPr lang="ar-IQ" sz="4300" b="1" kern="1200" dirty="0">
            <a:solidFill>
              <a:srgbClr val="002060"/>
            </a:solidFill>
          </a:endParaRPr>
        </a:p>
      </dsp:txBody>
      <dsp:txXfrm>
        <a:off x="1414462" y="2391569"/>
        <a:ext cx="2571749" cy="1543050"/>
      </dsp:txXfrm>
    </dsp:sp>
    <dsp:sp modelId="{283F1A3D-1BA3-41CD-8695-0975F30D0479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300" b="1" kern="1200" dirty="0" smtClean="0">
              <a:solidFill>
                <a:srgbClr val="FFC000"/>
              </a:solidFill>
            </a:rPr>
            <a:t>الوسائل</a:t>
          </a:r>
          <a:endParaRPr lang="ar-IQ" sz="4300" b="1" kern="1200" dirty="0">
            <a:solidFill>
              <a:srgbClr val="FFC000"/>
            </a:solidFill>
          </a:endParaRPr>
        </a:p>
      </dsp:txBody>
      <dsp:txXfrm>
        <a:off x="4243387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التخطيط الاستراتيجي والسياسة العامة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ar-IQ" sz="5400" b="1" dirty="0">
                <a:solidFill>
                  <a:schemeClr val="accent3">
                    <a:lumMod val="50000"/>
                  </a:schemeClr>
                </a:solidFill>
              </a:rPr>
              <a:t>الاستاذ الدكتور</a:t>
            </a:r>
          </a:p>
          <a:p>
            <a:pPr algn="ctr">
              <a:buNone/>
            </a:pPr>
            <a:r>
              <a:rPr lang="ar-IQ" sz="5400" b="1" dirty="0">
                <a:solidFill>
                  <a:schemeClr val="accent3">
                    <a:lumMod val="50000"/>
                  </a:schemeClr>
                </a:solidFill>
              </a:rPr>
              <a:t>  طه حميد حسن </a:t>
            </a:r>
            <a:r>
              <a:rPr lang="ar-IQ" sz="5400" b="1" dirty="0" err="1">
                <a:solidFill>
                  <a:schemeClr val="accent3">
                    <a:lumMod val="50000"/>
                  </a:schemeClr>
                </a:solidFill>
              </a:rPr>
              <a:t>العنبكي</a:t>
            </a:r>
            <a:endParaRPr lang="ar-IQ" sz="54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ar-IQ" sz="5400" b="1" dirty="0">
                <a:solidFill>
                  <a:schemeClr val="accent3">
                    <a:lumMod val="50000"/>
                  </a:schemeClr>
                </a:solidFill>
              </a:rPr>
              <a:t>أستاذ النظم السياسية والدستورية</a:t>
            </a:r>
          </a:p>
          <a:p>
            <a:pPr algn="ctr">
              <a:buNone/>
            </a:pPr>
            <a:r>
              <a:rPr lang="ar-IQ" sz="5400" b="1" dirty="0">
                <a:solidFill>
                  <a:schemeClr val="accent3">
                    <a:lumMod val="50000"/>
                  </a:schemeClr>
                </a:solidFill>
              </a:rPr>
              <a:t>كلية العلوم السياسية</a:t>
            </a:r>
          </a:p>
          <a:p>
            <a:pPr algn="ctr">
              <a:buNone/>
            </a:pPr>
            <a:r>
              <a:rPr lang="ar-IQ" sz="5400" b="1" dirty="0">
                <a:solidFill>
                  <a:schemeClr val="accent3">
                    <a:lumMod val="50000"/>
                  </a:schemeClr>
                </a:solidFill>
              </a:rPr>
              <a:t>الجامعة المستنصرية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6710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/>
              <a:t>التخطيط الاستراتيجي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/>
            <a:r>
              <a:rPr lang="ar-IQ" b="1" u="sng" dirty="0" err="1" smtClean="0">
                <a:solidFill>
                  <a:srgbClr val="FF0000"/>
                </a:solidFill>
              </a:rPr>
              <a:t>التخطيط</a:t>
            </a:r>
            <a:r>
              <a:rPr lang="ar-IQ" b="1" dirty="0" err="1" smtClean="0"/>
              <a:t>:صياغة</a:t>
            </a:r>
            <a:r>
              <a:rPr lang="ar-IQ" b="1" dirty="0" smtClean="0"/>
              <a:t> فرضيات حول وضع </a:t>
            </a:r>
            <a:r>
              <a:rPr lang="ar-IQ" b="1" dirty="0"/>
              <a:t>معين، يعتمد على استخدام تفكير دقيق؛ بهدف اتخاذ القرار المُناسب حول تطبيق سلوكٍ ما في المستقبل</a:t>
            </a:r>
            <a:r>
              <a:rPr lang="ar-IQ" b="1" dirty="0" smtClean="0"/>
              <a:t>.</a:t>
            </a:r>
            <a:endParaRPr lang="ar-IQ" dirty="0" smtClean="0"/>
          </a:p>
          <a:p>
            <a:pPr algn="justLow"/>
            <a:r>
              <a:rPr lang="ar-IQ" b="1" dirty="0" smtClean="0"/>
              <a:t>وهو وضع جملة من الخطط في مجال ما لتحقيق أهداف </a:t>
            </a:r>
            <a:r>
              <a:rPr lang="ar-IQ" b="1" dirty="0" err="1" smtClean="0"/>
              <a:t>معينة،ويقف</a:t>
            </a:r>
            <a:r>
              <a:rPr lang="ar-IQ" b="1" dirty="0" smtClean="0"/>
              <a:t> التخطيط  في مقدمة وظائف النظام السياسي.</a:t>
            </a:r>
          </a:p>
          <a:p>
            <a:pPr algn="justLow"/>
            <a:r>
              <a:rPr lang="ar-IQ" b="1" dirty="0" smtClean="0"/>
              <a:t>تعريف التخطيط </a:t>
            </a:r>
            <a:r>
              <a:rPr lang="ar-IQ" b="1" dirty="0" err="1" smtClean="0"/>
              <a:t>الاستراتيجي:وضع</a:t>
            </a:r>
            <a:r>
              <a:rPr lang="ar-IQ" b="1" dirty="0" smtClean="0"/>
              <a:t> خطط تتضمن آليات ووسائل وإجراءات وحلول لمشاكل عامة واستجابة لمطالب اجتماعية لتحقيق أهداف بعيدة المدى.</a:t>
            </a:r>
          </a:p>
          <a:p>
            <a:pPr algn="justLow"/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87416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أهمية التخطيط </a:t>
            </a:r>
            <a:r>
              <a:rPr lang="ar-IQ" b="1" dirty="0"/>
              <a:t>الاستراتيجي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Low"/>
            <a:r>
              <a:rPr lang="ar-IQ" sz="12800" dirty="0" smtClean="0"/>
              <a:t>1-</a:t>
            </a:r>
            <a:r>
              <a:rPr lang="ar-IQ" sz="12800" b="1" dirty="0" smtClean="0"/>
              <a:t> وضع الحلول الناجعة للمشاكل العامة.</a:t>
            </a:r>
          </a:p>
          <a:p>
            <a:pPr algn="justLow"/>
            <a:r>
              <a:rPr lang="ar-IQ" sz="12800" b="1" dirty="0" smtClean="0"/>
              <a:t>2-توظيف الطاقات المادية والبشرية والمعنوية.</a:t>
            </a:r>
          </a:p>
          <a:p>
            <a:pPr algn="justLow"/>
            <a:r>
              <a:rPr lang="ar-IQ" sz="12800" b="1" dirty="0" smtClean="0"/>
              <a:t>3-تحقيق التكامل في كل المستويات.</a:t>
            </a:r>
          </a:p>
          <a:p>
            <a:pPr algn="justLow"/>
            <a:r>
              <a:rPr lang="ar-IQ" sz="12800" b="1" dirty="0" smtClean="0"/>
              <a:t>4-تقليل المخاطر الناجمة عن الأزمات والتحديات.</a:t>
            </a:r>
          </a:p>
          <a:p>
            <a:pPr algn="justLow"/>
            <a:r>
              <a:rPr lang="ar-IQ" sz="12800" b="1" dirty="0" smtClean="0"/>
              <a:t>5-تشخيص مواطن الضعف والاستفادة من نقاط القوة.</a:t>
            </a:r>
          </a:p>
          <a:p>
            <a:pPr algn="justLow"/>
            <a:r>
              <a:rPr lang="ar-IQ" sz="12800" b="1" dirty="0" smtClean="0"/>
              <a:t>6-وضع </a:t>
            </a:r>
            <a:r>
              <a:rPr lang="ar-IQ" sz="12800" b="1" dirty="0"/>
              <a:t>أولويّات العمل وترتيبها وفقاً لاتفاقها مع الحاجات</a:t>
            </a:r>
            <a:r>
              <a:rPr lang="ar-IQ" sz="12800" b="1" dirty="0" smtClean="0"/>
              <a:t>.</a:t>
            </a:r>
          </a:p>
          <a:p>
            <a:pPr marL="0" indent="0" algn="justLow">
              <a:buNone/>
            </a:pPr>
            <a:r>
              <a:rPr lang="ar-IQ" sz="12800" b="1" dirty="0" smtClean="0"/>
              <a:t>     7 -اشراك كل الأطراف المعنية في خطوات العمل.</a:t>
            </a:r>
          </a:p>
          <a:p>
            <a:pPr algn="justLow"/>
            <a:r>
              <a:rPr lang="ar-IQ" sz="12800" b="1" dirty="0" smtClean="0"/>
              <a:t>8-توزيع المهام والأدوار وتقسيم العمل.</a:t>
            </a:r>
          </a:p>
          <a:p>
            <a:pPr algn="justLow"/>
            <a:r>
              <a:rPr lang="ar-IQ" sz="12800" b="1" dirty="0" smtClean="0"/>
              <a:t>9-رؤية استشرافية.</a:t>
            </a:r>
          </a:p>
          <a:p>
            <a:pPr algn="justLow"/>
            <a:r>
              <a:rPr lang="ar-IQ" sz="12800" b="1" dirty="0" smtClean="0"/>
              <a:t>10-استثمار الفرص المتاحة.</a:t>
            </a:r>
          </a:p>
          <a:p>
            <a:r>
              <a:rPr lang="ar-IQ" dirty="0"/>
              <a:t/>
            </a:r>
            <a:br>
              <a:rPr lang="ar-IQ" dirty="0"/>
            </a:br>
            <a:r>
              <a:rPr lang="ar-IQ" dirty="0"/>
              <a:t/>
            </a:r>
            <a:br>
              <a:rPr lang="ar-IQ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815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مبادئ التخطيط</a:t>
            </a:r>
            <a:endParaRPr lang="ar-IQ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4115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7369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أنواع ومستويات التخطيط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Autofit/>
          </a:bodyPr>
          <a:lstStyle/>
          <a:p>
            <a:pPr algn="justLow"/>
            <a:r>
              <a:rPr lang="ar-IQ" sz="4400" b="1" dirty="0" smtClean="0">
                <a:latin typeface="Simplified Arabic" pitchFamily="18" charset="-78"/>
                <a:cs typeface="Simplified Arabic" pitchFamily="18" charset="-78"/>
              </a:rPr>
              <a:t>من ناحية المدة </a:t>
            </a:r>
            <a:r>
              <a:rPr lang="ar-IQ" sz="4400" b="1" dirty="0" err="1" smtClean="0">
                <a:latin typeface="Simplified Arabic" pitchFamily="18" charset="-78"/>
                <a:cs typeface="Simplified Arabic" pitchFamily="18" charset="-78"/>
              </a:rPr>
              <a:t>الزمنية:تخطيط</a:t>
            </a:r>
            <a:r>
              <a:rPr lang="ar-IQ" sz="4400" b="1" dirty="0" smtClean="0">
                <a:latin typeface="Simplified Arabic" pitchFamily="18" charset="-78"/>
                <a:cs typeface="Simplified Arabic" pitchFamily="18" charset="-78"/>
              </a:rPr>
              <a:t> قصير </a:t>
            </a:r>
            <a:r>
              <a:rPr lang="ar-IQ" sz="4400" b="1" dirty="0" err="1" smtClean="0">
                <a:latin typeface="Simplified Arabic" pitchFamily="18" charset="-78"/>
                <a:cs typeface="Simplified Arabic" pitchFamily="18" charset="-78"/>
              </a:rPr>
              <a:t>الأجل،ومتوسط</a:t>
            </a:r>
            <a:r>
              <a:rPr lang="ar-IQ" sz="4400" b="1" dirty="0" smtClean="0">
                <a:latin typeface="Simplified Arabic" pitchFamily="18" charset="-78"/>
                <a:cs typeface="Simplified Arabic" pitchFamily="18" charset="-78"/>
              </a:rPr>
              <a:t> وبعيد.</a:t>
            </a:r>
          </a:p>
          <a:p>
            <a:pPr algn="justLow"/>
            <a:r>
              <a:rPr lang="ar-IQ" sz="4400" b="1" dirty="0" smtClean="0">
                <a:latin typeface="Simplified Arabic" pitchFamily="18" charset="-78"/>
                <a:cs typeface="Simplified Arabic" pitchFamily="18" charset="-78"/>
              </a:rPr>
              <a:t>من ناحية </a:t>
            </a:r>
            <a:r>
              <a:rPr lang="ar-IQ" sz="4400" b="1" dirty="0" err="1" smtClean="0">
                <a:latin typeface="Simplified Arabic" pitchFamily="18" charset="-78"/>
                <a:cs typeface="Simplified Arabic" pitchFamily="18" charset="-78"/>
              </a:rPr>
              <a:t>المجال:اقتصادي،وعمراني،واجتماعي،وإداري،وسياسي</a:t>
            </a:r>
            <a:r>
              <a:rPr lang="ar-IQ" sz="4400" b="1" dirty="0" smtClean="0">
                <a:latin typeface="Simplified Arabic" pitchFamily="18" charset="-78"/>
                <a:cs typeface="Simplified Arabic" pitchFamily="18" charset="-78"/>
              </a:rPr>
              <a:t> وما إلى ذلك...</a:t>
            </a:r>
          </a:p>
          <a:p>
            <a:pPr algn="justLow"/>
            <a:r>
              <a:rPr lang="ar-IQ" sz="4400" b="1" dirty="0" smtClean="0">
                <a:latin typeface="Simplified Arabic" pitchFamily="18" charset="-78"/>
                <a:cs typeface="Simplified Arabic" pitchFamily="18" charset="-78"/>
              </a:rPr>
              <a:t>من ناحية نطاق </a:t>
            </a:r>
            <a:r>
              <a:rPr lang="ar-IQ" sz="4400" b="1" dirty="0" err="1" smtClean="0">
                <a:latin typeface="Simplified Arabic" pitchFamily="18" charset="-78"/>
                <a:cs typeface="Simplified Arabic" pitchFamily="18" charset="-78"/>
              </a:rPr>
              <a:t>التأثير:تخطيط</a:t>
            </a:r>
            <a:r>
              <a:rPr lang="ar-IQ" sz="4400" b="1" dirty="0" smtClean="0">
                <a:latin typeface="Simplified Arabic" pitchFamily="18" charset="-78"/>
                <a:cs typeface="Simplified Arabic" pitchFamily="18" charset="-78"/>
              </a:rPr>
              <a:t> تشغيلي وتخطيط تكتيكي وتخطيط استراتيجي وهو من مهام القيادات العليا...</a:t>
            </a:r>
            <a:endParaRPr lang="ar-IQ" sz="4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7000329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194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سمة Office</vt:lpstr>
      <vt:lpstr>التخطيط الاستراتيجي والسياسة العامة</vt:lpstr>
      <vt:lpstr>التخطيط الاستراتيجي</vt:lpstr>
      <vt:lpstr>أهمية التخطيط الاستراتيجي</vt:lpstr>
      <vt:lpstr>مبادئ التخطيط</vt:lpstr>
      <vt:lpstr>أنواع ومستويات التخطيط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التخطيط الاستراتيجي والسياسة العامة</dc:title>
  <dc:creator>connect</dc:creator>
  <cp:lastModifiedBy>Maher</cp:lastModifiedBy>
  <cp:revision>12</cp:revision>
  <dcterms:created xsi:type="dcterms:W3CDTF">2018-12-03T18:05:16Z</dcterms:created>
  <dcterms:modified xsi:type="dcterms:W3CDTF">2018-12-04T09:35:37Z</dcterms:modified>
</cp:coreProperties>
</file>