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4"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92D8A2-67CF-4E6F-A860-F176D9833261}" type="datetimeFigureOut">
              <a:rPr lang="en-US" smtClean="0"/>
              <a:t>11/4/2018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2A18FD-82D8-4494-825C-9BA12D34AF53}" type="slidenum">
              <a:rPr lang="en-US" smtClean="0"/>
              <a:t>‹#›</a:t>
            </a:fld>
            <a:endParaRPr lang="en-US"/>
          </a:p>
        </p:txBody>
      </p:sp>
    </p:spTree>
    <p:extLst>
      <p:ext uri="{BB962C8B-B14F-4D97-AF65-F5344CB8AC3E}">
        <p14:creationId xmlns:p14="http://schemas.microsoft.com/office/powerpoint/2010/main" val="2756527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2A18FD-82D8-4494-825C-9BA12D34AF53}" type="slidenum">
              <a:rPr lang="en-US" smtClean="0"/>
              <a:t>5</a:t>
            </a:fld>
            <a:endParaRPr lang="en-US"/>
          </a:p>
        </p:txBody>
      </p:sp>
    </p:spTree>
    <p:extLst>
      <p:ext uri="{BB962C8B-B14F-4D97-AF65-F5344CB8AC3E}">
        <p14:creationId xmlns:p14="http://schemas.microsoft.com/office/powerpoint/2010/main" val="2889675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C83245-BF68-4148-B3E6-E23FDC9E9978}"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8CAC1A-12E8-43AC-8050-1AF2208FB004}" type="slidenum">
              <a:rPr lang="en-US" smtClean="0"/>
              <a:t>‹#›</a:t>
            </a:fld>
            <a:endParaRPr lang="en-US"/>
          </a:p>
        </p:txBody>
      </p:sp>
    </p:spTree>
    <p:extLst>
      <p:ext uri="{BB962C8B-B14F-4D97-AF65-F5344CB8AC3E}">
        <p14:creationId xmlns:p14="http://schemas.microsoft.com/office/powerpoint/2010/main" val="2581461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C83245-BF68-4148-B3E6-E23FDC9E9978}"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8CAC1A-12E8-43AC-8050-1AF2208FB004}" type="slidenum">
              <a:rPr lang="en-US" smtClean="0"/>
              <a:t>‹#›</a:t>
            </a:fld>
            <a:endParaRPr lang="en-US"/>
          </a:p>
        </p:txBody>
      </p:sp>
    </p:spTree>
    <p:extLst>
      <p:ext uri="{BB962C8B-B14F-4D97-AF65-F5344CB8AC3E}">
        <p14:creationId xmlns:p14="http://schemas.microsoft.com/office/powerpoint/2010/main" val="3451111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C83245-BF68-4148-B3E6-E23FDC9E9978}"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8CAC1A-12E8-43AC-8050-1AF2208FB004}" type="slidenum">
              <a:rPr lang="en-US" smtClean="0"/>
              <a:t>‹#›</a:t>
            </a:fld>
            <a:endParaRPr lang="en-US"/>
          </a:p>
        </p:txBody>
      </p:sp>
    </p:spTree>
    <p:extLst>
      <p:ext uri="{BB962C8B-B14F-4D97-AF65-F5344CB8AC3E}">
        <p14:creationId xmlns:p14="http://schemas.microsoft.com/office/powerpoint/2010/main" val="941213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C83245-BF68-4148-B3E6-E23FDC9E9978}"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8CAC1A-12E8-43AC-8050-1AF2208FB004}" type="slidenum">
              <a:rPr lang="en-US" smtClean="0"/>
              <a:t>‹#›</a:t>
            </a:fld>
            <a:endParaRPr lang="en-US"/>
          </a:p>
        </p:txBody>
      </p:sp>
    </p:spTree>
    <p:extLst>
      <p:ext uri="{BB962C8B-B14F-4D97-AF65-F5344CB8AC3E}">
        <p14:creationId xmlns:p14="http://schemas.microsoft.com/office/powerpoint/2010/main" val="3651104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C83245-BF68-4148-B3E6-E23FDC9E9978}"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8CAC1A-12E8-43AC-8050-1AF2208FB004}" type="slidenum">
              <a:rPr lang="en-US" smtClean="0"/>
              <a:t>‹#›</a:t>
            </a:fld>
            <a:endParaRPr lang="en-US"/>
          </a:p>
        </p:txBody>
      </p:sp>
    </p:spTree>
    <p:extLst>
      <p:ext uri="{BB962C8B-B14F-4D97-AF65-F5344CB8AC3E}">
        <p14:creationId xmlns:p14="http://schemas.microsoft.com/office/powerpoint/2010/main" val="2950981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C83245-BF68-4148-B3E6-E23FDC9E9978}" type="datetimeFigureOut">
              <a:rPr lang="en-US" smtClean="0"/>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8CAC1A-12E8-43AC-8050-1AF2208FB004}" type="slidenum">
              <a:rPr lang="en-US" smtClean="0"/>
              <a:t>‹#›</a:t>
            </a:fld>
            <a:endParaRPr lang="en-US"/>
          </a:p>
        </p:txBody>
      </p:sp>
    </p:spTree>
    <p:extLst>
      <p:ext uri="{BB962C8B-B14F-4D97-AF65-F5344CB8AC3E}">
        <p14:creationId xmlns:p14="http://schemas.microsoft.com/office/powerpoint/2010/main" val="2183996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C83245-BF68-4148-B3E6-E23FDC9E9978}" type="datetimeFigureOut">
              <a:rPr lang="en-US" smtClean="0"/>
              <a:t>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8CAC1A-12E8-43AC-8050-1AF2208FB004}" type="slidenum">
              <a:rPr lang="en-US" smtClean="0"/>
              <a:t>‹#›</a:t>
            </a:fld>
            <a:endParaRPr lang="en-US"/>
          </a:p>
        </p:txBody>
      </p:sp>
    </p:spTree>
    <p:extLst>
      <p:ext uri="{BB962C8B-B14F-4D97-AF65-F5344CB8AC3E}">
        <p14:creationId xmlns:p14="http://schemas.microsoft.com/office/powerpoint/2010/main" val="480951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C83245-BF68-4148-B3E6-E23FDC9E9978}" type="datetimeFigureOut">
              <a:rPr lang="en-US" smtClean="0"/>
              <a:t>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8CAC1A-12E8-43AC-8050-1AF2208FB004}" type="slidenum">
              <a:rPr lang="en-US" smtClean="0"/>
              <a:t>‹#›</a:t>
            </a:fld>
            <a:endParaRPr lang="en-US"/>
          </a:p>
        </p:txBody>
      </p:sp>
    </p:spTree>
    <p:extLst>
      <p:ext uri="{BB962C8B-B14F-4D97-AF65-F5344CB8AC3E}">
        <p14:creationId xmlns:p14="http://schemas.microsoft.com/office/powerpoint/2010/main" val="1716291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C83245-BF68-4148-B3E6-E23FDC9E9978}" type="datetimeFigureOut">
              <a:rPr lang="en-US" smtClean="0"/>
              <a:t>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8CAC1A-12E8-43AC-8050-1AF2208FB004}" type="slidenum">
              <a:rPr lang="en-US" smtClean="0"/>
              <a:t>‹#›</a:t>
            </a:fld>
            <a:endParaRPr lang="en-US"/>
          </a:p>
        </p:txBody>
      </p:sp>
    </p:spTree>
    <p:extLst>
      <p:ext uri="{BB962C8B-B14F-4D97-AF65-F5344CB8AC3E}">
        <p14:creationId xmlns:p14="http://schemas.microsoft.com/office/powerpoint/2010/main" val="584282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C83245-BF68-4148-B3E6-E23FDC9E9978}" type="datetimeFigureOut">
              <a:rPr lang="en-US" smtClean="0"/>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8CAC1A-12E8-43AC-8050-1AF2208FB004}" type="slidenum">
              <a:rPr lang="en-US" smtClean="0"/>
              <a:t>‹#›</a:t>
            </a:fld>
            <a:endParaRPr lang="en-US"/>
          </a:p>
        </p:txBody>
      </p:sp>
    </p:spTree>
    <p:extLst>
      <p:ext uri="{BB962C8B-B14F-4D97-AF65-F5344CB8AC3E}">
        <p14:creationId xmlns:p14="http://schemas.microsoft.com/office/powerpoint/2010/main" val="347927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C83245-BF68-4148-B3E6-E23FDC9E9978}" type="datetimeFigureOut">
              <a:rPr lang="en-US" smtClean="0"/>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8CAC1A-12E8-43AC-8050-1AF2208FB004}" type="slidenum">
              <a:rPr lang="en-US" smtClean="0"/>
              <a:t>‹#›</a:t>
            </a:fld>
            <a:endParaRPr lang="en-US"/>
          </a:p>
        </p:txBody>
      </p:sp>
    </p:spTree>
    <p:extLst>
      <p:ext uri="{BB962C8B-B14F-4D97-AF65-F5344CB8AC3E}">
        <p14:creationId xmlns:p14="http://schemas.microsoft.com/office/powerpoint/2010/main" val="790802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C83245-BF68-4148-B3E6-E23FDC9E9978}" type="datetimeFigureOut">
              <a:rPr lang="en-US" smtClean="0"/>
              <a:t>11/4/2018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8CAC1A-12E8-43AC-8050-1AF2208FB004}" type="slidenum">
              <a:rPr lang="en-US" smtClean="0"/>
              <a:t>‹#›</a:t>
            </a:fld>
            <a:endParaRPr lang="en-US"/>
          </a:p>
        </p:txBody>
      </p:sp>
    </p:spTree>
    <p:extLst>
      <p:ext uri="{BB962C8B-B14F-4D97-AF65-F5344CB8AC3E}">
        <p14:creationId xmlns:p14="http://schemas.microsoft.com/office/powerpoint/2010/main" val="230077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ar-IQ" sz="6600" dirty="0" smtClean="0"/>
              <a:t>القدرات التنظيمية </a:t>
            </a:r>
            <a:endParaRPr lang="en-US" sz="6600" dirty="0"/>
          </a:p>
        </p:txBody>
      </p:sp>
      <p:sp>
        <p:nvSpPr>
          <p:cNvPr id="3" name="Subtitle 2"/>
          <p:cNvSpPr>
            <a:spLocks noGrp="1"/>
          </p:cNvSpPr>
          <p:nvPr>
            <p:ph type="subTitle" idx="1"/>
          </p:nvPr>
        </p:nvSpPr>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ar-IQ" sz="5400" dirty="0" smtClean="0">
                <a:solidFill>
                  <a:schemeClr val="bg2">
                    <a:lumMod val="10000"/>
                  </a:schemeClr>
                </a:solidFill>
              </a:rPr>
              <a:t>الولايات المتحدة الامريكية </a:t>
            </a:r>
            <a:r>
              <a:rPr lang="ar-IQ" sz="5400" dirty="0" err="1" smtClean="0">
                <a:solidFill>
                  <a:schemeClr val="bg2">
                    <a:lumMod val="10000"/>
                  </a:schemeClr>
                </a:solidFill>
              </a:rPr>
              <a:t>انموذجا</a:t>
            </a:r>
            <a:r>
              <a:rPr lang="ar-IQ" sz="5400" dirty="0" smtClean="0">
                <a:solidFill>
                  <a:schemeClr val="bg2">
                    <a:lumMod val="10000"/>
                  </a:schemeClr>
                </a:solidFill>
              </a:rPr>
              <a:t> </a:t>
            </a:r>
            <a:endParaRPr lang="en-US" sz="5400" dirty="0">
              <a:solidFill>
                <a:schemeClr val="bg2">
                  <a:lumMod val="10000"/>
                </a:schemeClr>
              </a:solidFill>
            </a:endParaRPr>
          </a:p>
        </p:txBody>
      </p:sp>
    </p:spTree>
    <p:extLst>
      <p:ext uri="{BB962C8B-B14F-4D97-AF65-F5344CB8AC3E}">
        <p14:creationId xmlns:p14="http://schemas.microsoft.com/office/powerpoint/2010/main" val="2757388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ar-IQ" dirty="0" smtClean="0"/>
              <a:t>تعريف القدرات التنظيمية </a:t>
            </a: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r" rtl="1"/>
            <a:r>
              <a:rPr lang="ar-IQ" sz="6600" dirty="0" smtClean="0"/>
              <a:t>القدرات التنظيمية : ضبط وتوجيه ومراقبة سلوك الافراد والجماعات </a:t>
            </a:r>
            <a:endParaRPr lang="en-US" sz="6600" dirty="0"/>
          </a:p>
        </p:txBody>
      </p:sp>
    </p:spTree>
    <p:extLst>
      <p:ext uri="{BB962C8B-B14F-4D97-AF65-F5344CB8AC3E}">
        <p14:creationId xmlns:p14="http://schemas.microsoft.com/office/powerpoint/2010/main" val="3978650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a:bodyPr>
          <a:lstStyle/>
          <a:p>
            <a:r>
              <a:rPr lang="ar-IQ" sz="6000" dirty="0" smtClean="0"/>
              <a:t>النظام السياسي </a:t>
            </a:r>
            <a:endParaRPr lang="en-US" sz="6000" dirty="0"/>
          </a:p>
        </p:txBody>
      </p:sp>
      <p:sp>
        <p:nvSpPr>
          <p:cNvPr id="3" name="Content Placeholder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fontScale="85000" lnSpcReduction="10000"/>
          </a:bodyPr>
          <a:lstStyle/>
          <a:p>
            <a:pPr algn="just" rtl="1"/>
            <a:r>
              <a:rPr lang="ar-IQ" dirty="0" smtClean="0"/>
              <a:t>النظام السياسي الامريكي هو نظام جمهوري رئاسي فيدرالي ديمقراطي ابرز مؤسساته هي :</a:t>
            </a:r>
          </a:p>
          <a:p>
            <a:pPr algn="just" rtl="1"/>
            <a:r>
              <a:rPr lang="ar-IQ" dirty="0" smtClean="0"/>
              <a:t>المؤسسة التنفيذية : نصت م (2) من الدستور الامريكي لعام 1787 على ما يأتي ( تخول السلطة التنفيذية لرئيس الولايات المتحدة الامريكية وهو يشغل منصبه اربع سنوات قابلة للتجديد مرة واحدة وينتخب معه نائب الرئيس ..) </a:t>
            </a:r>
          </a:p>
          <a:p>
            <a:pPr algn="just" rtl="1"/>
            <a:r>
              <a:rPr lang="ar-IQ" dirty="0" smtClean="0"/>
              <a:t>المؤسسة التشريعية : تتكون هذه المؤسسة التي تسمى ( الكونغرس ) من مجلسين هما مجلس النواب ومجلس الشيوخ </a:t>
            </a:r>
          </a:p>
          <a:p>
            <a:pPr algn="just" rtl="1"/>
            <a:r>
              <a:rPr lang="ar-IQ" dirty="0" smtClean="0"/>
              <a:t>الهيئة القضائية : تشمل المحاكم التي تنشئها الحكومة الاتحادية وتعد المحكمة الاتحادية العليا اهم هيئة قضائية في الولايات المتحدة فضلا عن محاكم الولايات التي تتولى مهمة القضاء الخاص </a:t>
            </a:r>
            <a:r>
              <a:rPr lang="ar-IQ" smtClean="0"/>
              <a:t>في الولايات ذاتها </a:t>
            </a:r>
            <a:endParaRPr lang="en-US" dirty="0"/>
          </a:p>
        </p:txBody>
      </p:sp>
    </p:spTree>
    <p:extLst>
      <p:ext uri="{BB962C8B-B14F-4D97-AF65-F5344CB8AC3E}">
        <p14:creationId xmlns:p14="http://schemas.microsoft.com/office/powerpoint/2010/main" val="6622044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ar-IQ" dirty="0" smtClean="0"/>
              <a:t>النظام الاقتصادي </a:t>
            </a: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marL="0" indent="0" algn="just" rtl="1">
              <a:buNone/>
            </a:pPr>
            <a:r>
              <a:rPr lang="ar-IQ" dirty="0" smtClean="0"/>
              <a:t>كانت الفلسفة الاقتصادية السائدة في الولايات المتحدة الامريكية قائمة على عدم التدخل بمعنى ان الحكومة يمكنها تقديم المعونة للشركات من خلال الاعانات او الاعفاءات الضريبية وان كان عليها ان تحم عن التدخل في السوق او تنظيمه </a:t>
            </a:r>
          </a:p>
          <a:p>
            <a:pPr marL="0" indent="0" algn="just" rtl="1">
              <a:buNone/>
            </a:pPr>
            <a:r>
              <a:rPr lang="ar-IQ" dirty="0" smtClean="0"/>
              <a:t>الا ان انهيار الاقتصاد القومي في عام 1929 غير هذه الفلسفة وبالتالي اعتمدت الولايات المتحدة على السياستين النقدية والمالية </a:t>
            </a:r>
          </a:p>
          <a:p>
            <a:pPr marL="0" indent="0" algn="just" rtl="1">
              <a:buNone/>
            </a:pPr>
            <a:endParaRPr lang="ar-IQ" dirty="0"/>
          </a:p>
        </p:txBody>
      </p:sp>
    </p:spTree>
    <p:extLst>
      <p:ext uri="{BB962C8B-B14F-4D97-AF65-F5344CB8AC3E}">
        <p14:creationId xmlns:p14="http://schemas.microsoft.com/office/powerpoint/2010/main" val="1474964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3">
            <a:schemeClr val="accent3"/>
          </a:fillRef>
          <a:effectRef idx="2">
            <a:schemeClr val="accent3"/>
          </a:effectRef>
          <a:fontRef idx="minor">
            <a:schemeClr val="lt1"/>
          </a:fontRef>
        </p:style>
        <p:txBody>
          <a:bodyPr/>
          <a:lstStyle/>
          <a:p>
            <a:r>
              <a:rPr lang="ar-IQ" dirty="0" smtClean="0"/>
              <a:t>النظام الاقتصادي </a:t>
            </a: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just" rtl="1"/>
            <a:r>
              <a:rPr lang="ar-IQ" sz="4400" dirty="0" smtClean="0">
                <a:solidFill>
                  <a:schemeClr val="tx1"/>
                </a:solidFill>
              </a:rPr>
              <a:t>السياسة النقدية : يعد جهاز الاحتياط الفيدرالي هو المؤسسة الرئيسة  التي تتولى عملية تنسيق السياسة النقدية ، هذا الجهاز انشئ عام 1913 ويتكون من 12بنكا اقليميا الى جانب هذا المجلس هناك اكثر من 6000 بنك من البنوك الخاصة اعضاء في هذا الجهاز </a:t>
            </a:r>
            <a:endParaRPr lang="en-US" sz="4400" dirty="0">
              <a:solidFill>
                <a:schemeClr val="tx1"/>
              </a:solidFill>
            </a:endParaRPr>
          </a:p>
        </p:txBody>
      </p:sp>
    </p:spTree>
    <p:extLst>
      <p:ext uri="{BB962C8B-B14F-4D97-AF65-F5344CB8AC3E}">
        <p14:creationId xmlns:p14="http://schemas.microsoft.com/office/powerpoint/2010/main" val="31578499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a:bodyPr>
          <a:lstStyle/>
          <a:p>
            <a:r>
              <a:rPr lang="ar-IQ" dirty="0" smtClean="0"/>
              <a:t>النظام الاقتصادي </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algn="just" rtl="1"/>
            <a:r>
              <a:rPr lang="ar-IQ" sz="5400" dirty="0" smtClean="0"/>
              <a:t>السياسة المالية : تتضمن  ادارة الاقتصاد وتوجيهه من خلال احداث تغييرات في كل من الانفاق الحكومي والاقتراض ومعدلات الضرائب </a:t>
            </a:r>
            <a:endParaRPr lang="en-US" sz="5400" dirty="0"/>
          </a:p>
        </p:txBody>
      </p:sp>
    </p:spTree>
    <p:extLst>
      <p:ext uri="{BB962C8B-B14F-4D97-AF65-F5344CB8AC3E}">
        <p14:creationId xmlns:p14="http://schemas.microsoft.com/office/powerpoint/2010/main" val="535910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pPr rtl="1"/>
            <a:r>
              <a:rPr lang="ar-IQ" dirty="0" smtClean="0"/>
              <a:t>برامج الرعاية الاجتماعية </a:t>
            </a: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pPr algn="just" rtl="1"/>
            <a:r>
              <a:rPr lang="ar-IQ" dirty="0" smtClean="0"/>
              <a:t>لم تتدخل الحكومة الفيدرالية في السياسة الاجتماعية على نحو كبير حتى وقوع الفساد الكبير في الثلاثينيات </a:t>
            </a:r>
          </a:p>
          <a:p>
            <a:pPr algn="just" rtl="1"/>
            <a:r>
              <a:rPr lang="ar-IQ" dirty="0" smtClean="0"/>
              <a:t>ومن لك الوقت اضحى هناك نوعان كبيران من البرامج الحكومية هما </a:t>
            </a:r>
          </a:p>
          <a:p>
            <a:pPr algn="just" rtl="1"/>
            <a:r>
              <a:rPr lang="ar-IQ" dirty="0" smtClean="0"/>
              <a:t>الاول : برامج المساعدات العامة التي تقدم المزايا للفقراء ويطلق عليها عادة برامج الرعاية </a:t>
            </a:r>
          </a:p>
          <a:p>
            <a:pPr algn="just" rtl="1"/>
            <a:r>
              <a:rPr lang="ar-IQ" dirty="0" smtClean="0"/>
              <a:t>الثاني : برامج التأمينات والتنظيمات الاجتماعية التي تحاول </a:t>
            </a:r>
            <a:r>
              <a:rPr lang="ar-IQ" dirty="0" err="1" smtClean="0"/>
              <a:t>تليبة</a:t>
            </a:r>
            <a:r>
              <a:rPr lang="ar-IQ" dirty="0" smtClean="0"/>
              <a:t> الاحتياجات الجماهيرية بصفة عامة </a:t>
            </a:r>
          </a:p>
          <a:p>
            <a:pPr algn="just" rtl="1"/>
            <a:endParaRPr lang="en-US" dirty="0"/>
          </a:p>
        </p:txBody>
      </p:sp>
    </p:spTree>
    <p:extLst>
      <p:ext uri="{BB962C8B-B14F-4D97-AF65-F5344CB8AC3E}">
        <p14:creationId xmlns:p14="http://schemas.microsoft.com/office/powerpoint/2010/main" val="24794103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lstStyle/>
          <a:p>
            <a:pPr rtl="1"/>
            <a:r>
              <a:rPr lang="ar-IQ" dirty="0" smtClean="0"/>
              <a:t>برامج الضوابط الاجتماعية </a:t>
            </a:r>
            <a:endParaRPr lang="en-US"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algn="just" rtl="1"/>
            <a:r>
              <a:rPr lang="ar-IQ" dirty="0" smtClean="0"/>
              <a:t>تتمثل احد الاهتمامات الرئيسة للحكومة الفيدرالية في حماية المواطنين من المخاطر الاجتماعية والاقتصادية ومن هنا كان انشاء العديد من الاجهزة بهدف ضمان نظافة المواد الغذائية ونوعية الهواء والماء </a:t>
            </a:r>
            <a:endParaRPr lang="en-US" dirty="0"/>
          </a:p>
        </p:txBody>
      </p:sp>
    </p:spTree>
    <p:extLst>
      <p:ext uri="{BB962C8B-B14F-4D97-AF65-F5344CB8AC3E}">
        <p14:creationId xmlns:p14="http://schemas.microsoft.com/office/powerpoint/2010/main" val="42389130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pPr rtl="1"/>
            <a:r>
              <a:rPr lang="ar-IQ" dirty="0" smtClean="0"/>
              <a:t>الحقوق والحريات المدنية </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algn="just" rtl="1"/>
            <a:r>
              <a:rPr lang="ar-IQ" dirty="0" smtClean="0"/>
              <a:t>الحرية الدينية : نص الدستور على ان ( ليس من حق الكونغرس ان يسن قانونا يتعلق بمؤسسة دينية او يحظر الممارسة الحرة فيها ) </a:t>
            </a:r>
          </a:p>
          <a:p>
            <a:pPr algn="just" rtl="1"/>
            <a:r>
              <a:rPr lang="ar-IQ" dirty="0" smtClean="0"/>
              <a:t>حرية الكلام والصحافة : نص الدستور على انه لا يجوز للكونغرس ان يصدر قانونا يحرم حرية الكلام او الصحافة ) </a:t>
            </a:r>
          </a:p>
          <a:p>
            <a:pPr algn="just" rtl="1"/>
            <a:r>
              <a:rPr lang="ar-IQ" dirty="0" smtClean="0"/>
              <a:t>حق الاجتماع والالتماس </a:t>
            </a:r>
            <a:endParaRPr lang="en-US" dirty="0"/>
          </a:p>
        </p:txBody>
      </p:sp>
    </p:spTree>
    <p:extLst>
      <p:ext uri="{BB962C8B-B14F-4D97-AF65-F5344CB8AC3E}">
        <p14:creationId xmlns:p14="http://schemas.microsoft.com/office/powerpoint/2010/main" val="4071049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381</Words>
  <Application>Microsoft Office PowerPoint</Application>
  <PresentationFormat>On-screen Show (4:3)</PresentationFormat>
  <Paragraphs>28</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القدرات التنظيمية </vt:lpstr>
      <vt:lpstr>تعريف القدرات التنظيمية </vt:lpstr>
      <vt:lpstr>النظام السياسي </vt:lpstr>
      <vt:lpstr>النظام الاقتصادي </vt:lpstr>
      <vt:lpstr>النظام الاقتصادي </vt:lpstr>
      <vt:lpstr>النظام الاقتصادي </vt:lpstr>
      <vt:lpstr>برامج الرعاية الاجتماعية </vt:lpstr>
      <vt:lpstr>برامج الضوابط الاجتماعية </vt:lpstr>
      <vt:lpstr>الحقوق والحريات المدنية </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القدرات التنظيمية</dc:title>
  <dc:creator>IRAQ</dc:creator>
  <cp:lastModifiedBy>IRAQ</cp:lastModifiedBy>
  <cp:revision>7</cp:revision>
  <dcterms:created xsi:type="dcterms:W3CDTF">2018-11-03T08:47:12Z</dcterms:created>
  <dcterms:modified xsi:type="dcterms:W3CDTF">2018-11-04T18:20:39Z</dcterms:modified>
</cp:coreProperties>
</file>