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c315.4shared.com/doc/QGQiPTGs/preview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c315.4shared.com/doc/QGQiPTGs/preview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>
                <a:solidFill>
                  <a:srgbClr val="92D050"/>
                </a:solidFill>
              </a:rPr>
              <a:t>ماهية السياسة </a:t>
            </a:r>
            <a:r>
              <a:rPr lang="ar-IQ" b="1" dirty="0" smtClean="0">
                <a:solidFill>
                  <a:srgbClr val="92D050"/>
                </a:solidFill>
              </a:rPr>
              <a:t>العامة</a:t>
            </a:r>
            <a:endParaRPr lang="ar-IQ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/>
            <a:r>
              <a:rPr lang="ar-SA" b="1" dirty="0"/>
              <a:t>وصفها البعض </a:t>
            </a:r>
            <a:r>
              <a:rPr lang="ar-SA" b="1" dirty="0" err="1"/>
              <a:t>بأنها:"ذلك</a:t>
            </a:r>
            <a:r>
              <a:rPr lang="ar-SA" b="1" dirty="0"/>
              <a:t> الممر الحلزوني </a:t>
            </a:r>
            <a:r>
              <a:rPr lang="ar-SA" b="1" dirty="0" err="1"/>
              <a:t>المؤطر</a:t>
            </a:r>
            <a:r>
              <a:rPr lang="ar-SA" b="1" dirty="0"/>
              <a:t> </a:t>
            </a:r>
            <a:r>
              <a:rPr lang="ar-SA" b="1" dirty="0" smtClean="0"/>
              <a:t>وغير</a:t>
            </a:r>
            <a:r>
              <a:rPr lang="ar-IQ" b="1" dirty="0" smtClean="0"/>
              <a:t> ال</a:t>
            </a:r>
            <a:r>
              <a:rPr lang="ar-SA" b="1" dirty="0" smtClean="0"/>
              <a:t>مؤطر أحيانا</a:t>
            </a:r>
            <a:r>
              <a:rPr lang="ar-IQ" b="1" dirty="0" smtClean="0"/>
              <a:t>ً،</a:t>
            </a:r>
            <a:r>
              <a:rPr lang="ar-SA" b="1" dirty="0" smtClean="0"/>
              <a:t>يجد </a:t>
            </a:r>
            <a:r>
              <a:rPr lang="ar-SA" b="1" dirty="0"/>
              <a:t>المارون منه أنفسهم مجبرين على المرور منه , </a:t>
            </a:r>
            <a:r>
              <a:rPr lang="ar-SA" b="1" u="sng" dirty="0">
                <a:solidFill>
                  <a:srgbClr val="92D050"/>
                </a:solidFill>
              </a:rPr>
              <a:t>صناعاً</a:t>
            </a:r>
            <a:r>
              <a:rPr lang="ar-SA" b="1" dirty="0"/>
              <a:t> و</a:t>
            </a:r>
            <a:r>
              <a:rPr lang="ar-SA" b="1" u="sng" dirty="0">
                <a:solidFill>
                  <a:srgbClr val="FF0000"/>
                </a:solidFill>
              </a:rPr>
              <a:t>مستفيدين</a:t>
            </a:r>
            <a:r>
              <a:rPr lang="ar-SA" b="1" dirty="0"/>
              <a:t> </a:t>
            </a:r>
            <a:r>
              <a:rPr lang="ar-SA" b="1" u="sng" dirty="0">
                <a:solidFill>
                  <a:srgbClr val="00B0F0"/>
                </a:solidFill>
              </a:rPr>
              <a:t>ومنف</a:t>
            </a:r>
            <a:r>
              <a:rPr lang="ar-DZ" b="1" u="sng" dirty="0">
                <a:solidFill>
                  <a:srgbClr val="00B0F0"/>
                </a:solidFill>
              </a:rPr>
              <a:t>ذين</a:t>
            </a:r>
            <a:r>
              <a:rPr lang="ar-SA" b="1" u="sng" dirty="0" smtClean="0">
                <a:solidFill>
                  <a:srgbClr val="00B0F0"/>
                </a:solidFill>
              </a:rPr>
              <a:t>".</a:t>
            </a:r>
            <a:endParaRPr lang="ar-IQ" b="1" u="sng" dirty="0" smtClean="0">
              <a:solidFill>
                <a:srgbClr val="00B0F0"/>
              </a:solidFill>
            </a:endParaRPr>
          </a:p>
          <a:p>
            <a:pPr algn="justLow"/>
            <a:r>
              <a:rPr lang="ar-SA" b="1" u="sng" dirty="0"/>
              <a:t>تضع السياسة العامة معالم الطريق </a:t>
            </a:r>
            <a:r>
              <a:rPr lang="ar-SA" b="1" dirty="0"/>
              <a:t>التي تسلكه الم</a:t>
            </a:r>
            <a:r>
              <a:rPr lang="ar-IQ" b="1" dirty="0" err="1"/>
              <a:t>ؤسسا</a:t>
            </a:r>
            <a:r>
              <a:rPr lang="ar-SA" b="1" dirty="0"/>
              <a:t>ت </a:t>
            </a:r>
            <a:r>
              <a:rPr lang="ar-SA" b="1" dirty="0" smtClean="0"/>
              <a:t>ال</a:t>
            </a:r>
            <a:r>
              <a:rPr lang="ar-IQ" b="1" dirty="0"/>
              <a:t>س</a:t>
            </a:r>
            <a:r>
              <a:rPr lang="ar-SA" b="1" dirty="0"/>
              <a:t>ي</a:t>
            </a:r>
            <a:r>
              <a:rPr lang="ar-IQ" b="1" dirty="0"/>
              <a:t>اسي</a:t>
            </a:r>
            <a:r>
              <a:rPr lang="ar-SA" b="1" dirty="0"/>
              <a:t>ة والهيئات </a:t>
            </a:r>
            <a:r>
              <a:rPr lang="ar-IQ" b="1" dirty="0" smtClean="0"/>
              <a:t>الإدارية </a:t>
            </a:r>
            <a:r>
              <a:rPr lang="ar-SA" b="1" dirty="0" smtClean="0"/>
              <a:t>ككل </a:t>
            </a:r>
            <a:r>
              <a:rPr lang="ar-SA" b="1" dirty="0"/>
              <a:t>لمواجهة التحديات البيئية الداخلية </a:t>
            </a:r>
            <a:r>
              <a:rPr lang="ar-SA" b="1" dirty="0" smtClean="0"/>
              <a:t>والخارجية</a:t>
            </a:r>
            <a:r>
              <a:rPr lang="ar-IQ" b="1" dirty="0" smtClean="0"/>
              <a:t>.</a:t>
            </a:r>
          </a:p>
          <a:p>
            <a:pPr algn="justLow"/>
            <a:r>
              <a:rPr lang="ar-IQ" b="1" dirty="0" smtClean="0"/>
              <a:t>و</a:t>
            </a:r>
            <a:r>
              <a:rPr lang="ar-SA" b="1" dirty="0" smtClean="0"/>
              <a:t>هي </a:t>
            </a:r>
            <a:r>
              <a:rPr lang="ar-SA" b="1" dirty="0"/>
              <a:t>التي </a:t>
            </a:r>
            <a:r>
              <a:rPr lang="ar-SA" b="1" u="sng" dirty="0">
                <a:solidFill>
                  <a:schemeClr val="accent3">
                    <a:lumMod val="75000"/>
                  </a:schemeClr>
                </a:solidFill>
              </a:rPr>
              <a:t>تستطيع التوفيق بين العناصر </a:t>
            </a:r>
            <a:r>
              <a:rPr lang="ar-SA" b="1" u="sng" dirty="0" err="1">
                <a:solidFill>
                  <a:schemeClr val="accent3">
                    <a:lumMod val="75000"/>
                  </a:schemeClr>
                </a:solidFill>
              </a:rPr>
              <a:t>المختلفة</a:t>
            </a:r>
            <a:r>
              <a:rPr lang="ar-SA" b="1" dirty="0" err="1"/>
              <a:t>،وتوجد</a:t>
            </a:r>
            <a:r>
              <a:rPr lang="ar-SA" b="1" dirty="0"/>
              <a:t> </a:t>
            </a:r>
            <a:r>
              <a:rPr lang="ar-SA" b="1" u="sng" dirty="0">
                <a:solidFill>
                  <a:srgbClr val="00B0F0"/>
                </a:solidFill>
              </a:rPr>
              <a:t>التوازن بين الأداء الوظيفي والأهداف المتوخاة</a:t>
            </a:r>
            <a:r>
              <a:rPr lang="ar-SA" b="1" dirty="0"/>
              <a:t>, وهي التي </a:t>
            </a:r>
            <a:r>
              <a:rPr lang="ar-SA" b="1" dirty="0" err="1" smtClean="0"/>
              <a:t>تت</a:t>
            </a:r>
            <a:r>
              <a:rPr lang="ar-IQ" b="1" dirty="0" smtClean="0"/>
              <a:t>بنى</a:t>
            </a:r>
            <a:r>
              <a:rPr lang="ar-SA" b="1" dirty="0" smtClean="0"/>
              <a:t> </a:t>
            </a:r>
            <a:r>
              <a:rPr lang="ar-SA" b="1" u="sng" dirty="0" smtClean="0">
                <a:solidFill>
                  <a:srgbClr val="C00000"/>
                </a:solidFill>
              </a:rPr>
              <a:t>استراتيجيات </a:t>
            </a:r>
            <a:r>
              <a:rPr lang="ar-SA" b="1" u="sng" dirty="0">
                <a:solidFill>
                  <a:srgbClr val="C00000"/>
                </a:solidFill>
              </a:rPr>
              <a:t>التنسيق والتكامل والتكيف</a:t>
            </a:r>
            <a:r>
              <a:rPr lang="ar-SA" b="1" dirty="0" smtClean="0">
                <a:solidFill>
                  <a:srgbClr val="C00000"/>
                </a:solidFill>
              </a:rPr>
              <a:t>.</a:t>
            </a:r>
            <a:endParaRPr lang="ar-IQ" b="1" u="sng" dirty="0">
              <a:solidFill>
                <a:srgbClr val="C00000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9697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/>
              <a:t>السياسة العامة </a:t>
            </a:r>
            <a:r>
              <a:rPr lang="ar-IQ" b="1" u="sng" dirty="0" smtClean="0"/>
              <a:t>كأداء حكومي:</a:t>
            </a:r>
            <a:r>
              <a:rPr lang="en-US" u="sng" dirty="0"/>
              <a:t/>
            </a:r>
            <a:br>
              <a:rPr lang="en-US" u="sng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Low">
              <a:buNone/>
            </a:pPr>
            <a:r>
              <a:rPr lang="ar-SA" sz="5900" b="1" u="sng" dirty="0"/>
              <a:t>عرف</a:t>
            </a:r>
            <a:r>
              <a:rPr lang="ar-IQ" sz="5900" b="1" u="sng" dirty="0"/>
              <a:t> </a:t>
            </a:r>
            <a:r>
              <a:rPr lang="ar-SA" sz="5900" b="1" u="sng" dirty="0"/>
              <a:t>(توماس </a:t>
            </a:r>
            <a:r>
              <a:rPr lang="ar-SA" sz="5900" b="1" u="sng" dirty="0"/>
              <a:t>داي) </a:t>
            </a:r>
            <a:r>
              <a:rPr lang="ar-IQ" sz="5900" b="1" u="sng" dirty="0"/>
              <a:t>السياسة العامة </a:t>
            </a:r>
            <a:r>
              <a:rPr lang="ar-SA" sz="5900" b="1" u="sng" dirty="0"/>
              <a:t>بأنها</a:t>
            </a:r>
            <a:r>
              <a:rPr lang="ar-SA" sz="5900" b="1" u="sng" dirty="0"/>
              <a:t>:" </a:t>
            </a:r>
            <a:r>
              <a:rPr lang="ar-IQ" sz="5900" b="1" u="sng" dirty="0"/>
              <a:t>كل ما تفعله وما </a:t>
            </a:r>
            <a:r>
              <a:rPr lang="ar-IQ" sz="5900" b="1" u="sng" dirty="0" err="1"/>
              <a:t>لاتفعله</a:t>
            </a:r>
            <a:r>
              <a:rPr lang="ar-IQ" sz="5900" b="1" u="sng" dirty="0"/>
              <a:t> الحكومة </a:t>
            </a:r>
            <a:r>
              <a:rPr lang="ar-IQ" sz="5900" b="1" dirty="0"/>
              <a:t>،</a:t>
            </a:r>
            <a:r>
              <a:rPr lang="ar-IQ" sz="5900" b="1" dirty="0" smtClean="0"/>
              <a:t>لذا فهو يركز </a:t>
            </a:r>
            <a:r>
              <a:rPr lang="ar-IQ" sz="5900" b="1" dirty="0"/>
              <a:t>على </a:t>
            </a:r>
            <a:r>
              <a:rPr lang="ar-SA" sz="5900" b="1" dirty="0"/>
              <a:t>العلاقة </a:t>
            </a:r>
            <a:r>
              <a:rPr lang="ar-SA" sz="5900" b="1" dirty="0"/>
              <a:t>بين الوحدة الحكومية </a:t>
            </a:r>
            <a:r>
              <a:rPr lang="ar-SA" sz="5900" b="1" dirty="0"/>
              <a:t>وبيئتها،</a:t>
            </a:r>
            <a:r>
              <a:rPr lang="ar-IQ" sz="5900" b="1" dirty="0"/>
              <a:t>و</a:t>
            </a:r>
            <a:r>
              <a:rPr lang="ar-SA" sz="5900" b="1" dirty="0"/>
              <a:t>هي </a:t>
            </a:r>
            <a:r>
              <a:rPr lang="ar-IQ" sz="5900" b="1" dirty="0" smtClean="0"/>
              <a:t>بهذا المعنى </a:t>
            </a:r>
            <a:r>
              <a:rPr lang="ar-SA" sz="5900" b="1" dirty="0" smtClean="0"/>
              <a:t>تعبير </a:t>
            </a:r>
            <a:r>
              <a:rPr lang="ar-SA" sz="5900" b="1" dirty="0"/>
              <a:t>عن كل </a:t>
            </a:r>
            <a:r>
              <a:rPr lang="ar-IQ" sz="5900" b="1" dirty="0"/>
              <a:t>تصرف أو سلوك</a:t>
            </a:r>
            <a:r>
              <a:rPr lang="ar-SA" sz="5900" b="1" dirty="0"/>
              <a:t> </a:t>
            </a:r>
            <a:r>
              <a:rPr lang="ar-SA" sz="5900" b="1" dirty="0"/>
              <a:t>تقوم به </a:t>
            </a:r>
            <a:r>
              <a:rPr lang="ar-SA" sz="5900" b="1" dirty="0" err="1"/>
              <a:t>الحكومة،أوهي</a:t>
            </a:r>
            <a:r>
              <a:rPr lang="ar-SA" sz="5900" b="1" dirty="0"/>
              <a:t> تقرير أو اختيار حكومي للفعل أو عدم الفعل...”. </a:t>
            </a:r>
            <a:r>
              <a:rPr lang="ar-SA" sz="5900" b="1" u="sng" dirty="0" err="1"/>
              <a:t>لكن"دي</a:t>
            </a:r>
            <a:r>
              <a:rPr lang="ar-SA" sz="5900" b="1" u="sng" dirty="0"/>
              <a:t> </a:t>
            </a:r>
            <a:r>
              <a:rPr lang="ar-SA" sz="5900" b="1" u="sng" dirty="0" err="1"/>
              <a:t>كوسيولاس</a:t>
            </a:r>
            <a:r>
              <a:rPr lang="ar-SA" sz="5900" b="1" u="sng" dirty="0"/>
              <a:t> " </a:t>
            </a:r>
            <a:r>
              <a:rPr lang="ar-IQ" sz="5900" b="1" u="sng" dirty="0" smtClean="0"/>
              <a:t>يعرفها على </a:t>
            </a:r>
            <a:r>
              <a:rPr lang="ar-SA" sz="5900" b="1" u="sng" dirty="0" smtClean="0"/>
              <a:t>أنها</a:t>
            </a:r>
            <a:r>
              <a:rPr lang="ar-SA" sz="5900" b="1" u="sng" dirty="0"/>
              <a:t>:" تلك القرارات والخطط التي تضعها الهيئات الحكومية، من أجل معالجة القضايا العامة في المجتمع</a:t>
            </a:r>
            <a:r>
              <a:rPr lang="ar-SA" sz="5900" b="1" u="sng" dirty="0">
                <a:hlinkClick r:id="rId2"/>
              </a:rPr>
              <a:t>“</a:t>
            </a:r>
            <a:r>
              <a:rPr lang="ar-SA" sz="5900" b="1" u="sng" dirty="0"/>
              <a:t>. </a:t>
            </a:r>
            <a:r>
              <a:rPr lang="ar-SA" sz="5900" b="1" dirty="0"/>
              <a:t>فهو يوضح سلوك الحكومة إزاء القضايا والمشكلات, تعبيرا عن ذلك بإصدار قرارات وخطط لمواجهة هذه </a:t>
            </a:r>
            <a:r>
              <a:rPr lang="ar-SA" sz="5900" b="1" dirty="0" smtClean="0"/>
              <a:t>المشاكل</a:t>
            </a:r>
            <a:r>
              <a:rPr lang="ar-IQ" sz="5900" b="1" dirty="0"/>
              <a:t>.</a:t>
            </a:r>
          </a:p>
          <a:p>
            <a:pPr algn="justLow">
              <a:buNone/>
            </a:pPr>
            <a:r>
              <a:rPr lang="ar-IQ" sz="5900" b="1" dirty="0"/>
              <a:t>وهناك من عرف </a:t>
            </a:r>
            <a:r>
              <a:rPr lang="ar-SA" sz="5900" b="1" dirty="0"/>
              <a:t> </a:t>
            </a:r>
            <a:r>
              <a:rPr lang="ar-SA" sz="5900" b="1" dirty="0"/>
              <a:t>السياسة العامة </a:t>
            </a:r>
            <a:r>
              <a:rPr lang="ar-SA" sz="5900" b="1" u="sng" dirty="0"/>
              <a:t>بأنها:" تلك الوسائل المعتمدة من خلال الحكومة في سبيل إحداث تغيرات معينة داخل النظام الاجتماعي للدولة". </a:t>
            </a:r>
            <a:endParaRPr lang="ar-IQ" sz="5900" b="1" u="sng" dirty="0"/>
          </a:p>
          <a:p>
            <a:pPr algn="justLow"/>
            <a:r>
              <a:rPr lang="ar-IQ" sz="5900" b="1" u="sng" dirty="0"/>
              <a:t>و</a:t>
            </a:r>
            <a:r>
              <a:rPr lang="ar-SA" sz="5900" b="1" u="sng" dirty="0" err="1"/>
              <a:t>يعرفها"جيمس</a:t>
            </a:r>
            <a:r>
              <a:rPr lang="ar-SA" sz="5900" b="1" u="sng" dirty="0"/>
              <a:t> اندرسون</a:t>
            </a:r>
            <a:r>
              <a:rPr lang="ar-IQ" sz="5900" b="1" u="sng" dirty="0"/>
              <a:t> بأنها </a:t>
            </a:r>
            <a:r>
              <a:rPr lang="ar-SA" sz="5900" b="1" u="sng" dirty="0"/>
              <a:t>:"</a:t>
            </a:r>
            <a:r>
              <a:rPr lang="ar-SA" sz="5900" b="1" u="sng" dirty="0"/>
              <a:t>برنامج عمل مقترح لشخص أو جماعة أو حكومة في نطاق بيئة محددة لتوضيح الغرض المستهدف والمحددات المراد تجاوزها سعيا للوصول إلى </a:t>
            </a:r>
            <a:r>
              <a:rPr lang="ar-SA" sz="5900" b="1" u="sng" dirty="0" err="1"/>
              <a:t>الأهداف،أو</a:t>
            </a:r>
            <a:r>
              <a:rPr lang="ar-SA" sz="5900" b="1" u="sng" dirty="0"/>
              <a:t> لتحقيق غرض مقصود...أوهى برنامج عمل هادف يعقبه أداء فردي أو جماعي في التصدي لمشكلة أو قضية ما.."</a:t>
            </a:r>
            <a:endParaRPr lang="en-US" sz="5900" b="1" u="sng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631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/>
              <a:t>السياسة العامة </a:t>
            </a:r>
            <a:r>
              <a:rPr lang="ar-IQ" b="1" u="sng" dirty="0" smtClean="0"/>
              <a:t>كنشاط مؤسساتي:</a:t>
            </a:r>
            <a:r>
              <a:rPr lang="en-US" u="sng" dirty="0"/>
              <a:t/>
            </a:r>
            <a:br>
              <a:rPr lang="en-US" u="sng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ar-SA" sz="4100" b="1" dirty="0"/>
              <a:t>ي</a:t>
            </a:r>
            <a:r>
              <a:rPr lang="ar-IQ" sz="4100" b="1" dirty="0"/>
              <a:t>عرفها</a:t>
            </a:r>
            <a:r>
              <a:rPr lang="ar-SA" sz="4100" b="1" u="sng" dirty="0"/>
              <a:t>"</a:t>
            </a:r>
            <a:r>
              <a:rPr lang="ar-SA" sz="4100" b="1" u="sng" dirty="0" err="1"/>
              <a:t>ديفد</a:t>
            </a:r>
            <a:r>
              <a:rPr lang="ar-SA" sz="4100" b="1" u="sng" dirty="0"/>
              <a:t> </a:t>
            </a:r>
            <a:r>
              <a:rPr lang="ar-SA" sz="4100" b="1" u="sng" dirty="0"/>
              <a:t>استون</a:t>
            </a:r>
            <a:r>
              <a:rPr lang="ar-IQ" sz="4100" b="1" u="sng" dirty="0"/>
              <a:t>:</a:t>
            </a:r>
            <a:r>
              <a:rPr lang="ar-SA" sz="4100" b="1" dirty="0"/>
              <a:t>السياسة العامة:" </a:t>
            </a:r>
            <a:r>
              <a:rPr lang="ar-SA" sz="4100" b="1" u="sng" dirty="0"/>
              <a:t>توزيع القيم في المجتمع بطريقة سلطوية آمرة, من خلال القرارات والأنشطة الإلزامية الموزعة لتلك القيم في إطار عملية تفاعلية بين المدخلات والمخرجات والتغذية العكسية</a:t>
            </a:r>
            <a:r>
              <a:rPr lang="ar-SA" sz="4100" b="1" dirty="0">
                <a:hlinkClick r:id="rId2"/>
              </a:rPr>
              <a:t>“</a:t>
            </a:r>
            <a:r>
              <a:rPr lang="ar-SA" sz="4100" b="1" dirty="0"/>
              <a:t>. </a:t>
            </a:r>
            <a:r>
              <a:rPr lang="ar-SA" sz="4100" b="1" dirty="0"/>
              <a:t>فهذا التعريف يعطينا صورة عن بيئة السياسة العامة أي علاقتها بالنظام السياسي وكل ما قد يحدث من تفاعلات وعلاقات وصراعات ومساومات كما ينظر للسياسة كنسق يتفاعل مع باقي </a:t>
            </a:r>
            <a:r>
              <a:rPr lang="ar-SA" sz="4100" b="1" dirty="0" smtClean="0"/>
              <a:t>الأنصاف </a:t>
            </a:r>
            <a:r>
              <a:rPr lang="ar-SA" sz="4100" b="1" dirty="0"/>
              <a:t>الأخرى أخذا وعطاء </a:t>
            </a:r>
            <a:r>
              <a:rPr lang="ar-SA" sz="4100" b="1" dirty="0"/>
              <a:t>.</a:t>
            </a:r>
            <a:endParaRPr lang="ar-IQ" sz="4100" b="1" dirty="0"/>
          </a:p>
          <a:p>
            <a:pPr algn="just"/>
            <a:r>
              <a:rPr lang="ar-SA" sz="4100" b="1" dirty="0"/>
              <a:t>كما </a:t>
            </a:r>
            <a:r>
              <a:rPr lang="ar-SA" sz="4100" b="1" dirty="0"/>
              <a:t>يرى "</a:t>
            </a:r>
            <a:r>
              <a:rPr lang="ar-SA" sz="4100" b="1" u="sng" dirty="0"/>
              <a:t>جابرييل </a:t>
            </a:r>
            <a:r>
              <a:rPr lang="ar-SA" sz="4100" b="1" u="sng" dirty="0" err="1"/>
              <a:t>ألموند</a:t>
            </a:r>
            <a:r>
              <a:rPr lang="ar-SA" sz="4100" b="1" dirty="0" err="1"/>
              <a:t>"بأن</a:t>
            </a:r>
            <a:r>
              <a:rPr lang="ar-SA" sz="4100" b="1" dirty="0"/>
              <a:t> السياسة العامة </a:t>
            </a:r>
            <a:r>
              <a:rPr lang="ar-SA" sz="4100" b="1" dirty="0" smtClean="0"/>
              <a:t>تمثل</a:t>
            </a:r>
            <a:r>
              <a:rPr lang="ar-IQ" sz="4100" b="1" dirty="0" smtClean="0"/>
              <a:t>:((</a:t>
            </a:r>
            <a:r>
              <a:rPr lang="ar-SA" sz="4100" b="1" dirty="0" smtClean="0"/>
              <a:t>محصلة </a:t>
            </a:r>
            <a:r>
              <a:rPr lang="ar-SA" sz="4100" b="1" dirty="0"/>
              <a:t>عملية منتظمة عن تفاعل المدخلات ( مطالب + دعم </a:t>
            </a:r>
            <a:r>
              <a:rPr lang="ar-IQ" sz="4100" b="1" dirty="0"/>
              <a:t>)</a:t>
            </a:r>
            <a:r>
              <a:rPr lang="ar-SA" sz="4100" b="1" dirty="0"/>
              <a:t>مع المخرجات ( قرارات وسياسات... ) للتعبير عن أداء النظام السياسي في قدر</a:t>
            </a:r>
            <a:r>
              <a:rPr lang="ar-IQ" sz="4100" b="1" dirty="0"/>
              <a:t>ا</a:t>
            </a:r>
            <a:r>
              <a:rPr lang="ar-SA" sz="4100" b="1" dirty="0"/>
              <a:t>ته </a:t>
            </a:r>
            <a:r>
              <a:rPr lang="ar-SA" sz="4100" b="1" dirty="0" smtClean="0"/>
              <a:t>الاستخراجية والتنظيمية,</a:t>
            </a:r>
            <a:r>
              <a:rPr lang="ar-IQ" sz="4100" b="1" dirty="0" smtClean="0"/>
              <a:t>و</a:t>
            </a:r>
            <a:r>
              <a:rPr lang="ar-SA" sz="4100" b="1" dirty="0" smtClean="0"/>
              <a:t>التوزيعية</a:t>
            </a:r>
            <a:r>
              <a:rPr lang="ar-IQ" sz="4100" b="1" dirty="0" smtClean="0"/>
              <a:t>،و</a:t>
            </a:r>
            <a:r>
              <a:rPr lang="ar-SA" sz="4100" b="1" dirty="0" smtClean="0"/>
              <a:t>الرمزية,</a:t>
            </a:r>
            <a:r>
              <a:rPr lang="ar-IQ" sz="4100" b="1" dirty="0" err="1" smtClean="0"/>
              <a:t>والاستجابية</a:t>
            </a:r>
            <a:r>
              <a:rPr lang="ar-IQ" sz="4100" b="1" dirty="0" smtClean="0"/>
              <a:t> والدولية</a:t>
            </a:r>
            <a:r>
              <a:rPr lang="ar-SA" sz="4100" b="1" dirty="0" smtClean="0"/>
              <a:t>)</a:t>
            </a:r>
            <a:r>
              <a:rPr lang="ar-IQ" sz="4100" b="1" dirty="0" smtClean="0"/>
              <a:t>).</a:t>
            </a:r>
            <a:r>
              <a:rPr lang="ar-SA" sz="4100" b="1" dirty="0" smtClean="0"/>
              <a:t>,كما </a:t>
            </a:r>
            <a:r>
              <a:rPr lang="ar-SA" sz="4100" b="1" dirty="0"/>
              <a:t>يراها أيضا من زاوية إجرائية بأنها :" </a:t>
            </a:r>
            <a:r>
              <a:rPr lang="ar-SA" sz="4100" b="1" u="sng" dirty="0" smtClean="0"/>
              <a:t>تعبير </a:t>
            </a:r>
            <a:r>
              <a:rPr lang="ar-SA" sz="4100" b="1" u="sng" dirty="0"/>
              <a:t>عن النوايا التي يتم سنها أو إقرارها من قبل </a:t>
            </a:r>
            <a:r>
              <a:rPr lang="ar-SA" sz="4100" b="1" u="sng" dirty="0" smtClean="0"/>
              <a:t>ال</a:t>
            </a:r>
            <a:r>
              <a:rPr lang="ar-IQ" sz="4100" b="1" u="sng" dirty="0" smtClean="0"/>
              <a:t>مؤسسة</a:t>
            </a:r>
            <a:r>
              <a:rPr lang="ar-SA" sz="4100" b="1" u="sng" dirty="0" smtClean="0"/>
              <a:t> </a:t>
            </a:r>
            <a:r>
              <a:rPr lang="ar-SA" sz="4100" b="1" u="sng" dirty="0"/>
              <a:t>التنفيذية والتشريعية التي تقوم </a:t>
            </a:r>
            <a:r>
              <a:rPr lang="ar-SA" sz="4100" b="1" u="sng" dirty="0" smtClean="0"/>
              <a:t>أيضا</a:t>
            </a:r>
            <a:r>
              <a:rPr lang="ar-IQ" sz="4100" b="1" u="sng" dirty="0" smtClean="0"/>
              <a:t>ً</a:t>
            </a:r>
            <a:r>
              <a:rPr lang="ar-SA" sz="4100" b="1" u="sng" dirty="0" smtClean="0"/>
              <a:t> </a:t>
            </a:r>
            <a:r>
              <a:rPr lang="ar-SA" sz="4100" b="1" u="sng" dirty="0"/>
              <a:t>بتخصيص الموارد وتحديد الجهات المسؤولة عن تطبيق إنجاز هذه الأهداف</a:t>
            </a:r>
            <a:r>
              <a:rPr lang="ar-SA" sz="4100" b="1" dirty="0"/>
              <a:t>“.</a:t>
            </a:r>
            <a:endParaRPr lang="en-US" sz="4100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793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/>
              <a:t>تحليل السياسة العامة: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/>
            <a:r>
              <a:rPr lang="ar-SA" b="1" dirty="0"/>
              <a:t>إنَ تحليل السياسة العامة تمثل </a:t>
            </a:r>
            <a:r>
              <a:rPr lang="ar-SA" sz="4000" b="1" u="sng" dirty="0"/>
              <a:t>عملية </a:t>
            </a:r>
            <a:r>
              <a:rPr lang="ar-SA" sz="4000" b="1" u="sng" dirty="0" smtClean="0"/>
              <a:t>منهجي</a:t>
            </a:r>
            <a:r>
              <a:rPr lang="ar-IQ" sz="4000" b="1" u="sng" dirty="0" smtClean="0"/>
              <a:t>ة</a:t>
            </a:r>
            <a:r>
              <a:rPr lang="ar-SA" sz="4000" b="1" u="sng" dirty="0" smtClean="0"/>
              <a:t> </a:t>
            </a:r>
            <a:r>
              <a:rPr lang="ar-SA" sz="4000" b="1" u="sng" dirty="0"/>
              <a:t>للوصول </a:t>
            </a:r>
            <a:r>
              <a:rPr lang="ar-SA" b="1" dirty="0"/>
              <a:t>إلى أنجح الحلول المتاحة للمشكلات والقضايا التي تواجه </a:t>
            </a:r>
            <a:r>
              <a:rPr lang="ar-IQ" b="1" dirty="0"/>
              <a:t>النظم السياسية بكل </a:t>
            </a:r>
            <a:r>
              <a:rPr lang="ar-IQ" b="1" dirty="0" smtClean="0"/>
              <a:t>مكوناتها.</a:t>
            </a:r>
          </a:p>
          <a:p>
            <a:pPr algn="justLow"/>
            <a:r>
              <a:rPr lang="ar-IQ" b="1" dirty="0" smtClean="0"/>
              <a:t>كيف نحلل وما هي أدوات التحليل؟</a:t>
            </a:r>
          </a:p>
          <a:p>
            <a:pPr algn="justLow"/>
            <a:r>
              <a:rPr lang="ar-IQ" b="1" dirty="0" smtClean="0"/>
              <a:t>توظيف مناهج التحليل...</a:t>
            </a:r>
          </a:p>
          <a:p>
            <a:pPr algn="justLow"/>
            <a:r>
              <a:rPr lang="ar-IQ" b="1" dirty="0" smtClean="0"/>
              <a:t>من الذي يحلل؟ كيف يحلل؟ وما دوافع التحليل؟ ما صفات المحلل؟</a:t>
            </a:r>
          </a:p>
          <a:p>
            <a:pPr algn="justLow"/>
            <a:r>
              <a:rPr lang="ar-IQ" b="1" dirty="0" smtClean="0"/>
              <a:t>المحلل هو المستشار الذي يسهم بشكل فاعل في صنع السياسة العامة في معظم </a:t>
            </a:r>
            <a:r>
              <a:rPr lang="ar-IQ" b="1" dirty="0" err="1" smtClean="0"/>
              <a:t>مراحلها،من</a:t>
            </a:r>
            <a:r>
              <a:rPr lang="ar-IQ" b="1" dirty="0" smtClean="0"/>
              <a:t> خلال توظيف مناهج التحليل؟</a:t>
            </a:r>
          </a:p>
          <a:p>
            <a:pPr algn="justLow"/>
            <a:r>
              <a:rPr lang="ar-IQ" b="1" dirty="0" smtClean="0"/>
              <a:t>- دوافع التحليل:1-علمية 2-مهنية 3-سياسية </a:t>
            </a:r>
          </a:p>
          <a:p>
            <a:pPr algn="justLow"/>
            <a:r>
              <a:rPr lang="ar-IQ" b="1" dirty="0" smtClean="0"/>
              <a:t>صفات </a:t>
            </a:r>
            <a:r>
              <a:rPr lang="ar-IQ" b="1" dirty="0" err="1" smtClean="0"/>
              <a:t>المحلل:ملكات</a:t>
            </a:r>
            <a:r>
              <a:rPr lang="ar-IQ" b="1" dirty="0" smtClean="0"/>
              <a:t> خاصة – الحيادية </a:t>
            </a:r>
            <a:r>
              <a:rPr lang="ar-IQ" b="1" smtClean="0"/>
              <a:t>والمهنية والتجربة والخبرة ...</a:t>
            </a:r>
            <a:endParaRPr lang="ar-IQ" b="1" dirty="0" smtClean="0"/>
          </a:p>
          <a:p>
            <a:pPr algn="justLow"/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9469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الصعوبات التي تواجه صنع السياسة العامة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1-صعوبة تحقيق الاتفاق العام </a:t>
            </a:r>
          </a:p>
          <a:p>
            <a:r>
              <a:rPr lang="ar-IQ" b="1" dirty="0" smtClean="0"/>
              <a:t>2-الامكانات المتاحة</a:t>
            </a:r>
          </a:p>
          <a:p>
            <a:pPr marL="0" indent="0">
              <a:buNone/>
            </a:pPr>
            <a:r>
              <a:rPr lang="ar-IQ" b="1" dirty="0" smtClean="0"/>
              <a:t>3-مواقف </a:t>
            </a:r>
            <a:r>
              <a:rPr lang="ar-IQ" b="1" dirty="0"/>
              <a:t>المواطنين(تهديد </a:t>
            </a:r>
            <a:r>
              <a:rPr lang="ar-IQ" b="1" dirty="0" smtClean="0"/>
              <a:t>المصالح=تضحية).</a:t>
            </a:r>
          </a:p>
          <a:p>
            <a:pPr marL="0" indent="0">
              <a:buNone/>
            </a:pPr>
            <a:r>
              <a:rPr lang="ar-IQ" b="1" dirty="0" smtClean="0"/>
              <a:t> 4-صعوبة التنبؤ</a:t>
            </a:r>
          </a:p>
          <a:p>
            <a:pPr marL="0" indent="0">
              <a:buNone/>
            </a:pPr>
            <a:r>
              <a:rPr lang="ar-IQ" b="1" dirty="0" smtClean="0"/>
              <a:t>5-المعلومات</a:t>
            </a:r>
          </a:p>
          <a:p>
            <a:pPr marL="0" indent="0">
              <a:buNone/>
            </a:pPr>
            <a:r>
              <a:rPr lang="ar-IQ" b="1" dirty="0" smtClean="0"/>
              <a:t> 6-عدم </a:t>
            </a:r>
            <a:r>
              <a:rPr lang="ar-IQ" b="1" dirty="0"/>
              <a:t>التيقن من </a:t>
            </a:r>
            <a:r>
              <a:rPr lang="ar-IQ" b="1" dirty="0" smtClean="0"/>
              <a:t>النتائج</a:t>
            </a:r>
          </a:p>
          <a:p>
            <a:pPr marL="0" indent="0">
              <a:buNone/>
            </a:pPr>
            <a:r>
              <a:rPr lang="ar-IQ" b="1" dirty="0"/>
              <a:t>7</a:t>
            </a:r>
            <a:r>
              <a:rPr lang="ar-IQ" b="1" dirty="0" smtClean="0"/>
              <a:t>-العوامل </a:t>
            </a:r>
            <a:r>
              <a:rPr lang="ar-IQ" b="1" dirty="0"/>
              <a:t>الشخصية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9042860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509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سمة Office</vt:lpstr>
      <vt:lpstr>ماهية السياسة العامة</vt:lpstr>
      <vt:lpstr>السياسة العامة كأداء حكومي: </vt:lpstr>
      <vt:lpstr>السياسة العامة كنشاط مؤسساتي: </vt:lpstr>
      <vt:lpstr>تحليل السياسة العامة:</vt:lpstr>
      <vt:lpstr>الصعوبات التي تواجه صنع السياسة العامة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السياسة العامة</dc:title>
  <dc:creator>connect</dc:creator>
  <cp:lastModifiedBy>Maher</cp:lastModifiedBy>
  <cp:revision>13</cp:revision>
  <dcterms:created xsi:type="dcterms:W3CDTF">2019-02-16T18:08:07Z</dcterms:created>
  <dcterms:modified xsi:type="dcterms:W3CDTF">2019-02-16T20:07:16Z</dcterms:modified>
</cp:coreProperties>
</file>