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0B7FA196-6853-4012-B872-78ECA3ADE4CC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BC44392D-E3E8-4FCD-96DA-2D82ECF49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716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6876E33-014D-4429-BC0F-FA10790F9E9B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F66913B-A996-4BFB-A834-98E9C50D4C18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80131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F0838-8A78-4D37-B530-D8657FEC47FA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6913B-A996-4BFB-A834-98E9C50D4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370073"/>
      </p:ext>
    </p:extLst>
  </p:cSld>
  <p:clrMapOvr>
    <a:masterClrMapping/>
  </p:clrMapOvr>
  <p:transition spd="slow">
    <p:cover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DE447-AB02-4DC5-91AC-77EAFB7B07EB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6913B-A996-4BFB-A834-98E9C50D4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539196"/>
      </p:ext>
    </p:extLst>
  </p:cSld>
  <p:clrMapOvr>
    <a:masterClrMapping/>
  </p:clrMapOvr>
  <p:transition spd="slow">
    <p:cover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43EE3-09ED-4AF3-95CC-2B8A4463432F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6913B-A996-4BFB-A834-98E9C50D4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56234"/>
      </p:ext>
    </p:extLst>
  </p:cSld>
  <p:clrMapOvr>
    <a:masterClrMapping/>
  </p:clrMapOvr>
  <p:transition spd="slow">
    <p:cover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376920-B0B4-4261-B5C5-7F420E8632CC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66913B-A996-4BFB-A834-98E9C50D4C1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6405348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0A800-ECDA-4E0D-855C-0EE554814599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6913B-A996-4BFB-A834-98E9C50D4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175289"/>
      </p:ext>
    </p:extLst>
  </p:cSld>
  <p:clrMapOvr>
    <a:masterClrMapping/>
  </p:clrMapOvr>
  <p:transition spd="slow">
    <p:cover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6BBB2-D1A5-4ED9-A78C-0E9B69D766EB}" type="datetime1">
              <a:rPr lang="en-US" smtClean="0"/>
              <a:t>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6913B-A996-4BFB-A834-98E9C50D4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176075"/>
      </p:ext>
    </p:extLst>
  </p:cSld>
  <p:clrMapOvr>
    <a:masterClrMapping/>
  </p:clrMapOvr>
  <p:transition spd="slow">
    <p:cover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1B24-C873-42E8-BD60-C86E8FDA1FC5}" type="datetime1">
              <a:rPr lang="en-US" smtClean="0"/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6913B-A996-4BFB-A834-98E9C50D4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83489"/>
      </p:ext>
    </p:extLst>
  </p:cSld>
  <p:clrMapOvr>
    <a:masterClrMapping/>
  </p:clrMapOvr>
  <p:transition spd="slow">
    <p:cover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9EE7-2282-44BA-9B6B-EFF245FEBA7C}" type="datetime1">
              <a:rPr lang="en-US" smtClean="0"/>
              <a:t>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6913B-A996-4BFB-A834-98E9C50D4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508196"/>
      </p:ext>
    </p:extLst>
  </p:cSld>
  <p:clrMapOvr>
    <a:masterClrMapping/>
  </p:clrMapOvr>
  <p:transition spd="slow">
    <p:cover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66A23C5-8612-4053-A030-8F4F314C6DE5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66913B-A996-4BFB-A834-98E9C50D4C1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94894471"/>
      </p:ext>
    </p:extLst>
  </p:cSld>
  <p:clrMapOvr>
    <a:masterClrMapping/>
  </p:clrMapOvr>
  <p:transition spd="slow">
    <p:cover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2EAD35-768C-4934-BB8C-0DA64F943056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66913B-A996-4BFB-A834-98E9C50D4C1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38514529"/>
      </p:ext>
    </p:extLst>
  </p:cSld>
  <p:clrMapOvr>
    <a:masterClrMapping/>
  </p:clrMapOvr>
  <p:transition spd="slow">
    <p:cover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5DB84190-B696-4C83-84FF-B56B85035411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BF66913B-A996-4BFB-A834-98E9C50D4C1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76636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ver dir="ru"/>
  </p:transition>
  <p:hf hdr="0" ftr="0" dt="0"/>
  <p:txStyles>
    <p:titleStyle>
      <a:lvl1pPr algn="r" defTabSz="914400" rtl="1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r" defTabSz="914400" rtl="1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915127" y="843574"/>
            <a:ext cx="8361229" cy="2098226"/>
          </a:xfrm>
        </p:spPr>
        <p:txBody>
          <a:bodyPr/>
          <a:lstStyle/>
          <a:p>
            <a:r>
              <a:rPr lang="ar-IQ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الأحزاب السياسية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679904" y="2828519"/>
            <a:ext cx="6831673" cy="2749321"/>
          </a:xfrm>
        </p:spPr>
        <p:txBody>
          <a:bodyPr>
            <a:noAutofit/>
          </a:bodyPr>
          <a:lstStyle/>
          <a:p>
            <a:r>
              <a:rPr lang="ar-IQ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الدراسات الأولية / المرحلة الثالثة – صباحي</a:t>
            </a:r>
          </a:p>
          <a:p>
            <a:r>
              <a:rPr lang="ar-IQ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إعداد :-</a:t>
            </a:r>
          </a:p>
          <a:p>
            <a:r>
              <a:rPr lang="ar-IQ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 م. د. ابتسام حاتم علوان</a:t>
            </a:r>
          </a:p>
          <a:p>
            <a:r>
              <a:rPr lang="ar-IQ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الجامعة المستنصرية / كلية العلوم السياسية</a:t>
            </a:r>
            <a:endParaRPr lang="en-US" sz="36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6913B-A996-4BFB-A834-98E9C50D4C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180976"/>
      </p:ext>
    </p:extLst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983480" y="685800"/>
            <a:ext cx="5989320" cy="1371600"/>
          </a:xfrm>
        </p:spPr>
        <p:txBody>
          <a:bodyPr>
            <a:noAutofit/>
          </a:bodyPr>
          <a:lstStyle/>
          <a:p>
            <a:r>
              <a:rPr lang="ar-IQ" sz="6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- عناوين المحاضرات:-</a:t>
            </a:r>
            <a:endParaRPr lang="en-US" sz="6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71599" y="2286000"/>
            <a:ext cx="9962707" cy="3581400"/>
          </a:xfrm>
        </p:spPr>
        <p:txBody>
          <a:bodyPr>
            <a:normAutofit fontScale="92500"/>
          </a:bodyPr>
          <a:lstStyle/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ar-IQ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دراسة هذا المنهج ستتم على مدى فصلين دراسيين كاملين :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ar-IQ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الفصل الدراسي الأول ويتكون من خمسة عشر أسبوعا وفي كل أسبوع محاضرة من ثلاث ساعات.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ar-IQ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الفصل الدراسي الثاني ويتكون من خمسة عشر أسبوعا وفي كل أسبوع محاضرة من ثلاث ساعات.</a:t>
            </a:r>
            <a:endParaRPr lang="en-US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6913B-A996-4BFB-A834-98E9C50D4C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82324"/>
      </p:ext>
    </p:extLst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52600" y="487680"/>
            <a:ext cx="9601200" cy="1021080"/>
          </a:xfrm>
        </p:spPr>
        <p:txBody>
          <a:bodyPr>
            <a:normAutofit/>
          </a:bodyPr>
          <a:lstStyle/>
          <a:p>
            <a:r>
              <a:rPr lang="ar-IQ" sz="6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- الفصل الدراسي الأول :-</a:t>
            </a:r>
            <a:endParaRPr lang="en-US" sz="6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71600" y="1508760"/>
            <a:ext cx="9601200" cy="435864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ar-IQ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الأسبوع الأول     :- معرفة مفهوم الأحزاب السياسية.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ar-IQ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الأسبوع الثاني   :- تعريف الحزب السياسي.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ar-IQ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الأسبوع الثالث   :- نشأة الأحزاب السياسية.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ar-IQ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الأسبوع الرابع    :- وظيفة الحزب السياسي.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ar-IQ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الأسبوع الخامس  :- الحياة السياسية والقوى المتصارعة.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ar-IQ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الأسبوع السادس :- </a:t>
            </a:r>
            <a:r>
              <a:rPr lang="ar-IQ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الثورة والأحزاب السياسية.</a:t>
            </a:r>
            <a:endParaRPr lang="ar-IQ" sz="28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ar-IQ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الأسبوع السابع    :- </a:t>
            </a:r>
            <a:r>
              <a:rPr lang="ar-LB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</a:t>
            </a:r>
            <a:r>
              <a:rPr lang="ar-IQ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انقلاب و</a:t>
            </a:r>
            <a:r>
              <a:rPr lang="ar-LB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الأحزاب </a:t>
            </a:r>
            <a:r>
              <a:rPr lang="ar-LB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السياسية</a:t>
            </a:r>
            <a:r>
              <a:rPr lang="ar-IQ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ar-IQ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الأسبوع الثامن    :- </a:t>
            </a:r>
            <a:r>
              <a:rPr lang="ar-IQ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بنية ا</a:t>
            </a:r>
            <a:r>
              <a:rPr lang="ar-SA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لأحزاب</a:t>
            </a:r>
            <a:r>
              <a:rPr lang="ar-IQ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السياسية.</a:t>
            </a:r>
            <a:endParaRPr lang="en-US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6913B-A996-4BFB-A834-98E9C50D4C1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51570"/>
      </p:ext>
    </p:extLst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86270" y="483781"/>
            <a:ext cx="9601200" cy="802758"/>
          </a:xfrm>
        </p:spPr>
        <p:txBody>
          <a:bodyPr/>
          <a:lstStyle/>
          <a:p>
            <a:r>
              <a:rPr lang="ar-IQ" dirty="0">
                <a:latin typeface="Andalus" panose="02020603050405020304" pitchFamily="18" charset="-78"/>
                <a:cs typeface="Andalus" panose="02020603050405020304" pitchFamily="18" charset="-78"/>
              </a:rPr>
              <a:t>- الفصل الدراسي الأول :-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77925" y="1520455"/>
            <a:ext cx="9601200" cy="46251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ar-IQ" sz="2800" dirty="0">
                <a:latin typeface="Andalus" panose="02020603050405020304" pitchFamily="18" charset="-78"/>
                <a:cs typeface="Andalus" panose="02020603050405020304" pitchFamily="18" charset="-78"/>
              </a:rPr>
              <a:t>الأسبوع </a:t>
            </a:r>
            <a:r>
              <a:rPr lang="ar-IQ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التاسع           </a:t>
            </a:r>
            <a:r>
              <a:rPr lang="ar-IQ" sz="2800" dirty="0">
                <a:latin typeface="Andalus" panose="02020603050405020304" pitchFamily="18" charset="-78"/>
                <a:cs typeface="Andalus" panose="02020603050405020304" pitchFamily="18" charset="-78"/>
              </a:rPr>
              <a:t>:- </a:t>
            </a:r>
            <a:r>
              <a:rPr lang="ar-SA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أ</a:t>
            </a:r>
            <a:r>
              <a:rPr lang="ar-IQ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نواع الأحزاب السياسية، وتنظيمها.</a:t>
            </a:r>
            <a:endParaRPr lang="ar-IQ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ar-IQ" sz="2800" dirty="0">
                <a:latin typeface="Andalus" panose="02020603050405020304" pitchFamily="18" charset="-78"/>
                <a:cs typeface="Andalus" panose="02020603050405020304" pitchFamily="18" charset="-78"/>
              </a:rPr>
              <a:t>الأسبوع </a:t>
            </a:r>
            <a:r>
              <a:rPr lang="ar-IQ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العاشر           :- </a:t>
            </a:r>
            <a:r>
              <a:rPr lang="ar-SA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</a:t>
            </a:r>
            <a:r>
              <a:rPr lang="ar-IQ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أحزاب السياسية المعاصرة.</a:t>
            </a:r>
            <a:endParaRPr lang="ar-IQ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ar-IQ" sz="2800" dirty="0">
                <a:latin typeface="Andalus" panose="02020603050405020304" pitchFamily="18" charset="-78"/>
                <a:cs typeface="Andalus" panose="02020603050405020304" pitchFamily="18" charset="-78"/>
              </a:rPr>
              <a:t>الأسبوع </a:t>
            </a:r>
            <a:r>
              <a:rPr lang="ar-IQ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الحادي عشر    :- </a:t>
            </a:r>
            <a:r>
              <a:rPr lang="ar-IQ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الأحزاب السياسية الاشتراكية.</a:t>
            </a:r>
            <a:endParaRPr lang="ar-IQ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ar-IQ" sz="2800" dirty="0">
                <a:latin typeface="Andalus" panose="02020603050405020304" pitchFamily="18" charset="-78"/>
                <a:cs typeface="Andalus" panose="02020603050405020304" pitchFamily="18" charset="-78"/>
              </a:rPr>
              <a:t>الأسبوع </a:t>
            </a:r>
            <a:r>
              <a:rPr lang="ar-IQ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الثاني عشر      </a:t>
            </a:r>
            <a:r>
              <a:rPr lang="ar-IQ" sz="2800" dirty="0">
                <a:latin typeface="Andalus" panose="02020603050405020304" pitchFamily="18" charset="-78"/>
                <a:cs typeface="Andalus" panose="02020603050405020304" pitchFamily="18" charset="-78"/>
              </a:rPr>
              <a:t>:- </a:t>
            </a:r>
            <a:r>
              <a:rPr lang="ar-SA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الأحزاب السياسية</a:t>
            </a:r>
            <a:r>
              <a:rPr lang="ar-IQ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الشيوعية.</a:t>
            </a:r>
            <a:endParaRPr lang="ar-IQ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ar-IQ" sz="2800" dirty="0">
                <a:latin typeface="Andalus" panose="02020603050405020304" pitchFamily="18" charset="-78"/>
                <a:cs typeface="Andalus" panose="02020603050405020304" pitchFamily="18" charset="-78"/>
              </a:rPr>
              <a:t>الأسبوع </a:t>
            </a:r>
            <a:r>
              <a:rPr lang="ar-IQ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الثالث عشر      :- </a:t>
            </a:r>
            <a:r>
              <a:rPr lang="ar-IQ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الأحزاب السياسية الفاشستية.</a:t>
            </a:r>
            <a:endParaRPr lang="ar-IQ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ar-IQ" sz="2800" dirty="0">
                <a:latin typeface="Andalus" panose="02020603050405020304" pitchFamily="18" charset="-78"/>
                <a:cs typeface="Andalus" panose="02020603050405020304" pitchFamily="18" charset="-78"/>
              </a:rPr>
              <a:t>الأسبوع </a:t>
            </a:r>
            <a:r>
              <a:rPr lang="ar-IQ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الرابع عشر       :- </a:t>
            </a:r>
            <a:r>
              <a:rPr lang="ar-IQ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مقارنة بين أنواع الأحزاب السياسية.</a:t>
            </a:r>
            <a:endParaRPr lang="ar-IQ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ar-IQ" sz="2800" dirty="0">
                <a:latin typeface="Andalus" panose="02020603050405020304" pitchFamily="18" charset="-78"/>
                <a:cs typeface="Andalus" panose="02020603050405020304" pitchFamily="18" charset="-78"/>
              </a:rPr>
              <a:t>الأسبوع </a:t>
            </a:r>
            <a:r>
              <a:rPr lang="ar-IQ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الخامس عشر     :- </a:t>
            </a:r>
            <a:r>
              <a:rPr lang="ar-IQ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التكوين الداخلي ل</a:t>
            </a:r>
            <a:r>
              <a:rPr lang="ar-SA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لأحزاب </a:t>
            </a:r>
            <a:r>
              <a:rPr lang="ar-SA" sz="2800" dirty="0">
                <a:latin typeface="Andalus" panose="02020603050405020304" pitchFamily="18" charset="-78"/>
                <a:cs typeface="Andalus" panose="02020603050405020304" pitchFamily="18" charset="-78"/>
              </a:rPr>
              <a:t>السياسية</a:t>
            </a:r>
            <a:r>
              <a:rPr lang="ar-IQ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ar-IQ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ar-IQ" sz="2800" dirty="0">
                <a:latin typeface="Andalus" panose="02020603050405020304" pitchFamily="18" charset="-78"/>
                <a:cs typeface="Andalus" panose="02020603050405020304" pitchFamily="18" charset="-78"/>
              </a:rPr>
              <a:t>الأسبوع </a:t>
            </a:r>
            <a:r>
              <a:rPr lang="ar-IQ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السادس عشر    </a:t>
            </a:r>
            <a:r>
              <a:rPr lang="ar-IQ" sz="2800" dirty="0">
                <a:latin typeface="Andalus" panose="02020603050405020304" pitchFamily="18" charset="-78"/>
                <a:cs typeface="Andalus" panose="02020603050405020304" pitchFamily="18" charset="-78"/>
              </a:rPr>
              <a:t>:- </a:t>
            </a:r>
            <a:r>
              <a:rPr lang="ar-SA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</a:t>
            </a:r>
            <a:r>
              <a:rPr lang="ar-IQ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امتحان الفصلي.</a:t>
            </a:r>
            <a:endParaRPr lang="en-US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6913B-A996-4BFB-A834-98E9C50D4C1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077822"/>
      </p:ext>
    </p:extLst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92126"/>
          </a:xfrm>
        </p:spPr>
        <p:txBody>
          <a:bodyPr/>
          <a:lstStyle/>
          <a:p>
            <a:r>
              <a:rPr lang="ar-IQ" dirty="0">
                <a:latin typeface="Andalus" panose="02020603050405020304" pitchFamily="18" charset="-78"/>
                <a:cs typeface="Andalus" panose="02020603050405020304" pitchFamily="18" charset="-78"/>
              </a:rPr>
              <a:t>- الفصل الدراسي </a:t>
            </a:r>
            <a:r>
              <a:rPr lang="ar-IQ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الثاني </a:t>
            </a:r>
            <a:r>
              <a:rPr lang="ar-IQ" dirty="0">
                <a:latin typeface="Andalus" panose="02020603050405020304" pitchFamily="18" charset="-78"/>
                <a:cs typeface="Andalus" panose="02020603050405020304" pitchFamily="18" charset="-78"/>
              </a:rPr>
              <a:t>:-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71600" y="1477926"/>
            <a:ext cx="9601200" cy="438947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ar-IQ" sz="2800" dirty="0">
                <a:latin typeface="Andalus" panose="02020603050405020304" pitchFamily="18" charset="-78"/>
                <a:cs typeface="Andalus" panose="02020603050405020304" pitchFamily="18" charset="-78"/>
              </a:rPr>
              <a:t>الأسبوع الأول     :- </a:t>
            </a:r>
            <a:r>
              <a:rPr lang="ar-IQ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الارتباط العام.</a:t>
            </a:r>
            <a:endParaRPr lang="ar-IQ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ar-IQ" sz="2800" dirty="0">
                <a:latin typeface="Andalus" panose="02020603050405020304" pitchFamily="18" charset="-78"/>
                <a:cs typeface="Andalus" panose="02020603050405020304" pitchFamily="18" charset="-78"/>
              </a:rPr>
              <a:t>الأسبوع الثاني   :- </a:t>
            </a:r>
            <a:r>
              <a:rPr lang="ar-SA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</a:t>
            </a:r>
            <a:r>
              <a:rPr lang="ar-IQ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م</a:t>
            </a:r>
            <a:r>
              <a:rPr lang="ar-SA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ر</a:t>
            </a:r>
            <a:r>
              <a:rPr lang="ar-IQ" sz="28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كزية</a:t>
            </a:r>
            <a:r>
              <a:rPr lang="ar-IQ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واللامركزية</a:t>
            </a:r>
            <a:r>
              <a:rPr lang="ar-SA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ar-SA" sz="2800" dirty="0">
                <a:latin typeface="Andalus" panose="02020603050405020304" pitchFamily="18" charset="-78"/>
                <a:cs typeface="Andalus" panose="02020603050405020304" pitchFamily="18" charset="-78"/>
              </a:rPr>
              <a:t>في الأحزاب السياسية</a:t>
            </a:r>
            <a:r>
              <a:rPr lang="ar-IQ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ar-IQ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ar-IQ" sz="2800" dirty="0">
                <a:latin typeface="Andalus" panose="02020603050405020304" pitchFamily="18" charset="-78"/>
                <a:cs typeface="Andalus" panose="02020603050405020304" pitchFamily="18" charset="-78"/>
              </a:rPr>
              <a:t>الأسبوع الثالث   :- </a:t>
            </a:r>
            <a:r>
              <a:rPr lang="ar-SA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أ</a:t>
            </a:r>
            <a:r>
              <a:rPr lang="ar-IQ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نواع المركزية واللامركزية.</a:t>
            </a:r>
            <a:endParaRPr lang="ar-IQ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ar-IQ" sz="2800" dirty="0">
                <a:latin typeface="Andalus" panose="02020603050405020304" pitchFamily="18" charset="-78"/>
                <a:cs typeface="Andalus" panose="02020603050405020304" pitchFamily="18" charset="-78"/>
              </a:rPr>
              <a:t>الأسبوع الرابع    :- </a:t>
            </a:r>
            <a:r>
              <a:rPr lang="ar-SA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</a:t>
            </a:r>
            <a:r>
              <a:rPr lang="ar-IQ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عضوية في الأحزاب السياسية.</a:t>
            </a:r>
            <a:endParaRPr lang="ar-IQ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ar-IQ" sz="2800" dirty="0">
                <a:latin typeface="Andalus" panose="02020603050405020304" pitchFamily="18" charset="-78"/>
                <a:cs typeface="Andalus" panose="02020603050405020304" pitchFamily="18" charset="-78"/>
              </a:rPr>
              <a:t>الأسبوع الخامس  :- </a:t>
            </a:r>
            <a:r>
              <a:rPr lang="ar-IQ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قيادة الأحزاب السياسية.</a:t>
            </a:r>
            <a:endParaRPr lang="ar-IQ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ar-IQ" sz="2800" dirty="0">
                <a:latin typeface="Andalus" panose="02020603050405020304" pitchFamily="18" charset="-78"/>
                <a:cs typeface="Andalus" panose="02020603050405020304" pitchFamily="18" charset="-78"/>
              </a:rPr>
              <a:t>الأسبوع السادس :- </a:t>
            </a:r>
            <a:r>
              <a:rPr lang="ar-SA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</a:t>
            </a:r>
            <a:r>
              <a:rPr lang="ar-IQ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قادة الظاهريون والقادة الحقيقيون.</a:t>
            </a:r>
            <a:endParaRPr lang="ar-IQ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ar-IQ" sz="2800" dirty="0">
                <a:latin typeface="Andalus" panose="02020603050405020304" pitchFamily="18" charset="-78"/>
                <a:cs typeface="Andalus" panose="02020603050405020304" pitchFamily="18" charset="-78"/>
              </a:rPr>
              <a:t>الأسبوع السابع    :- </a:t>
            </a:r>
            <a:r>
              <a:rPr lang="ar-IQ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التطهير </a:t>
            </a:r>
            <a:r>
              <a:rPr lang="ar-IQ" sz="2800" smtClean="0">
                <a:latin typeface="Andalus" panose="02020603050405020304" pitchFamily="18" charset="-78"/>
                <a:cs typeface="Andalus" panose="02020603050405020304" pitchFamily="18" charset="-78"/>
              </a:rPr>
              <a:t>في الأحزاب </a:t>
            </a:r>
            <a:r>
              <a:rPr lang="ar-IQ" sz="2800" smtClean="0">
                <a:latin typeface="Andalus" panose="02020603050405020304" pitchFamily="18" charset="-78"/>
                <a:cs typeface="Andalus" panose="02020603050405020304" pitchFamily="18" charset="-78"/>
              </a:rPr>
              <a:t>السياسية</a:t>
            </a:r>
            <a:r>
              <a:rPr lang="ar-IQ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ar-IQ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ar-IQ" sz="2800" dirty="0">
                <a:latin typeface="Andalus" panose="02020603050405020304" pitchFamily="18" charset="-78"/>
                <a:cs typeface="Andalus" panose="02020603050405020304" pitchFamily="18" charset="-78"/>
              </a:rPr>
              <a:t>الأسبوع الثامن    :- </a:t>
            </a:r>
            <a:r>
              <a:rPr lang="ar-SA" sz="2800" dirty="0">
                <a:latin typeface="Andalus" panose="02020603050405020304" pitchFamily="18" charset="-78"/>
                <a:cs typeface="Andalus" panose="02020603050405020304" pitchFamily="18" charset="-78"/>
              </a:rPr>
              <a:t>العوامل المؤثرة في الانساق الحزبية</a:t>
            </a:r>
            <a:r>
              <a:rPr lang="ar-IQ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en-US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6913B-A996-4BFB-A834-98E9C50D4C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352642"/>
      </p:ext>
    </p:extLst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07065"/>
          </a:xfrm>
        </p:spPr>
        <p:txBody>
          <a:bodyPr/>
          <a:lstStyle/>
          <a:p>
            <a:r>
              <a:rPr lang="ar-IQ" dirty="0">
                <a:latin typeface="Andalus" panose="02020603050405020304" pitchFamily="18" charset="-78"/>
                <a:cs typeface="Andalus" panose="02020603050405020304" pitchFamily="18" charset="-78"/>
              </a:rPr>
              <a:t>- الفصل الدراسي الثاني :-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71600" y="1392865"/>
            <a:ext cx="9601200" cy="447453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ar-IQ" sz="2800" dirty="0">
                <a:latin typeface="Andalus" panose="02020603050405020304" pitchFamily="18" charset="-78"/>
                <a:cs typeface="Andalus" panose="02020603050405020304" pitchFamily="18" charset="-78"/>
              </a:rPr>
              <a:t>الأسبوع التاسع           :- </a:t>
            </a:r>
            <a:r>
              <a:rPr lang="ar-SA" sz="2800" dirty="0">
                <a:latin typeface="Andalus" panose="02020603050405020304" pitchFamily="18" charset="-78"/>
                <a:cs typeface="Andalus" panose="02020603050405020304" pitchFamily="18" charset="-78"/>
              </a:rPr>
              <a:t>أنواع الأنظمة الحزبية</a:t>
            </a:r>
            <a:r>
              <a:rPr lang="ar-IQ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ar-IQ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ar-IQ" sz="2800" dirty="0">
                <a:latin typeface="Andalus" panose="02020603050405020304" pitchFamily="18" charset="-78"/>
                <a:cs typeface="Andalus" panose="02020603050405020304" pitchFamily="18" charset="-78"/>
              </a:rPr>
              <a:t>الأسبوع العاشر           :- </a:t>
            </a:r>
            <a:r>
              <a:rPr lang="ar-SA" sz="2800" dirty="0">
                <a:latin typeface="Andalus" panose="02020603050405020304" pitchFamily="18" charset="-78"/>
                <a:cs typeface="Andalus" panose="02020603050405020304" pitchFamily="18" charset="-78"/>
              </a:rPr>
              <a:t>الأنظمة الديمقراطية</a:t>
            </a:r>
            <a:r>
              <a:rPr lang="ar-IQ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ar-IQ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ar-IQ" sz="2800" dirty="0">
                <a:latin typeface="Andalus" panose="02020603050405020304" pitchFamily="18" charset="-78"/>
                <a:cs typeface="Andalus" panose="02020603050405020304" pitchFamily="18" charset="-78"/>
              </a:rPr>
              <a:t>الأسبوع الحادي عشر    :- </a:t>
            </a:r>
            <a:r>
              <a:rPr lang="ar-SA" sz="2800" dirty="0">
                <a:latin typeface="Andalus" panose="02020603050405020304" pitchFamily="18" charset="-78"/>
                <a:cs typeface="Andalus" panose="02020603050405020304" pitchFamily="18" charset="-78"/>
              </a:rPr>
              <a:t>الاتجاهات السياسية</a:t>
            </a:r>
            <a:r>
              <a:rPr lang="ar-IQ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ar-IQ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ar-IQ" sz="2800" dirty="0">
                <a:latin typeface="Andalus" panose="02020603050405020304" pitchFamily="18" charset="-78"/>
                <a:cs typeface="Andalus" panose="02020603050405020304" pitchFamily="18" charset="-78"/>
              </a:rPr>
              <a:t>الأسبوع الثاني عشر      :- </a:t>
            </a:r>
            <a:r>
              <a:rPr lang="ar-SA" sz="2800" dirty="0">
                <a:latin typeface="Andalus" panose="02020603050405020304" pitchFamily="18" charset="-78"/>
                <a:cs typeface="Andalus" panose="02020603050405020304" pitchFamily="18" charset="-78"/>
              </a:rPr>
              <a:t>اشكال التحالفات الحزبية</a:t>
            </a:r>
            <a:r>
              <a:rPr lang="ar-IQ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ar-IQ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ar-IQ" sz="2800" dirty="0">
                <a:latin typeface="Andalus" panose="02020603050405020304" pitchFamily="18" charset="-78"/>
                <a:cs typeface="Andalus" panose="02020603050405020304" pitchFamily="18" charset="-78"/>
              </a:rPr>
              <a:t>الأسبوع الثالث عشر      :- </a:t>
            </a:r>
            <a:r>
              <a:rPr lang="ar-SA" sz="2800" dirty="0">
                <a:latin typeface="Andalus" panose="02020603050405020304" pitchFamily="18" charset="-78"/>
                <a:cs typeface="Andalus" panose="02020603050405020304" pitchFamily="18" charset="-78"/>
              </a:rPr>
              <a:t>احجام التحالفات الحزبية</a:t>
            </a:r>
            <a:r>
              <a:rPr lang="ar-IQ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ar-IQ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ar-IQ" sz="2800" dirty="0">
                <a:latin typeface="Andalus" panose="02020603050405020304" pitchFamily="18" charset="-78"/>
                <a:cs typeface="Andalus" panose="02020603050405020304" pitchFamily="18" charset="-78"/>
              </a:rPr>
              <a:t>الأسبوع الرابع عشر       :- </a:t>
            </a:r>
            <a:r>
              <a:rPr lang="ar-SA" sz="2800" dirty="0">
                <a:latin typeface="Andalus" panose="02020603050405020304" pitchFamily="18" charset="-78"/>
                <a:cs typeface="Andalus" panose="02020603050405020304" pitchFamily="18" charset="-78"/>
              </a:rPr>
              <a:t>الأنظمة </a:t>
            </a:r>
            <a:r>
              <a:rPr lang="ar-SA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السياسية </a:t>
            </a:r>
            <a:r>
              <a:rPr lang="ar-SA" sz="2800" dirty="0">
                <a:latin typeface="Andalus" panose="02020603050405020304" pitchFamily="18" charset="-78"/>
                <a:cs typeface="Andalus" panose="02020603050405020304" pitchFamily="18" charset="-78"/>
              </a:rPr>
              <a:t>والأحزاب السياسية</a:t>
            </a:r>
            <a:r>
              <a:rPr lang="ar-IQ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ar-IQ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ar-IQ" sz="2800" dirty="0">
                <a:latin typeface="Andalus" panose="02020603050405020304" pitchFamily="18" charset="-78"/>
                <a:cs typeface="Andalus" panose="02020603050405020304" pitchFamily="18" charset="-78"/>
              </a:rPr>
              <a:t>الأسبوع الخامس عشر     :- </a:t>
            </a:r>
            <a:r>
              <a:rPr lang="ar-SA" sz="2800" dirty="0">
                <a:latin typeface="Andalus" panose="02020603050405020304" pitchFamily="18" charset="-78"/>
                <a:cs typeface="Andalus" panose="02020603050405020304" pitchFamily="18" charset="-78"/>
              </a:rPr>
              <a:t>الأنظمة الحزبية</a:t>
            </a:r>
            <a:r>
              <a:rPr lang="ar-IQ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ar-IQ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ar-IQ" sz="2800" dirty="0">
                <a:latin typeface="Andalus" panose="02020603050405020304" pitchFamily="18" charset="-78"/>
                <a:cs typeface="Andalus" panose="02020603050405020304" pitchFamily="18" charset="-78"/>
              </a:rPr>
              <a:t>الأسبوع السادس عشر    :- </a:t>
            </a:r>
            <a:r>
              <a:rPr lang="ar-SA" sz="2800" dirty="0">
                <a:latin typeface="Andalus" panose="02020603050405020304" pitchFamily="18" charset="-78"/>
                <a:cs typeface="Andalus" panose="02020603050405020304" pitchFamily="18" charset="-78"/>
              </a:rPr>
              <a:t>ال</a:t>
            </a:r>
            <a:r>
              <a:rPr lang="ar-IQ" sz="2800" dirty="0">
                <a:latin typeface="Andalus" panose="02020603050405020304" pitchFamily="18" charset="-78"/>
                <a:cs typeface="Andalus" panose="02020603050405020304" pitchFamily="18" charset="-78"/>
              </a:rPr>
              <a:t>امتحان الفصلي.</a:t>
            </a:r>
            <a:endParaRPr lang="en-US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6913B-A996-4BFB-A834-98E9C50D4C1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36320"/>
      </p:ext>
    </p:extLst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TM10001105[[fn=اقتصاص]]</Template>
  <TotalTime>103</TotalTime>
  <Words>357</Words>
  <Application>Microsoft Office PowerPoint</Application>
  <PresentationFormat>شاشة عريضة</PresentationFormat>
  <Paragraphs>51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4" baseType="lpstr">
      <vt:lpstr>Andalus</vt:lpstr>
      <vt:lpstr>Arabic Typesetting</vt:lpstr>
      <vt:lpstr>Arial</vt:lpstr>
      <vt:lpstr>Calibri</vt:lpstr>
      <vt:lpstr>Franklin Gothic Book</vt:lpstr>
      <vt:lpstr>Tahoma</vt:lpstr>
      <vt:lpstr>Wingdings</vt:lpstr>
      <vt:lpstr>Crop</vt:lpstr>
      <vt:lpstr>الأحزاب السياسية</vt:lpstr>
      <vt:lpstr>- عناوين المحاضرات:-</vt:lpstr>
      <vt:lpstr>- الفصل الدراسي الأول :-</vt:lpstr>
      <vt:lpstr>- الفصل الدراسي الأول :-</vt:lpstr>
      <vt:lpstr>- الفصل الدراسي الثاني :-</vt:lpstr>
      <vt:lpstr>- الفصل الدراسي الثاني :-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الأحزاب السياسية</dc:title>
  <dc:creator>Maher Fattouh</dc:creator>
  <cp:lastModifiedBy>Maher Fattouh</cp:lastModifiedBy>
  <cp:revision>15</cp:revision>
  <dcterms:created xsi:type="dcterms:W3CDTF">2018-12-10T09:32:23Z</dcterms:created>
  <dcterms:modified xsi:type="dcterms:W3CDTF">2019-01-11T16:08:01Z</dcterms:modified>
</cp:coreProperties>
</file>