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0B7FA196-6853-4012-B872-78ECA3ADE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BC44392D-E3E8-4FCD-96DA-2D82ECF49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16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876E33-014D-4429-BC0F-FA10790F9E9B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0131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F0838-8A78-4D37-B530-D8657FEC47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70073"/>
      </p:ext>
    </p:extLst>
  </p:cSld>
  <p:clrMapOvr>
    <a:masterClrMapping/>
  </p:clrMapOvr>
  <p:transition spd="slow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E447-AB02-4DC5-91AC-77EAFB7B07EB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39196"/>
      </p:ext>
    </p:extLst>
  </p:cSld>
  <p:clrMapOvr>
    <a:masterClrMapping/>
  </p:clrMapOvr>
  <p:transition spd="slow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43EE3-09ED-4AF3-95CC-2B8A4463432F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56234"/>
      </p:ext>
    </p:extLst>
  </p:cSld>
  <p:clrMapOvr>
    <a:masterClrMapping/>
  </p:clrMapOvr>
  <p:transition spd="slow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376920-B0B4-4261-B5C5-7F420E8632C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40534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A800-ECDA-4E0D-855C-0EE5548145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75289"/>
      </p:ext>
    </p:extLst>
  </p:cSld>
  <p:clrMapOvr>
    <a:masterClrMapping/>
  </p:clrMapOvr>
  <p:transition spd="slow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BBB2-D1A5-4ED9-A78C-0E9B69D766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76075"/>
      </p:ext>
    </p:extLst>
  </p:cSld>
  <p:clrMapOvr>
    <a:masterClrMapping/>
  </p:clrMapOvr>
  <p:transition spd="slow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1B24-C873-42E8-BD60-C86E8FDA1FC5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3489"/>
      </p:ext>
    </p:extLst>
  </p:cSld>
  <p:clrMapOvr>
    <a:masterClrMapping/>
  </p:clrMapOvr>
  <p:transition spd="slow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9EE7-2282-44BA-9B6B-EFF245FEBA7C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08196"/>
      </p:ext>
    </p:extLst>
  </p:cSld>
  <p:clrMapOvr>
    <a:masterClrMapping/>
  </p:clrMapOvr>
  <p:transition spd="slow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6A23C5-8612-4053-A030-8F4F314C6DE5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4894471"/>
      </p:ext>
    </p:extLst>
  </p:cSld>
  <p:clrMapOvr>
    <a:masterClrMapping/>
  </p:clrMapOvr>
  <p:transition spd="slow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2EAD35-768C-4934-BB8C-0DA64F943056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8514529"/>
      </p:ext>
    </p:extLst>
  </p:cSld>
  <p:clrMapOvr>
    <a:masterClrMapping/>
  </p:clrMapOvr>
  <p:transition spd="slow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DB84190-B696-4C83-84FF-B56B8503541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F66913B-A996-4BFB-A834-98E9C50D4C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663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 dir="ru"/>
  </p:transition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15127" y="843574"/>
            <a:ext cx="8361229" cy="2098226"/>
          </a:xfrm>
        </p:spPr>
        <p:txBody>
          <a:bodyPr/>
          <a:lstStyle/>
          <a:p>
            <a:r>
              <a:rPr lang="ar-IQ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الأحزاب السياسية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679904" y="2828519"/>
            <a:ext cx="6831673" cy="2749321"/>
          </a:xfrm>
        </p:spPr>
        <p:txBody>
          <a:bodyPr>
            <a:noAutofit/>
          </a:bodyPr>
          <a:lstStyle/>
          <a:p>
            <a:r>
              <a:rPr lang="ar-IQ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الدراسات الأولية / المرحلة الثالثة – صباحي</a:t>
            </a:r>
          </a:p>
          <a:p>
            <a:r>
              <a:rPr lang="ar-IQ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إعداد :-</a:t>
            </a:r>
          </a:p>
          <a:p>
            <a:r>
              <a:rPr lang="ar-IQ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 م. د. ابتسام حاتم علوان</a:t>
            </a:r>
          </a:p>
          <a:p>
            <a:r>
              <a:rPr lang="ar-IQ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الجامعة المستنصرية / كلية العلوم السياسية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80976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83480" y="685800"/>
            <a:ext cx="5989320" cy="1371600"/>
          </a:xfrm>
        </p:spPr>
        <p:txBody>
          <a:bodyPr>
            <a:noAutofit/>
          </a:bodyPr>
          <a:lstStyle/>
          <a:p>
            <a:r>
              <a:rPr lang="ar-IQ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عناوين المحاضرات:-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599" y="2286000"/>
            <a:ext cx="9962707" cy="3581400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دراسة هذا المنهج ستتم على مدى فصلين دراسيين كاملين :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 ويتكون من خمسة عشر أسبوعا وفي كل أسبوع محاضرة من ثلاث ساعات.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الثاني ويتكون من خمسة عشر أسبوعا وفي كل أسبوع محاضرة من ثلاث ساعات.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2324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52600" y="487680"/>
            <a:ext cx="9601200" cy="1021080"/>
          </a:xfrm>
        </p:spPr>
        <p:txBody>
          <a:bodyPr>
            <a:normAutofit/>
          </a:bodyPr>
          <a:lstStyle/>
          <a:p>
            <a:r>
              <a:rPr lang="ar-IQ" sz="6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الفصل الدراسي الأول :-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1508760"/>
            <a:ext cx="9601200" cy="43586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الأسبوع الأول     :- معرفة مفهوم الأحزاب السياسية.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الأسبوع الثاني   :- تعريف الحزب السياسي.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الأسبوع الثالث   :- نشأة الأحزاب السياسية.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الأسبوع الرابع    :- وظيفة الحزب السياسي.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الأسبوع الخامس  :- الحياة السياسية والقوى المتصارعة.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الأسبوع السادس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الثورة والأحزاب السياسية.</a:t>
            </a:r>
            <a:endParaRPr lang="ar-IQ" sz="2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الأسبوع السابع    :- </a:t>
            </a:r>
            <a:r>
              <a:rPr lang="ar-LB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انقلاب و</a:t>
            </a:r>
            <a:r>
              <a:rPr lang="ar-LB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</a:t>
            </a:r>
            <a:r>
              <a:rPr lang="ar-LB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السياسية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الأسبوع الثامن   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بنية ا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لأحزاب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السياسية.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51570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86270" y="483781"/>
            <a:ext cx="9601200" cy="802758"/>
          </a:xfrm>
        </p:spPr>
        <p:txBody>
          <a:bodyPr/>
          <a:lstStyle/>
          <a:p>
            <a:r>
              <a:rPr lang="ar-IQ" dirty="0">
                <a:latin typeface="Andalus" panose="02020603050405020304" pitchFamily="18" charset="-78"/>
                <a:cs typeface="Andalus" panose="02020603050405020304" pitchFamily="18" charset="-78"/>
              </a:rPr>
              <a:t>- الفصل الدراسي الأول :-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77925" y="1520455"/>
            <a:ext cx="9601200" cy="4625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التاسع           </a:t>
            </a: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:-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نواع الأحزاب السياسية، وتنظيمها.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العاشر           :-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أحزاب السياسية المعاصرة.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الحادي عشر   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 الاشتراكية.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الثاني عشر      </a:t>
            </a: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:-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الشيوعية.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الثالث عشر     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 الفاشستية.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الرابع عشر      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مقارنة بين أنواع الأحزاب السياسية.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الخامس عشر    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التكوين الداخلي ل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لأحزاب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السياسية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السادس عشر    </a:t>
            </a: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:-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امتحان الفصلي.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77822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2126"/>
          </a:xfrm>
        </p:spPr>
        <p:txBody>
          <a:bodyPr/>
          <a:lstStyle/>
          <a:p>
            <a:r>
              <a:rPr lang="ar-IQ" dirty="0">
                <a:latin typeface="Andalus" panose="02020603050405020304" pitchFamily="18" charset="-78"/>
                <a:cs typeface="Andalus" panose="02020603050405020304" pitchFamily="18" charset="-78"/>
              </a:rPr>
              <a:t>- الفصل الدراسي </a:t>
            </a:r>
            <a:r>
              <a:rPr lang="ar-IQ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الثاني </a:t>
            </a:r>
            <a:r>
              <a:rPr lang="ar-IQ" dirty="0">
                <a:latin typeface="Andalus" panose="02020603050405020304" pitchFamily="18" charset="-78"/>
                <a:cs typeface="Andalus" panose="02020603050405020304" pitchFamily="18" charset="-78"/>
              </a:rPr>
              <a:t>:-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1477926"/>
            <a:ext cx="9601200" cy="438947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الأول    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الارتباط العام.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الثاني   :-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ر</a:t>
            </a:r>
            <a:r>
              <a:rPr lang="ar-IQ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كزية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واللامركزية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في الأحزاب السياسية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الثالث   :-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أ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نواع المركزية واللامركزية.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الرابع    :-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عضوية في الأحزاب السياسية.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الخامس 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قيادة الأحزاب السياسية.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السادس :-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قادة الظاهريون والقادة الحقيقيون.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السابع    :- 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التطهير </a:t>
            </a:r>
            <a:r>
              <a:rPr lang="ar-IQ" sz="2800" smtClean="0">
                <a:latin typeface="Andalus" panose="02020603050405020304" pitchFamily="18" charset="-78"/>
                <a:cs typeface="Andalus" panose="02020603050405020304" pitchFamily="18" charset="-78"/>
              </a:rPr>
              <a:t>في الأحزاب </a:t>
            </a:r>
            <a:r>
              <a:rPr lang="ar-IQ" sz="2800" smtClean="0">
                <a:latin typeface="Andalus" panose="02020603050405020304" pitchFamily="18" charset="-78"/>
                <a:cs typeface="Andalus" panose="02020603050405020304" pitchFamily="18" charset="-78"/>
              </a:rPr>
              <a:t>السياسية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الثامن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العوامل المؤثرة في الانساق الحزبية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52642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7065"/>
          </a:xfrm>
        </p:spPr>
        <p:txBody>
          <a:bodyPr/>
          <a:lstStyle/>
          <a:p>
            <a:r>
              <a:rPr lang="ar-IQ" dirty="0">
                <a:latin typeface="Andalus" panose="02020603050405020304" pitchFamily="18" charset="-78"/>
                <a:cs typeface="Andalus" panose="02020603050405020304" pitchFamily="18" charset="-78"/>
              </a:rPr>
              <a:t>- الفصل الدراسي الثاني :-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71600" y="1392865"/>
            <a:ext cx="9601200" cy="44745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التاسع       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أنواع الأنظمة الحزبية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العاشر       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الأنظمة الديمقراطية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الحادي عشر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الاتجاهات السياسية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الثاني عشر  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اشكال التحالفات الحزبية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الثالث عشر  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احجام التحالفات الحزبية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الرابع عشر   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الأنظمة </a:t>
            </a:r>
            <a:r>
              <a:rPr lang="ar-SA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السياسية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والأحزاب السياسية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الخامس عشر 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الأنظمة الحزبية</a:t>
            </a:r>
            <a:r>
              <a:rPr lang="ar-IQ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ar-IQ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الأسبوع السادس عشر    :- </a:t>
            </a:r>
            <a:r>
              <a:rPr lang="ar-SA" sz="2800" dirty="0">
                <a:latin typeface="Andalus" panose="02020603050405020304" pitchFamily="18" charset="-78"/>
                <a:cs typeface="Andalus" panose="02020603050405020304" pitchFamily="18" charset="-78"/>
              </a:rPr>
              <a:t>ال</a:t>
            </a:r>
            <a:r>
              <a:rPr lang="ar-IQ" sz="2800" dirty="0">
                <a:latin typeface="Andalus" panose="02020603050405020304" pitchFamily="18" charset="-78"/>
                <a:cs typeface="Andalus" panose="02020603050405020304" pitchFamily="18" charset="-78"/>
              </a:rPr>
              <a:t>امتحان الفصلي.</a:t>
            </a: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913B-A996-4BFB-A834-98E9C50D4C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36320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TM10001105[[fn=اقتصاص]]</Template>
  <TotalTime>103</TotalTime>
  <Words>357</Words>
  <Application>Microsoft Office PowerPoint</Application>
  <PresentationFormat>شاشة عريضة</PresentationFormat>
  <Paragraphs>51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4" baseType="lpstr">
      <vt:lpstr>Andalus</vt:lpstr>
      <vt:lpstr>Arabic Typesetting</vt:lpstr>
      <vt:lpstr>Arial</vt:lpstr>
      <vt:lpstr>Calibri</vt:lpstr>
      <vt:lpstr>Franklin Gothic Book</vt:lpstr>
      <vt:lpstr>Tahoma</vt:lpstr>
      <vt:lpstr>Wingdings</vt:lpstr>
      <vt:lpstr>Crop</vt:lpstr>
      <vt:lpstr>الأحزاب السياسية</vt:lpstr>
      <vt:lpstr>- عناوين المحاضرات:-</vt:lpstr>
      <vt:lpstr>- الفصل الدراسي الأول :-</vt:lpstr>
      <vt:lpstr>- الفصل الدراسي الأول :-</vt:lpstr>
      <vt:lpstr>- الفصل الدراسي الثاني :-</vt:lpstr>
      <vt:lpstr>- الفصل الدراسي الثاني :-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</dc:title>
  <dc:creator>Maher Fattouh</dc:creator>
  <cp:lastModifiedBy>Maher Fattouh</cp:lastModifiedBy>
  <cp:revision>15</cp:revision>
  <dcterms:created xsi:type="dcterms:W3CDTF">2018-12-10T09:32:23Z</dcterms:created>
  <dcterms:modified xsi:type="dcterms:W3CDTF">2019-01-11T16:08:01Z</dcterms:modified>
</cp:coreProperties>
</file>