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3" d="100"/>
          <a:sy n="63" d="100"/>
        </p:scale>
        <p:origin x="-151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EEEA6D53-1648-4B17-B8B5-ADCF9CE70EB0}" type="datetimeFigureOut">
              <a:rPr lang="ar-IQ" smtClean="0"/>
              <a:t>11/04/1440</a:t>
            </a:fld>
            <a:endParaRPr lang="ar-IQ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91745971-233A-486A-9704-FE02787BB0C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3282942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745971-233A-486A-9704-FE02787BB0C4}" type="slidenum">
              <a:rPr lang="ar-IQ" smtClean="0"/>
              <a:t>2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3689776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رابط مستقيم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عنوان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16" name="عنصر نائب للتاريخ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98E6-0E1F-4ED7-BEE8-B146115CE92F}" type="datetimeFigureOut">
              <a:rPr lang="ar-IQ" smtClean="0"/>
              <a:t>11/04/1440</a:t>
            </a:fld>
            <a:endParaRPr lang="ar-IQ"/>
          </a:p>
        </p:txBody>
      </p:sp>
      <p:sp>
        <p:nvSpPr>
          <p:cNvPr id="2" name="عنصر نائب للتذييل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15" name="عنصر نائب لرقم الشريحة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15F52912-FC6F-4142-A167-851AD52D65A4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98E6-0E1F-4ED7-BEE8-B146115CE92F}" type="datetimeFigureOut">
              <a:rPr lang="ar-IQ" smtClean="0"/>
              <a:t>11/04/1440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52912-FC6F-4142-A167-851AD52D65A4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98E6-0E1F-4ED7-BEE8-B146115CE92F}" type="datetimeFigureOut">
              <a:rPr lang="ar-IQ" smtClean="0"/>
              <a:t>11/04/1440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52912-FC6F-4142-A167-851AD52D65A4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عنوان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7" name="عنصر نائب للمحتوى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5" name="عنصر نائب للتاريخ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98E6-0E1F-4ED7-BEE8-B146115CE92F}" type="datetimeFigureOut">
              <a:rPr lang="ar-IQ" smtClean="0"/>
              <a:t>11/04/1440</a:t>
            </a:fld>
            <a:endParaRPr lang="ar-IQ"/>
          </a:p>
        </p:txBody>
      </p:sp>
      <p:sp>
        <p:nvSpPr>
          <p:cNvPr id="19" name="عنصر نائب للتذييل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ar-IQ"/>
          </a:p>
        </p:txBody>
      </p:sp>
      <p:sp>
        <p:nvSpPr>
          <p:cNvPr id="16" name="عنصر نائب لرقم الشريحة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15F52912-FC6F-4142-A167-851AD52D65A4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رابط مستقيم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عنصر نائب للنص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19" name="عنصر نائب للتاريخ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98E6-0E1F-4ED7-BEE8-B146115CE92F}" type="datetimeFigureOut">
              <a:rPr lang="ar-IQ" smtClean="0"/>
              <a:t>11/04/1440</a:t>
            </a:fld>
            <a:endParaRPr lang="ar-IQ"/>
          </a:p>
        </p:txBody>
      </p:sp>
      <p:sp>
        <p:nvSpPr>
          <p:cNvPr id="11" name="عنصر نائب للتذييل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16" name="عنصر نائب لرقم الشريحة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52912-FC6F-4142-A167-851AD52D65A4}" type="slidenum">
              <a:rPr lang="ar-IQ" smtClean="0"/>
              <a:t>‹#›</a:t>
            </a:fld>
            <a:endParaRPr lang="ar-IQ"/>
          </a:p>
        </p:txBody>
      </p:sp>
      <p:sp>
        <p:nvSpPr>
          <p:cNvPr id="8" name="عنوان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عنوان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4" name="عنصر نائب للمحتوى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3" name="عنصر نائب للمحتوى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1" name="عنصر نائب للتاريخ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98E6-0E1F-4ED7-BEE8-B146115CE92F}" type="datetimeFigureOut">
              <a:rPr lang="ar-IQ" smtClean="0"/>
              <a:t>11/04/1440</a:t>
            </a:fld>
            <a:endParaRPr lang="ar-IQ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1" name="عنصر نائب لرقم الشريحة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52912-FC6F-4142-A167-851AD52D65A4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عنوان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25" name="عنصر نائب للنص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8" name="عنصر نائب للمحتوى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98E6-0E1F-4ED7-BEE8-B146115CE92F}" type="datetimeFigureOut">
              <a:rPr lang="ar-IQ" smtClean="0"/>
              <a:t>11/04/1440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15F52912-FC6F-4142-A167-851AD52D65A4}" type="slidenum">
              <a:rPr lang="ar-IQ" smtClean="0"/>
              <a:t>‹#›</a:t>
            </a:fld>
            <a:endParaRPr lang="ar-IQ"/>
          </a:p>
        </p:txBody>
      </p:sp>
      <p:sp>
        <p:nvSpPr>
          <p:cNvPr id="11" name="رابط مستقيم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عنوان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2" name="عنصر نائب للتاريخ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98E6-0E1F-4ED7-BEE8-B146115CE92F}" type="datetimeFigureOut">
              <a:rPr lang="ar-IQ" smtClean="0"/>
              <a:t>11/04/1440</a:t>
            </a:fld>
            <a:endParaRPr lang="ar-IQ"/>
          </a:p>
        </p:txBody>
      </p:sp>
      <p:sp>
        <p:nvSpPr>
          <p:cNvPr id="21" name="عنصر نائب للتذييل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52912-FC6F-4142-A167-851AD52D65A4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98E6-0E1F-4ED7-BEE8-B146115CE92F}" type="datetimeFigureOut">
              <a:rPr lang="ar-IQ" smtClean="0"/>
              <a:t>11/04/1440</a:t>
            </a:fld>
            <a:endParaRPr lang="ar-IQ"/>
          </a:p>
        </p:txBody>
      </p:sp>
      <p:sp>
        <p:nvSpPr>
          <p:cNvPr id="24" name="عنصر نائب للتذييل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52912-FC6F-4142-A167-851AD52D65A4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رابط مستقيم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عنوان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6" name="عنصر نائب للنص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14" name="عنصر نائب للمحتوى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5" name="عنصر نائب للتاريخ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98E6-0E1F-4ED7-BEE8-B146115CE92F}" type="datetimeFigureOut">
              <a:rPr lang="ar-IQ" smtClean="0"/>
              <a:t>11/04/1440</a:t>
            </a:fld>
            <a:endParaRPr lang="ar-IQ"/>
          </a:p>
        </p:txBody>
      </p:sp>
      <p:sp>
        <p:nvSpPr>
          <p:cNvPr id="29" name="عنصر نائب للتذييل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52912-FC6F-4142-A167-851AD52D65A4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عنصر نائب للصورة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98E6-0E1F-4ED7-BEE8-B146115CE92F}" type="datetimeFigureOut">
              <a:rPr lang="ar-IQ" smtClean="0"/>
              <a:t>11/04/1440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1" name="عنصر نائب لرقم الشريحة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52912-FC6F-4142-A167-851AD52D65A4}" type="slidenum">
              <a:rPr lang="ar-IQ" smtClean="0"/>
              <a:t>‹#›</a:t>
            </a:fld>
            <a:endParaRPr lang="ar-IQ"/>
          </a:p>
        </p:txBody>
      </p:sp>
      <p:sp>
        <p:nvSpPr>
          <p:cNvPr id="17" name="عنوان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6" name="عنصر نائب للنص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رابط مستقيم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عنصر نائب للنص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1" name="عنصر نائب للتاريخ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AD598E6-0E1F-4ED7-BEE8-B146115CE92F}" type="datetimeFigureOut">
              <a:rPr lang="ar-IQ" smtClean="0"/>
              <a:t>11/04/1440</a:t>
            </a:fld>
            <a:endParaRPr lang="ar-IQ"/>
          </a:p>
        </p:txBody>
      </p:sp>
      <p:sp>
        <p:nvSpPr>
          <p:cNvPr id="28" name="عنصر نائب للتذييل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5F52912-FC6F-4142-A167-851AD52D65A4}" type="slidenum">
              <a:rPr lang="ar-IQ" smtClean="0"/>
              <a:t>‹#›</a:t>
            </a:fld>
            <a:endParaRPr lang="ar-IQ"/>
          </a:p>
        </p:txBody>
      </p:sp>
      <p:sp>
        <p:nvSpPr>
          <p:cNvPr id="10" name="عنصر نائب للعنوان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رابط مستقيم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رابط مستقيم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وان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وان فرعي 4"/>
          <p:cNvSpPr>
            <a:spLocks noGrp="1"/>
          </p:cNvSpPr>
          <p:nvPr>
            <p:ph type="subTitle" idx="1"/>
          </p:nvPr>
        </p:nvSpPr>
        <p:spPr>
          <a:xfrm>
            <a:off x="381000" y="579120"/>
            <a:ext cx="8458200" cy="4221480"/>
          </a:xfrm>
        </p:spPr>
        <p:txBody>
          <a:bodyPr/>
          <a:lstStyle/>
          <a:p>
            <a:pPr algn="ctr"/>
            <a:r>
              <a:rPr lang="ar-IQ" b="1" u="sng" dirty="0">
                <a:solidFill>
                  <a:srgbClr val="C00000"/>
                </a:solidFill>
              </a:rPr>
              <a:t>التشبيه</a:t>
            </a:r>
            <a:endParaRPr lang="en-US" b="1" dirty="0">
              <a:solidFill>
                <a:srgbClr val="C00000"/>
              </a:solidFill>
            </a:endParaRPr>
          </a:p>
          <a:p>
            <a:pPr algn="ctr"/>
            <a:r>
              <a:rPr lang="ar-IQ" b="1" dirty="0">
                <a:solidFill>
                  <a:srgbClr val="C00000"/>
                </a:solidFill>
              </a:rPr>
              <a:t>التشبيه لغةً : هو التمثيل أو المماثلة والمحاكاة وهو مصدر من فعل شَبَّه ، يقال شبّه هذا بهذا تشبيهاً. </a:t>
            </a:r>
            <a:endParaRPr lang="en-US" b="1" dirty="0">
              <a:solidFill>
                <a:srgbClr val="C00000"/>
              </a:solidFill>
            </a:endParaRPr>
          </a:p>
          <a:p>
            <a:pPr algn="ctr"/>
            <a:r>
              <a:rPr lang="ar-IQ" b="1" dirty="0">
                <a:solidFill>
                  <a:srgbClr val="C00000"/>
                </a:solidFill>
              </a:rPr>
              <a:t>التشبيه اصطلاحاً : تعريفات كثيرة ، أوضحها قولهم : </a:t>
            </a:r>
            <a:r>
              <a:rPr lang="ar-IQ" b="1" baseline="30000" dirty="0">
                <a:solidFill>
                  <a:srgbClr val="C00000"/>
                </a:solidFill>
              </a:rPr>
              <a:t>((</a:t>
            </a:r>
            <a:r>
              <a:rPr lang="ar-IQ" b="1" dirty="0">
                <a:solidFill>
                  <a:srgbClr val="C00000"/>
                </a:solidFill>
              </a:rPr>
              <a:t> هو الدلالة على مشاركة أمرٍ لأمر في معنى من المعاني أو أكثر لجامعٍ بينهما ، لغرض يقصده المتكلم ، بإحدى أدوات التشبيه ملفوظة أو مقدرة )).</a:t>
            </a:r>
            <a:endParaRPr lang="en-US" b="1" dirty="0">
              <a:solidFill>
                <a:srgbClr val="C00000"/>
              </a:solidFill>
            </a:endParaRPr>
          </a:p>
          <a:p>
            <a:pPr algn="ctr"/>
            <a:endParaRPr lang="ar-IQ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18366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971600" y="1556792"/>
            <a:ext cx="7772400" cy="1470025"/>
          </a:xfrm>
        </p:spPr>
        <p:txBody>
          <a:bodyPr>
            <a:noAutofit/>
          </a:bodyPr>
          <a:lstStyle/>
          <a:p>
            <a:endParaRPr lang="ar-IQ" sz="2000" dirty="0"/>
          </a:p>
        </p:txBody>
      </p:sp>
    </p:spTree>
    <p:extLst>
      <p:ext uri="{BB962C8B-B14F-4D97-AF65-F5344CB8AC3E}">
        <p14:creationId xmlns:p14="http://schemas.microsoft.com/office/powerpoint/2010/main" val="361906120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رحلة">
  <a:themeElements>
    <a:clrScheme name="رحلة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رحلة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رحلة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17</TotalTime>
  <Words>58</Words>
  <Application>Microsoft Office PowerPoint</Application>
  <PresentationFormat>عرض على الشاشة (3:4)‏</PresentationFormat>
  <Paragraphs>4</Paragraphs>
  <Slides>2</Slides>
  <Notes>1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3" baseType="lpstr">
      <vt:lpstr>رحلة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المبتدأ والخبر المبتدأ : أسم معرفة يقع ظاهرً أو مصدراً مؤولاً , ويكـون مرفوعاً ويسند اليه الخبر . والخبر : أسم مفرد أو جملة أو شبه جملة , ويكون مرفوعاً أو في محل رفع  .</dc:title>
  <dc:creator>الافق الجدب</dc:creator>
  <cp:lastModifiedBy>الافق الجدب</cp:lastModifiedBy>
  <cp:revision>3</cp:revision>
  <dcterms:created xsi:type="dcterms:W3CDTF">2018-12-19T03:07:36Z</dcterms:created>
  <dcterms:modified xsi:type="dcterms:W3CDTF">2018-12-19T03:25:35Z</dcterms:modified>
</cp:coreProperties>
</file>