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6" d="100"/>
          <a:sy n="66" d="100"/>
        </p:scale>
        <p:origin x="-1896" y="9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EEA6D53-1648-4B17-B8B5-ADCF9CE70EB0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1745971-233A-486A-9704-FE02787BB0C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8294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316523" y="1828800"/>
            <a:ext cx="6172200" cy="24384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028700" y="4442264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00150" y="812800"/>
            <a:ext cx="5314950" cy="24384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200150" y="3343715"/>
            <a:ext cx="5314950" cy="2012949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5943600" y="8555568"/>
            <a:ext cx="571500" cy="486833"/>
          </a:xfrm>
        </p:spPr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3483769" y="2046817"/>
            <a:ext cx="303133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42900" y="3149601"/>
            <a:ext cx="303014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3149601"/>
            <a:ext cx="303133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342900" y="2032001"/>
            <a:ext cx="2256235" cy="6136217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812800"/>
            <a:ext cx="4114800" cy="696384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71600" y="2442633"/>
            <a:ext cx="4114800" cy="52832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الأيقونة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71600" y="1555716"/>
            <a:ext cx="4114800" cy="707136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2788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342900" y="8555568"/>
            <a:ext cx="16002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2343150" y="8555568"/>
            <a:ext cx="2171700" cy="486833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5943600" y="8555568"/>
            <a:ext cx="571500" cy="486833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ctrTitle"/>
          </p:nvPr>
        </p:nvSpPr>
        <p:spPr>
          <a:xfrm>
            <a:off x="692696" y="6156176"/>
            <a:ext cx="5381513" cy="2390889"/>
          </a:xfrm>
        </p:spPr>
        <p:txBody>
          <a:bodyPr/>
          <a:lstStyle/>
          <a:p>
            <a:endParaRPr lang="ar-IQ" dirty="0"/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112334"/>
              </p:ext>
            </p:extLst>
          </p:nvPr>
        </p:nvGraphicFramePr>
        <p:xfrm>
          <a:off x="871855" y="3029553"/>
          <a:ext cx="5114290" cy="4767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0300"/>
                <a:gridCol w="2286000"/>
                <a:gridCol w="427990"/>
              </a:tblGrid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 dirty="0">
                          <a:effectLst/>
                        </a:rPr>
                        <a:t>الصواب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الكلمة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 dirty="0">
                          <a:effectLst/>
                        </a:rPr>
                        <a:t>ت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مِلاك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كادر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16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اثر في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اثر على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فلانة عضوة في مجلس النواب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فلانة عضو في مجلس النواب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18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المجتهد ، البارع، ماهر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شاطر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19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خرج عن القانون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خرج على القانون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20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جدب أو رفض أو استنكار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شجب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21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استند إلى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استند على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22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مجالات شتّى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شتـَّّّّّّى المجالات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23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انقاد أو أطاع قائده وعمل برأيه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انصاع الجندي لرأي قائده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24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طرائق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طرق العلاج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شيء معد ومحضر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شيء جاهز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26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الحالة الحاضرة ، أو الحالة العارضة ، أو الحالة الطارئة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الحالة الراهنة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27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القانون الدُولي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القانون الدَّولي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28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المتوفى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المتوفي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29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نيات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نوايا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30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71538" y="1427986"/>
            <a:ext cx="522175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altLang="ar-IQ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imple Bold Jut Out" pitchFamily="2" charset="-78"/>
              </a:rPr>
              <a:t>الأخطاء الشائعة</a:t>
            </a:r>
            <a:endParaRPr kumimoji="0" lang="en-US" altLang="ar-IQ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IQ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ar-IQ" altLang="ar-IQ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لقد شاعت كلمات كثيرة بين الناس ولاسيما الطبقة المثقفة حتى أصبحت جزءاً من لغتهم ، وأخذت تفرض نفسها بقوة وكأنها كلمات أصيلة في لغتنا العربية، لذلك ارتأينا ان نصوب بعضاً منها خدمة للغتنا الجميلة</a:t>
            </a:r>
            <a:r>
              <a:rPr kumimoji="0" lang="en-US" altLang="ar-IQ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.</a:t>
            </a:r>
            <a:endParaRPr kumimoji="0" lang="en-US" altLang="ar-IQ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عنوان فرعي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518366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ذروة">
  <a:themeElements>
    <a:clrScheme name="ذروة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ذروة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ذروة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</TotalTime>
  <Words>137</Words>
  <Application>Microsoft Office PowerPoint</Application>
  <PresentationFormat>عرض على الشاشة (3:4)‏</PresentationFormat>
  <Paragraphs>50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ذروة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المبتدأ والخبر المبتدأ : أسم معرفة يقع ظاهرً أو مصدراً مؤولاً , ويكـون مرفوعاً ويسند اليه الخبر . والخبر : أسم مفرد أو جملة أو شبه جملة , ويكون مرفوعاً أو في محل رفع  .</dc:title>
  <dc:creator>الافق الجدب</dc:creator>
  <cp:lastModifiedBy>الافق الجدب</cp:lastModifiedBy>
  <cp:revision>12</cp:revision>
  <dcterms:created xsi:type="dcterms:W3CDTF">2018-12-19T03:07:36Z</dcterms:created>
  <dcterms:modified xsi:type="dcterms:W3CDTF">2018-12-19T03:39:44Z</dcterms:modified>
</cp:coreProperties>
</file>