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EEA6D53-1648-4B17-B8B5-ADCF9CE70EB0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1745971-233A-486A-9704-FE02787BB0C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8294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45971-233A-486A-9704-FE02787BB0C4}" type="slidenum">
              <a:rPr lang="ar-IQ" smtClean="0"/>
              <a:t>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68977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763738"/>
          </a:xfrm>
        </p:spPr>
        <p:txBody>
          <a:bodyPr>
            <a:noAutofit/>
          </a:bodyPr>
          <a:lstStyle/>
          <a:p>
            <a:r>
              <a:rPr lang="ar-IQ" sz="2000" b="1" dirty="0">
                <a:solidFill>
                  <a:srgbClr val="00B0F0"/>
                </a:solidFill>
              </a:rPr>
              <a:t>المبتدأ والخبر</a:t>
            </a:r>
            <a:r>
              <a:rPr lang="en-US" sz="2000" dirty="0">
                <a:solidFill>
                  <a:srgbClr val="00B0F0"/>
                </a:solidFill>
              </a:rPr>
              <a:t/>
            </a:r>
            <a:br>
              <a:rPr lang="en-US" sz="2000" dirty="0">
                <a:solidFill>
                  <a:srgbClr val="00B0F0"/>
                </a:solidFill>
              </a:rPr>
            </a:br>
            <a:r>
              <a:rPr lang="ar-IQ" sz="2000" b="1" dirty="0">
                <a:solidFill>
                  <a:srgbClr val="00B0F0"/>
                </a:solidFill>
              </a:rPr>
              <a:t>المبتدأ : </a:t>
            </a:r>
            <a:r>
              <a:rPr lang="ar-IQ" sz="2000" dirty="0">
                <a:solidFill>
                  <a:srgbClr val="00B0F0"/>
                </a:solidFill>
              </a:rPr>
              <a:t>أسم معرفة يقع ظاهرً أو مصدراً مؤولاً , ويكـون مرفوعاً ويسند اليه الخبر .</a:t>
            </a:r>
            <a:r>
              <a:rPr lang="en-US" sz="2000" dirty="0">
                <a:solidFill>
                  <a:srgbClr val="00B0F0"/>
                </a:solidFill>
              </a:rPr>
              <a:t/>
            </a:r>
            <a:br>
              <a:rPr lang="en-US" sz="2000" dirty="0">
                <a:solidFill>
                  <a:srgbClr val="00B0F0"/>
                </a:solidFill>
              </a:rPr>
            </a:br>
            <a:r>
              <a:rPr lang="ar-IQ" sz="2000" b="1" dirty="0">
                <a:solidFill>
                  <a:srgbClr val="00B0F0"/>
                </a:solidFill>
              </a:rPr>
              <a:t>والخبر :</a:t>
            </a:r>
            <a:r>
              <a:rPr lang="ar-IQ" sz="2000" dirty="0">
                <a:solidFill>
                  <a:srgbClr val="00B0F0"/>
                </a:solidFill>
              </a:rPr>
              <a:t> أسم مفرد أو جملة أو شبه جملة , ويكون مرفوعاً أو في محل رفع  .</a:t>
            </a:r>
            <a:r>
              <a:rPr lang="en-US" sz="2000" dirty="0">
                <a:solidFill>
                  <a:srgbClr val="00B0F0"/>
                </a:solidFill>
              </a:rPr>
              <a:t/>
            </a:r>
            <a:br>
              <a:rPr lang="en-US" sz="2000" dirty="0">
                <a:solidFill>
                  <a:srgbClr val="00B0F0"/>
                </a:solidFill>
              </a:rPr>
            </a:br>
            <a:endParaRPr lang="ar-IQ" sz="2000" dirty="0">
              <a:solidFill>
                <a:srgbClr val="00B0F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2910840"/>
            <a:ext cx="6400800" cy="2727960"/>
          </a:xfrm>
        </p:spPr>
        <p:txBody>
          <a:bodyPr>
            <a:normAutofit fontScale="85000" lnSpcReduction="10000"/>
          </a:bodyPr>
          <a:lstStyle/>
          <a:p>
            <a:r>
              <a:rPr lang="ar-IQ" b="1" dirty="0">
                <a:solidFill>
                  <a:srgbClr val="FF0000"/>
                </a:solidFill>
              </a:rPr>
              <a:t>ملاحظــات</a:t>
            </a:r>
            <a:endParaRPr lang="en-US" dirty="0">
              <a:solidFill>
                <a:srgbClr val="FF0000"/>
              </a:solidFill>
            </a:endParaRPr>
          </a:p>
          <a:p>
            <a:pPr lvl="0"/>
            <a:r>
              <a:rPr lang="ar-IQ" dirty="0">
                <a:solidFill>
                  <a:srgbClr val="FF0000"/>
                </a:solidFill>
              </a:rPr>
              <a:t>إذا الغي عمل (( ما او إن واخواتها ) وقع </a:t>
            </a:r>
            <a:r>
              <a:rPr lang="ar-IQ" dirty="0" err="1">
                <a:solidFill>
                  <a:srgbClr val="FF0000"/>
                </a:solidFill>
              </a:rPr>
              <a:t>الأسم</a:t>
            </a:r>
            <a:r>
              <a:rPr lang="ar-IQ" dirty="0">
                <a:solidFill>
                  <a:srgbClr val="FF0000"/>
                </a:solidFill>
              </a:rPr>
              <a:t> بعدها مبتدأ وخبراً , ( ما </a:t>
            </a:r>
            <a:r>
              <a:rPr lang="ar-IQ" u="sng" dirty="0">
                <a:solidFill>
                  <a:srgbClr val="FF0000"/>
                </a:solidFill>
              </a:rPr>
              <a:t>انت</a:t>
            </a:r>
            <a:r>
              <a:rPr lang="ar-IQ" dirty="0">
                <a:solidFill>
                  <a:srgbClr val="FF0000"/>
                </a:solidFill>
              </a:rPr>
              <a:t> الا </a:t>
            </a:r>
            <a:r>
              <a:rPr lang="ar-IQ" u="sng" dirty="0">
                <a:solidFill>
                  <a:srgbClr val="FF0000"/>
                </a:solidFill>
              </a:rPr>
              <a:t>صادقٌ</a:t>
            </a:r>
            <a:r>
              <a:rPr lang="ar-IQ" dirty="0">
                <a:solidFill>
                  <a:srgbClr val="FF0000"/>
                </a:solidFill>
              </a:rPr>
              <a:t> ) : مثل </a:t>
            </a:r>
            <a:r>
              <a:rPr lang="ar-IQ" b="1" dirty="0">
                <a:solidFill>
                  <a:srgbClr val="FF0000"/>
                </a:solidFill>
              </a:rPr>
              <a:t>قوله تعالى</a:t>
            </a:r>
            <a:r>
              <a:rPr lang="ar-IQ" dirty="0">
                <a:solidFill>
                  <a:srgbClr val="FF0000"/>
                </a:solidFill>
              </a:rPr>
              <a:t> : </a:t>
            </a:r>
            <a:r>
              <a:rPr lang="ar-IQ" b="1" dirty="0">
                <a:solidFill>
                  <a:srgbClr val="FF0000"/>
                </a:solidFill>
              </a:rPr>
              <a:t>((  إنما </a:t>
            </a:r>
            <a:r>
              <a:rPr lang="ar-IQ" b="1" u="sng" dirty="0">
                <a:solidFill>
                  <a:srgbClr val="FF0000"/>
                </a:solidFill>
              </a:rPr>
              <a:t>المؤمنو</a:t>
            </a:r>
            <a:r>
              <a:rPr lang="ar-IQ" b="1" dirty="0">
                <a:solidFill>
                  <a:srgbClr val="FF0000"/>
                </a:solidFill>
              </a:rPr>
              <a:t>ن ا</a:t>
            </a:r>
            <a:r>
              <a:rPr lang="ar-IQ" b="1" u="sng" dirty="0">
                <a:solidFill>
                  <a:srgbClr val="FF0000"/>
                </a:solidFill>
              </a:rPr>
              <a:t>خوة</a:t>
            </a:r>
            <a:r>
              <a:rPr lang="ar-IQ" b="1" dirty="0">
                <a:solidFill>
                  <a:srgbClr val="FF0000"/>
                </a:solidFill>
              </a:rPr>
              <a:t>ٌ )) .</a:t>
            </a:r>
            <a:endParaRPr lang="en-US" dirty="0">
              <a:solidFill>
                <a:srgbClr val="FF0000"/>
              </a:solidFill>
            </a:endParaRPr>
          </a:p>
          <a:p>
            <a:pPr lvl="0"/>
            <a:r>
              <a:rPr lang="ar-IQ" dirty="0">
                <a:solidFill>
                  <a:srgbClr val="FF0000"/>
                </a:solidFill>
              </a:rPr>
              <a:t>قد يحذف المبتدأ اذا دل عليه دليل كما يحذف الخبر للسبب نفسه مثل قولنا : ( اين محمد ؟ ) فيقال في الباب  , او عندك او نائم فهذه كلها أخبار عن المبتدأ والتقدير محمد في الباب , او محمد نائم وغيرها , ومثله الخبر فان قيل من بالباب ؟ اجيب خالد , فخالد مبتدأ وخبره محذوف تقديره بالباب 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836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71600" y="1556792"/>
            <a:ext cx="7772400" cy="1470025"/>
          </a:xfrm>
        </p:spPr>
        <p:txBody>
          <a:bodyPr>
            <a:noAutofit/>
          </a:bodyPr>
          <a:lstStyle/>
          <a:p>
            <a:r>
              <a:rPr lang="ar-IQ" sz="2000" b="1" dirty="0"/>
              <a:t>المبتدأ والخبر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IQ" sz="2000" b="1" dirty="0"/>
              <a:t>المبتدأ : </a:t>
            </a:r>
            <a:r>
              <a:rPr lang="ar-IQ" sz="2000" dirty="0"/>
              <a:t>أسم معرفة يقع ظاهرً أو مصدراً مؤولاً , ويكـون مرفوعاً ويسند اليه الخبر .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IQ" sz="2000" b="1" dirty="0"/>
              <a:t>والخبر :</a:t>
            </a:r>
            <a:r>
              <a:rPr lang="ar-IQ" sz="2000" dirty="0"/>
              <a:t> أسم مفرد أو جملة أو شبه جملة , ويكون مرفوعاً أو في محل رفع  .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IQ" sz="2000" b="1" dirty="0"/>
              <a:t>المبتدأ يكون :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IQ" sz="2000" dirty="0"/>
              <a:t>أسم معرفة يقع ظاهراً : </a:t>
            </a:r>
            <a:r>
              <a:rPr lang="ar-IQ" sz="2000" b="1" dirty="0"/>
              <a:t>(( اللهُ نور السماواتِ والأرضِ )) .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IQ" sz="2000" dirty="0"/>
              <a:t>يقع مصدراً مؤولاً </a:t>
            </a:r>
            <a:r>
              <a:rPr lang="ar-IQ" sz="2000" b="1" dirty="0"/>
              <a:t>: قال تعـالى</a:t>
            </a:r>
            <a:r>
              <a:rPr lang="ar-IQ" sz="2000" dirty="0"/>
              <a:t> : </a:t>
            </a:r>
            <a:r>
              <a:rPr lang="ar-IQ" sz="2000" b="1" dirty="0"/>
              <a:t>((  وأنْ تصوُموا خيرٌ لكم ))</a:t>
            </a:r>
            <a:r>
              <a:rPr lang="ar-IQ" sz="2000" dirty="0"/>
              <a:t> , وتأويله (( صيامكم خير لكم )) فالمصدر المـؤول في محل رفع مبتدأ .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IQ" sz="2000" b="1" dirty="0"/>
              <a:t>الخبر يكون :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IQ" sz="2000" dirty="0"/>
              <a:t>الخبر المفرد وهو الاسم المفرد  ( الطالبات نشيطات ) .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IQ" sz="2000" dirty="0"/>
              <a:t>الخبر الجملة ويكون :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IQ" sz="2000" dirty="0"/>
              <a:t>الجملة الفعلية: </a:t>
            </a:r>
            <a:r>
              <a:rPr lang="ar-IQ" sz="2000" b="1" dirty="0"/>
              <a:t>(( المؤمنون يستبشرون برحمة من الله )) .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IQ" sz="2000" dirty="0"/>
              <a:t>الجملة الاسمية </a:t>
            </a:r>
            <a:r>
              <a:rPr lang="ar-IQ" sz="2000" b="1" dirty="0"/>
              <a:t>: قوله تعالى</a:t>
            </a:r>
            <a:r>
              <a:rPr lang="ar-IQ" sz="2000" dirty="0"/>
              <a:t> : </a:t>
            </a:r>
            <a:r>
              <a:rPr lang="ar-IQ" sz="2000" b="1" dirty="0"/>
              <a:t>(( </a:t>
            </a:r>
            <a:r>
              <a:rPr lang="ar-IQ" sz="2000" b="1" u="sng" dirty="0"/>
              <a:t>الزّجاجة</a:t>
            </a:r>
            <a:r>
              <a:rPr lang="ar-IQ" sz="2000" b="1" dirty="0"/>
              <a:t> </a:t>
            </a:r>
            <a:r>
              <a:rPr lang="ar-IQ" sz="2000" b="1" u="sng" dirty="0"/>
              <a:t>كأنها كوكبٌ دريٌ</a:t>
            </a:r>
            <a:r>
              <a:rPr lang="ar-IQ" sz="2000" b="1" dirty="0"/>
              <a:t> )) .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IQ" sz="2000" dirty="0"/>
              <a:t>جـ.  الخبر شبه الجملة وهو على نوعين :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IQ" sz="2000" dirty="0"/>
              <a:t>الجار والمجرور : </a:t>
            </a:r>
            <a:r>
              <a:rPr lang="ar-IQ" sz="2000" b="1" dirty="0"/>
              <a:t>قوله تعالى</a:t>
            </a:r>
            <a:r>
              <a:rPr lang="ar-IQ" sz="2000" dirty="0"/>
              <a:t> : </a:t>
            </a:r>
            <a:r>
              <a:rPr lang="ar-IQ" sz="2000" b="1" dirty="0"/>
              <a:t>(( مثلُ نُوره </a:t>
            </a:r>
            <a:r>
              <a:rPr lang="ar-IQ" sz="2000" b="1" u="sng" dirty="0"/>
              <a:t>كمشكاةٍ</a:t>
            </a:r>
            <a:r>
              <a:rPr lang="ar-IQ" sz="2000" b="1" dirty="0"/>
              <a:t> , </a:t>
            </a:r>
            <a:r>
              <a:rPr lang="ar-IQ" sz="2000" b="1" u="sng" dirty="0"/>
              <a:t>فيها</a:t>
            </a:r>
            <a:r>
              <a:rPr lang="ar-IQ" sz="2000" b="1" dirty="0"/>
              <a:t> مصباح , المصباح </a:t>
            </a:r>
            <a:r>
              <a:rPr lang="ar-IQ" sz="2000" b="1" u="sng" dirty="0"/>
              <a:t>في زجاجة</a:t>
            </a:r>
            <a:r>
              <a:rPr lang="ar-IQ" sz="2000" b="1" dirty="0"/>
              <a:t> )) .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IQ" sz="2000" dirty="0"/>
              <a:t>الظرف ( ظرف زمان أو مكان ) : (( النجاح امامكم )) </a:t>
            </a:r>
            <a:r>
              <a:rPr lang="ar-IQ" sz="2000" b="1" dirty="0"/>
              <a:t>, قال الرسول ( ص )</a:t>
            </a:r>
            <a:r>
              <a:rPr lang="ar-IQ" sz="2000" dirty="0"/>
              <a:t> : </a:t>
            </a:r>
            <a:r>
              <a:rPr lang="ar-IQ" sz="2000" b="1" dirty="0"/>
              <a:t>(( الجنة </a:t>
            </a:r>
            <a:r>
              <a:rPr lang="ar-IQ" sz="2000" b="1" u="sng" dirty="0"/>
              <a:t>تحت</a:t>
            </a:r>
            <a:r>
              <a:rPr lang="ar-IQ" sz="2000" b="1" dirty="0"/>
              <a:t> أقدام الامهات )) .</a:t>
            </a:r>
            <a:r>
              <a:rPr lang="en-US" sz="2000" dirty="0"/>
              <a:t/>
            </a:r>
            <a:br>
              <a:rPr lang="en-US" sz="2000" dirty="0"/>
            </a:br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36190612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</TotalTime>
  <Words>98</Words>
  <Application>Microsoft Office PowerPoint</Application>
  <PresentationFormat>عرض على الشاشة (3:4)‏</PresentationFormat>
  <Paragraphs>6</Paragraphs>
  <Slides>2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رحلة</vt:lpstr>
      <vt:lpstr>المبتدأ والخبر المبتدأ : أسم معرفة يقع ظاهرً أو مصدراً مؤولاً , ويكـون مرفوعاً ويسند اليه الخبر . والخبر : أسم مفرد أو جملة أو شبه جملة , ويكون مرفوعاً أو في محل رفع  . </vt:lpstr>
      <vt:lpstr>المبتدأ والخبر المبتدأ : أسم معرفة يقع ظاهرً أو مصدراً مؤولاً , ويكـون مرفوعاً ويسند اليه الخبر . والخبر : أسم مفرد أو جملة أو شبه جملة , ويكون مرفوعاً أو في محل رفع  . المبتدأ يكون :  أسم معرفة يقع ظاهراً : (( اللهُ نور السماواتِ والأرضِ )) . يقع مصدراً مؤولاً : قال تعـالى : ((  وأنْ تصوُموا خيرٌ لكم )) , وتأويله (( صيامكم خير لكم )) فالمصدر المـؤول في محل رفع مبتدأ . الخبر يكون :  الخبر المفرد وهو الاسم المفرد  ( الطالبات نشيطات ) . الخبر الجملة ويكون : الجملة الفعلية: (( المؤمنون يستبشرون برحمة من الله )) . الجملة الاسمية : قوله تعالى : (( الزّجاجة كأنها كوكبٌ دريٌ )) . جـ.  الخبر شبه الجملة وهو على نوعين : الجار والمجرور : قوله تعالى : (( مثلُ نُوره كمشكاةٍ , فيها مصباح , المصباح في زجاجة )) . الظرف ( ظرف زمان أو مكان ) : (( النجاح امامكم )) , قال الرسول ( ص ) : (( الجنة تحت أقدام الامهات )) 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المبتدأ والخبر المبتدأ : أسم معرفة يقع ظاهرً أو مصدراً مؤولاً , ويكـون مرفوعاً ويسند اليه الخبر . والخبر : أسم مفرد أو جملة أو شبه جملة , ويكون مرفوعاً أو في محل رفع  .</dc:title>
  <dc:creator>الافق الجدب</dc:creator>
  <cp:lastModifiedBy>الافق الجدب</cp:lastModifiedBy>
  <cp:revision>2</cp:revision>
  <dcterms:created xsi:type="dcterms:W3CDTF">2018-12-19T03:07:36Z</dcterms:created>
  <dcterms:modified xsi:type="dcterms:W3CDTF">2018-12-19T03:19:29Z</dcterms:modified>
</cp:coreProperties>
</file>