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65BE-0657-4A47-90AD-C21C55E16B19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3AA4-67BE-44F7-809A-3582401494AF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72EEB-1769-4776-AD69-E7C1260563EB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B8AF-C16A-4836-A92D-61834B5F0BA5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D2193-4505-4A75-99BB-880C6989A757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18F4-33C3-445B-924C-31108C51719C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7543A-E259-478F-9E0D-57BA40E442B7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B012D-77A1-44B0-BB26-329BA1EE55C9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7499E-3031-413E-B01E-B94970708CAA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EAB0C-2220-4D0E-A0DD-DB7FA0F742F4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16D63-31BF-4B94-B6C5-E20B2C63F515}" type="datetime4">
              <a:rPr lang="en-US" smtClean="0"/>
              <a:pPr/>
              <a:t>December 17,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B1B13E-D5AF-485E-81A1-82A140076526}" type="datetime4">
              <a:rPr lang="en-US" smtClean="0"/>
              <a:pPr/>
              <a:t>December 17, 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1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r" defTabSz="914400" rtl="1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0" y="188640"/>
            <a:ext cx="1674440" cy="1116702"/>
          </a:xfrm>
        </p:spPr>
        <p:txBody>
          <a:bodyPr/>
          <a:lstStyle/>
          <a:p>
            <a:pPr algn="r"/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ar-IQ" b="1" dirty="0">
                <a:solidFill>
                  <a:srgbClr val="C00000"/>
                </a:solidFill>
              </a:rPr>
              <a:t>                                                                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ar-IQ" b="1" u="sng" dirty="0">
                <a:solidFill>
                  <a:srgbClr val="C00000"/>
                </a:solidFill>
              </a:rPr>
              <a:t>البلاغة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endParaRPr lang="ar-IQ" b="1" dirty="0">
              <a:solidFill>
                <a:srgbClr val="C00000"/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475656" y="836712"/>
            <a:ext cx="53823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IQ" b="1" dirty="0"/>
              <a:t> تمثل البلاغة في ميدان الإبداع الأدبي على مختلف مستوياته ، المرتكز الاساس في دعم النص وكشف النقاب عن جمالية اللغة . والمطّلع على الوقائع </a:t>
            </a:r>
            <a:r>
              <a:rPr lang="ar-IQ" b="1" dirty="0" err="1"/>
              <a:t>الـتأريخية</a:t>
            </a:r>
            <a:r>
              <a:rPr lang="ar-IQ" b="1" dirty="0"/>
              <a:t> في المجال الأدبي التي ربَتْ ونمت في أحضانها البلاغة ، يدرك أنها مثلّت قاعدة المقياس الأولى التي تسبر أغوار (البنية الجمالية ) للنص الأدبي ، وفق أحكام وأسس وأنظمة تنطلق منها وإليها</a:t>
            </a:r>
            <a:r>
              <a:rPr lang="ar-IQ" b="1" dirty="0" smtClean="0"/>
              <a:t>.</a:t>
            </a:r>
            <a:endParaRPr lang="en-US" b="1" dirty="0" smtClean="0"/>
          </a:p>
          <a:p>
            <a:pPr algn="just" rtl="1"/>
            <a:r>
              <a:rPr lang="en-US" b="1" dirty="0"/>
              <a:t/>
            </a:r>
            <a:br>
              <a:rPr lang="en-US" b="1" dirty="0"/>
            </a:br>
            <a:r>
              <a:rPr lang="ar-IQ" b="1" dirty="0"/>
              <a:t>البلاغة لغةً : من قولهم : بلغتُ الغاية إذا انتهيت </a:t>
            </a:r>
            <a:r>
              <a:rPr lang="ar-IQ" b="1" dirty="0" err="1"/>
              <a:t>إاليها</a:t>
            </a:r>
            <a:r>
              <a:rPr lang="ar-IQ" b="1" dirty="0"/>
              <a:t> ،أي بمعنى أنها الوصول والانتهاء </a:t>
            </a:r>
            <a:r>
              <a:rPr lang="ar-IQ" b="1" dirty="0" err="1"/>
              <a:t>إالى</a:t>
            </a:r>
            <a:r>
              <a:rPr lang="ar-IQ" b="1" dirty="0"/>
              <a:t> الشيء ، فسميت البلاغةُ بلاغةً لأنها تُنهي المعنى إلى قلب السامع فيفهمه ، فيقال (الدنيا بلاغ) لأنها تؤديك إلى الآخرة</a:t>
            </a:r>
            <a:r>
              <a:rPr lang="ar-IQ" b="1" baseline="30000" dirty="0"/>
              <a:t>  </a:t>
            </a:r>
            <a:r>
              <a:rPr lang="ar-IQ" b="1" dirty="0" smtClean="0"/>
              <a:t>.</a:t>
            </a:r>
          </a:p>
          <a:p>
            <a:pPr algn="just" rtl="1"/>
            <a:r>
              <a:rPr lang="ar-IQ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ar-IQ" b="1" dirty="0"/>
              <a:t> البلاغة اصطلاحاً : (( هي مطابقة الكلام لمقتضى الحال مع فصاحته)) </a:t>
            </a:r>
            <a:r>
              <a:rPr lang="ar-IQ" b="1" dirty="0" smtClean="0"/>
              <a:t>.</a:t>
            </a:r>
          </a:p>
          <a:p>
            <a:pPr algn="just" rtl="1"/>
            <a:r>
              <a:rPr lang="ar-IQ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ar-IQ" b="1" dirty="0"/>
              <a:t>    ومعنى ذلك أن يكون الكلام مطابقاً للحالة أو الموقف الذي يتحدث فيه ، أي (لكل مقامٍ مقال</a:t>
            </a:r>
            <a:r>
              <a:rPr lang="ar-IQ" b="1" dirty="0" smtClean="0"/>
              <a:t>).</a:t>
            </a:r>
          </a:p>
          <a:p>
            <a:pPr algn="just" rtl="1"/>
            <a:r>
              <a:rPr lang="ar-IQ" b="1" dirty="0" smtClean="0"/>
              <a:t>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 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346084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زوايا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</TotalTime>
  <Words>60</Words>
  <Application>Microsoft Office PowerPoint</Application>
  <PresentationFormat>عرض على الشاشة (3:4)‏</PresentationFormat>
  <Paragraphs>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زوايا</vt:lpstr>
      <vt:lpstr>                                                                  البلاغة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                                   البلاغة </dc:title>
  <dc:creator>الافق الجدب</dc:creator>
  <cp:lastModifiedBy>الافق الجدب</cp:lastModifiedBy>
  <cp:revision>1</cp:revision>
  <dcterms:created xsi:type="dcterms:W3CDTF">2018-12-17T17:06:48Z</dcterms:created>
  <dcterms:modified xsi:type="dcterms:W3CDTF">2018-12-17T17:10:24Z</dcterms:modified>
</cp:coreProperties>
</file>