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7" d="100"/>
          <a:sy n="47" d="100"/>
        </p:scale>
        <p:origin x="-2346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EEA6D53-1648-4B17-B8B5-ADCF9CE70EB0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1745971-233A-486A-9704-FE02787BB0C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8294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5143500" y="366186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57250" y="366188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42900" y="2844801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628650" y="1524005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297544" y="1272455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611945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26613" y="28137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37161" y="1406770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759655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692696" y="6156176"/>
            <a:ext cx="5381513" cy="2390889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85750" y="772160"/>
            <a:ext cx="6343650" cy="5628640"/>
          </a:xfrm>
        </p:spPr>
        <p:txBody>
          <a:bodyPr>
            <a:noAutofit/>
          </a:bodyPr>
          <a:lstStyle/>
          <a:p>
            <a:pPr algn="ctr"/>
            <a:r>
              <a:rPr lang="ar-IQ" sz="1800" b="1" dirty="0">
                <a:solidFill>
                  <a:srgbClr val="0070C0"/>
                </a:solidFill>
              </a:rPr>
              <a:t>الثانية : التاء المفتوحة أو الطويلة  وتكون :-</a:t>
            </a:r>
            <a:endParaRPr lang="en-US" sz="1800" dirty="0">
              <a:solidFill>
                <a:srgbClr val="0070C0"/>
              </a:solidFill>
            </a:endParaRPr>
          </a:p>
          <a:p>
            <a:pPr algn="ctr"/>
            <a:r>
              <a:rPr lang="ar-IQ" sz="1800" b="1" dirty="0">
                <a:solidFill>
                  <a:srgbClr val="0070C0"/>
                </a:solidFill>
              </a:rPr>
              <a:t> </a:t>
            </a:r>
            <a:endParaRPr lang="en-US" sz="1800" dirty="0">
              <a:solidFill>
                <a:srgbClr val="0070C0"/>
              </a:solidFill>
            </a:endParaRPr>
          </a:p>
          <a:p>
            <a:pPr lvl="0" algn="ctr"/>
            <a:r>
              <a:rPr lang="ar-IQ" sz="1800" dirty="0">
                <a:solidFill>
                  <a:srgbClr val="0070C0"/>
                </a:solidFill>
              </a:rPr>
              <a:t>في جمع المؤنث السالم ( كاتبات – شاعرات – مدرسات ) </a:t>
            </a:r>
            <a:endParaRPr lang="en-US" sz="1800" dirty="0">
              <a:solidFill>
                <a:srgbClr val="0070C0"/>
              </a:solidFill>
            </a:endParaRPr>
          </a:p>
          <a:p>
            <a:pPr lvl="0" algn="ctr"/>
            <a:r>
              <a:rPr lang="ar-IQ" sz="1800" dirty="0">
                <a:solidFill>
                  <a:srgbClr val="0070C0"/>
                </a:solidFill>
              </a:rPr>
              <a:t>في أواخر أسماء العلم الأعجمية ( شار لوت – روبرت – بونابرت ) </a:t>
            </a:r>
            <a:endParaRPr lang="en-US" sz="1800" dirty="0">
              <a:solidFill>
                <a:srgbClr val="0070C0"/>
              </a:solidFill>
            </a:endParaRPr>
          </a:p>
          <a:p>
            <a:pPr lvl="0" algn="ctr"/>
            <a:r>
              <a:rPr lang="ar-IQ" sz="1800" dirty="0">
                <a:solidFill>
                  <a:srgbClr val="0070C0"/>
                </a:solidFill>
              </a:rPr>
              <a:t>في تاء الفاعل وتاء التأنيث  الساكنة ( شربتُ – كتبتً – شربتْ – كتبتْ ) . </a:t>
            </a:r>
            <a:endParaRPr lang="en-US" sz="1800" dirty="0">
              <a:solidFill>
                <a:srgbClr val="0070C0"/>
              </a:solidFill>
            </a:endParaRPr>
          </a:p>
          <a:p>
            <a:pPr lvl="0" algn="ctr"/>
            <a:r>
              <a:rPr lang="ar-IQ" sz="1800" dirty="0">
                <a:solidFill>
                  <a:srgbClr val="0070C0"/>
                </a:solidFill>
              </a:rPr>
              <a:t>في الجموع الملحقة بجمع المؤنث  السالم  ( عرفات  -  </a:t>
            </a:r>
            <a:r>
              <a:rPr lang="ar-IQ" sz="1800" dirty="0" err="1">
                <a:solidFill>
                  <a:srgbClr val="0070C0"/>
                </a:solidFill>
              </a:rPr>
              <a:t>اذرعات</a:t>
            </a:r>
            <a:r>
              <a:rPr lang="ar-IQ" sz="1800" dirty="0">
                <a:solidFill>
                  <a:srgbClr val="0070C0"/>
                </a:solidFill>
              </a:rPr>
              <a:t> ) .</a:t>
            </a:r>
            <a:endParaRPr lang="en-US" sz="1800" dirty="0">
              <a:solidFill>
                <a:srgbClr val="0070C0"/>
              </a:solidFill>
            </a:endParaRPr>
          </a:p>
          <a:p>
            <a:pPr lvl="0" algn="ctr"/>
            <a:r>
              <a:rPr lang="ar-IQ" sz="1800" dirty="0">
                <a:solidFill>
                  <a:srgbClr val="0070C0"/>
                </a:solidFill>
              </a:rPr>
              <a:t>في أواخر جموع التكسير ذات المفرد المنتهي بالتاء الطويلة  ( بيوت – نعوت ) .</a:t>
            </a:r>
            <a:endParaRPr lang="en-US" sz="1800" dirty="0">
              <a:solidFill>
                <a:srgbClr val="0070C0"/>
              </a:solidFill>
            </a:endParaRPr>
          </a:p>
          <a:p>
            <a:pPr algn="ctr"/>
            <a:r>
              <a:rPr lang="en-US" sz="1800" dirty="0">
                <a:solidFill>
                  <a:srgbClr val="0070C0"/>
                </a:solidFill>
              </a:rPr>
              <a:t> </a:t>
            </a:r>
          </a:p>
          <a:p>
            <a:pPr algn="ctr"/>
            <a:r>
              <a:rPr lang="ar-IQ" sz="1800" b="1" dirty="0">
                <a:solidFill>
                  <a:srgbClr val="0070C0"/>
                </a:solidFill>
              </a:rPr>
              <a:t>ملاحظات : - </a:t>
            </a:r>
            <a:endParaRPr lang="en-US" sz="1800" dirty="0">
              <a:solidFill>
                <a:srgbClr val="0070C0"/>
              </a:solidFill>
            </a:endParaRPr>
          </a:p>
          <a:p>
            <a:pPr lvl="0" algn="ctr"/>
            <a:r>
              <a:rPr lang="ar-IQ" sz="1800" dirty="0">
                <a:solidFill>
                  <a:srgbClr val="0070C0"/>
                </a:solidFill>
              </a:rPr>
              <a:t>التاء المربوطة تفتح أذا أضيفت إلى  ضمير مثل  : </a:t>
            </a:r>
            <a:endParaRPr lang="en-US" sz="1800" dirty="0">
              <a:solidFill>
                <a:srgbClr val="0070C0"/>
              </a:solidFill>
            </a:endParaRPr>
          </a:p>
          <a:p>
            <a:pPr algn="ctr"/>
            <a:r>
              <a:rPr lang="ar-IQ" sz="1800" dirty="0">
                <a:solidFill>
                  <a:srgbClr val="0070C0"/>
                </a:solidFill>
              </a:rPr>
              <a:t>     حياة   +  ياء المتكلم        حياتي .</a:t>
            </a:r>
            <a:endParaRPr lang="en-US" sz="1800" dirty="0">
              <a:solidFill>
                <a:srgbClr val="0070C0"/>
              </a:solidFill>
            </a:endParaRPr>
          </a:p>
          <a:p>
            <a:pPr lvl="0" algn="ctr"/>
            <a:r>
              <a:rPr lang="ar-IQ" sz="1800" dirty="0">
                <a:solidFill>
                  <a:srgbClr val="0070C0"/>
                </a:solidFill>
              </a:rPr>
              <a:t>التاء الطويلة لا يتغير نطقها في الوصل والفصل . إما التاء المربوطة  فأنها تنطق في الوصل  </a:t>
            </a:r>
            <a:r>
              <a:rPr lang="ar-IQ" sz="1800" b="1" u="sng" dirty="0">
                <a:solidFill>
                  <a:srgbClr val="0070C0"/>
                </a:solidFill>
              </a:rPr>
              <a:t>تاء</a:t>
            </a:r>
            <a:r>
              <a:rPr lang="ar-IQ" sz="1800" dirty="0">
                <a:solidFill>
                  <a:srgbClr val="0070C0"/>
                </a:solidFill>
              </a:rPr>
              <a:t>  وتنطق عند الوقف عليها  </a:t>
            </a:r>
            <a:r>
              <a:rPr lang="ar-IQ" sz="1800" b="1" u="sng" dirty="0">
                <a:solidFill>
                  <a:srgbClr val="0070C0"/>
                </a:solidFill>
              </a:rPr>
              <a:t>هاء</a:t>
            </a:r>
            <a:r>
              <a:rPr lang="ar-IQ" sz="1800" dirty="0">
                <a:solidFill>
                  <a:srgbClr val="0070C0"/>
                </a:solidFill>
              </a:rPr>
              <a:t> .</a:t>
            </a:r>
            <a:endParaRPr lang="en-US" sz="1800" dirty="0">
              <a:solidFill>
                <a:srgbClr val="0070C0"/>
              </a:solidFill>
            </a:endParaRPr>
          </a:p>
          <a:p>
            <a:pPr lvl="0" algn="ctr"/>
            <a:r>
              <a:rPr lang="ar-IQ" sz="1800" dirty="0">
                <a:solidFill>
                  <a:srgbClr val="0070C0"/>
                </a:solidFill>
              </a:rPr>
              <a:t>التاء المكتوبة في بعض الكلمات  في القران الكريم  طويلة وهي في الأصل مربوطة  وهي موجودة في  واحد وأربعين موضع : </a:t>
            </a:r>
            <a:endParaRPr lang="en-US" sz="1800" dirty="0">
              <a:solidFill>
                <a:srgbClr val="0070C0"/>
              </a:solidFill>
            </a:endParaRPr>
          </a:p>
          <a:p>
            <a:pPr algn="ctr"/>
            <a:r>
              <a:rPr lang="ar-IQ" sz="1800" dirty="0">
                <a:solidFill>
                  <a:srgbClr val="0070C0"/>
                </a:solidFill>
              </a:rPr>
              <a:t>     قال تعالى : </a:t>
            </a:r>
            <a:r>
              <a:rPr lang="ar-IQ" sz="1800" b="1" dirty="0">
                <a:solidFill>
                  <a:srgbClr val="0070C0"/>
                </a:solidFill>
              </a:rPr>
              <a:t>((  ذكرت رحمت ربك ................. ) ) .</a:t>
            </a:r>
            <a:endParaRPr lang="en-US" sz="1800" dirty="0">
              <a:solidFill>
                <a:srgbClr val="0070C0"/>
              </a:solidFill>
            </a:endParaRPr>
          </a:p>
          <a:p>
            <a:pPr algn="ctr"/>
            <a:r>
              <a:rPr lang="ar-IQ" sz="1800" dirty="0">
                <a:solidFill>
                  <a:srgbClr val="0070C0"/>
                </a:solidFill>
              </a:rPr>
              <a:t>     قال تعالى </a:t>
            </a:r>
            <a:r>
              <a:rPr lang="ar-IQ" sz="1800" b="1" dirty="0">
                <a:solidFill>
                  <a:srgbClr val="0070C0"/>
                </a:solidFill>
              </a:rPr>
              <a:t>: (( شجرت الزقوم ............... ) ) .</a:t>
            </a:r>
            <a:endParaRPr lang="en-US" sz="1800" dirty="0">
              <a:solidFill>
                <a:srgbClr val="0070C0"/>
              </a:solidFill>
            </a:endParaRPr>
          </a:p>
          <a:p>
            <a:pPr algn="ctr"/>
            <a:r>
              <a:rPr lang="ar-IQ" sz="1800" dirty="0">
                <a:solidFill>
                  <a:srgbClr val="0070C0"/>
                </a:solidFill>
              </a:rPr>
              <a:t>    هذا رسم قرآني لا يقاس عليه .</a:t>
            </a:r>
            <a:endParaRPr lang="en-US" sz="1800" dirty="0">
              <a:solidFill>
                <a:srgbClr val="0070C0"/>
              </a:solidFill>
            </a:endParaRPr>
          </a:p>
          <a:p>
            <a:pPr lvl="0" algn="ctr"/>
            <a:r>
              <a:rPr lang="ar-IQ" sz="1800" dirty="0">
                <a:solidFill>
                  <a:srgbClr val="0070C0"/>
                </a:solidFill>
              </a:rPr>
              <a:t> لا تكون التاء المربوطة  إلا في  الأسماء  إما المفتوحة فتكون في الأسماء  والأفعال والحروف .</a:t>
            </a:r>
            <a:endParaRPr lang="en-US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8366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</TotalTime>
  <Words>8</Words>
  <Application>Microsoft Office PowerPoint</Application>
  <PresentationFormat>عرض على الشاشة (3:4)‏</PresentationFormat>
  <Paragraphs>17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انقلاب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المبتدأ والخبر المبتدأ : أسم معرفة يقع ظاهرً أو مصدراً مؤولاً , ويكـون مرفوعاً ويسند اليه الخبر . والخبر : أسم مفرد أو جملة أو شبه جملة , ويكون مرفوعاً أو في محل رفع  .</dc:title>
  <dc:creator>الافق الجدب</dc:creator>
  <cp:lastModifiedBy>الافق الجدب</cp:lastModifiedBy>
  <cp:revision>8</cp:revision>
  <dcterms:created xsi:type="dcterms:W3CDTF">2018-12-19T03:07:36Z</dcterms:created>
  <dcterms:modified xsi:type="dcterms:W3CDTF">2018-12-19T03:33:28Z</dcterms:modified>
</cp:coreProperties>
</file>