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214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772816" y="1907704"/>
            <a:ext cx="3600400" cy="5628640"/>
          </a:xfrm>
        </p:spPr>
        <p:txBody>
          <a:bodyPr>
            <a:noAutofit/>
          </a:bodyPr>
          <a:lstStyle/>
          <a:p>
            <a:r>
              <a:rPr lang="ar-IQ" sz="1600" b="1" dirty="0"/>
              <a:t>ولتعزيز رابطة العلاقة بين أواصر الايجاد الدلالي ، أعطى الشاعر فرصة الكشف عن بقائه في حيز الانتظار متنقلاً بين البحر والمرفأ والموج والقلاع التائهة . </a:t>
            </a:r>
            <a:endParaRPr lang="en-US" sz="1600" b="1" dirty="0"/>
          </a:p>
          <a:p>
            <a:r>
              <a:rPr lang="ar-IQ" sz="1600" b="1" dirty="0"/>
              <a:t>ويقف الشاعر مغادراً مفازته الحبلى </a:t>
            </a:r>
            <a:r>
              <a:rPr lang="ar-IQ" sz="1600" b="1" dirty="0" err="1"/>
              <a:t>بالانتظارات</a:t>
            </a:r>
            <a:r>
              <a:rPr lang="ar-IQ" sz="1600" b="1" dirty="0"/>
              <a:t> ، فيقول : </a:t>
            </a:r>
            <a:endParaRPr lang="en-US" sz="1600" b="1" dirty="0"/>
          </a:p>
          <a:p>
            <a:r>
              <a:rPr lang="ar-IQ" sz="1600" b="1" dirty="0"/>
              <a:t>            أُنادِي التّي حُبُّها فِي دَمِي              وأََبْحَثُ عَنْ طَيفِها المُحْتجِبْ</a:t>
            </a:r>
            <a:endParaRPr lang="en-US" sz="1600" b="1" dirty="0"/>
          </a:p>
          <a:p>
            <a:r>
              <a:rPr lang="ar-IQ" sz="1600" b="1" dirty="0"/>
              <a:t>يأخذ بيد انتظاره المدجج بالأسئلة ويُعطي إيماءاتٍ بالضياع باليد الأخرى: </a:t>
            </a:r>
            <a:endParaRPr lang="en-US" sz="1600" b="1" dirty="0"/>
          </a:p>
          <a:p>
            <a:r>
              <a:rPr lang="ar-IQ" sz="1600" b="1" dirty="0"/>
              <a:t>            وَهبِْني قُذِفْتُ إلى ساحلٍ                وأَرْخَيْتُ مِجْذافِي المُضْطَرِبْ </a:t>
            </a:r>
            <a:endParaRPr lang="en-US" sz="1600" b="1" dirty="0"/>
          </a:p>
          <a:p>
            <a:r>
              <a:rPr lang="ar-IQ" sz="1600" b="1" dirty="0"/>
              <a:t>يرَخي المجذاف المضطرب بعد أن يتسلل السؤال من كف اليأس ويقر بعد ذلك : </a:t>
            </a:r>
            <a:endParaRPr lang="en-US" sz="1600" b="1" dirty="0"/>
          </a:p>
          <a:p>
            <a:r>
              <a:rPr lang="ar-IQ" sz="1600" b="1" dirty="0"/>
              <a:t>           </a:t>
            </a:r>
            <a:r>
              <a:rPr lang="ar-IQ" sz="1600" b="1" dirty="0" err="1"/>
              <a:t>فَمَنْذا</a:t>
            </a:r>
            <a:r>
              <a:rPr lang="ar-IQ" sz="1600" b="1" dirty="0"/>
              <a:t> يَرِدُّ شَبابي السَّلِيبَ                مِنْ قَبْضَةِ الزّمَنِ المغُتَصِبْ</a:t>
            </a:r>
            <a:endParaRPr lang="en-US" sz="1600" b="1" dirty="0"/>
          </a:p>
          <a:p>
            <a:r>
              <a:rPr lang="ar-IQ" sz="1600" b="1" dirty="0"/>
              <a:t>وهنا يُشير الشاعر باستعارة </a:t>
            </a:r>
            <a:r>
              <a:rPr lang="ar-IQ" sz="1600" b="1" dirty="0" err="1"/>
              <a:t>إالى</a:t>
            </a:r>
            <a:r>
              <a:rPr lang="ar-IQ" sz="1600" b="1" dirty="0"/>
              <a:t> ضعفه وقنوطه </a:t>
            </a:r>
            <a:r>
              <a:rPr lang="ar-IQ" sz="1600" b="1" dirty="0" err="1"/>
              <a:t>وهودليل</a:t>
            </a:r>
            <a:r>
              <a:rPr lang="ar-IQ" sz="1600" b="1" dirty="0"/>
              <a:t> على فوات الأوان ، فمن مناقب الاستعارة أنها </a:t>
            </a:r>
            <a:r>
              <a:rPr lang="ar-IQ" sz="1600" b="1" baseline="30000" dirty="0"/>
              <a:t>((</a:t>
            </a:r>
            <a:r>
              <a:rPr lang="ar-IQ" sz="1600" b="1" dirty="0"/>
              <a:t> تعطيك الكثير من المعاني باليسير من الألفاظ ، حتى تخرج من الصَّدَفَةِ الواحدة عدة (دُرر) ، وتجني من الغصن الواحد أنواعاً من الثمر</a:t>
            </a:r>
            <a:r>
              <a:rPr lang="ar-IQ" sz="1600" b="1" baseline="30000" dirty="0"/>
              <a:t>))</a:t>
            </a:r>
            <a:r>
              <a:rPr lang="ar-IQ" sz="1600" b="1" dirty="0"/>
              <a:t>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129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12</cp:revision>
  <dcterms:created xsi:type="dcterms:W3CDTF">2018-12-19T03:07:36Z</dcterms:created>
  <dcterms:modified xsi:type="dcterms:W3CDTF">2018-12-19T03:51:37Z</dcterms:modified>
</cp:coreProperties>
</file>