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6" d="100"/>
          <a:sy n="56" d="100"/>
        </p:scale>
        <p:origin x="-2148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EEA6D53-1648-4B17-B8B5-ADCF9CE70EB0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1745971-233A-486A-9704-FE02787BB0C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282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219202"/>
            <a:ext cx="1543050" cy="6949017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219202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7764" y="3606219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3769" y="2479677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42900" y="3352800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352800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81287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9329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57900" y="8475134"/>
            <a:ext cx="457200" cy="486833"/>
          </a:xfrm>
        </p:spPr>
        <p:txBody>
          <a:bodyPr/>
          <a:lstStyle/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7144" y="7755467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3286125" y="8293101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286125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D598E6-0E1F-4ED7-BEE8-B146115CE92F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000250" y="8475134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5943600" y="8475134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F52912-FC6F-4142-A167-851AD52D65A4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692696" y="6156176"/>
            <a:ext cx="5381513" cy="2390889"/>
          </a:xfrm>
        </p:spPr>
        <p:txBody>
          <a:bodyPr/>
          <a:lstStyle/>
          <a:p>
            <a:endParaRPr lang="ar-IQ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1772816" y="1907704"/>
            <a:ext cx="3600400" cy="5628640"/>
          </a:xfrm>
        </p:spPr>
        <p:txBody>
          <a:bodyPr>
            <a:noAutofit/>
          </a:bodyPr>
          <a:lstStyle/>
          <a:p>
            <a:r>
              <a:rPr lang="ar-IQ" sz="1600" b="1" dirty="0"/>
              <a:t>ولتعزيز رابطة العلاقة بين أواصر الايجاد الدلالي ، أعطى الشاعر فرصة الكشف عن بقائه في حيز الانتظار متنقلاً بين البحر والمرفأ والموج والقلاع التائهة . </a:t>
            </a:r>
            <a:endParaRPr lang="en-US" sz="1600" b="1" dirty="0"/>
          </a:p>
          <a:p>
            <a:r>
              <a:rPr lang="ar-IQ" sz="1600" b="1" dirty="0"/>
              <a:t>ويقف الشاعر مغادراً مفازته الحبلى </a:t>
            </a:r>
            <a:r>
              <a:rPr lang="ar-IQ" sz="1600" b="1" dirty="0" err="1"/>
              <a:t>بالانتظارات</a:t>
            </a:r>
            <a:r>
              <a:rPr lang="ar-IQ" sz="1600" b="1" dirty="0"/>
              <a:t> ، فيقول : </a:t>
            </a:r>
            <a:endParaRPr lang="en-US" sz="1600" b="1" dirty="0"/>
          </a:p>
          <a:p>
            <a:r>
              <a:rPr lang="ar-IQ" sz="1600" b="1" dirty="0"/>
              <a:t>            أُنادِي التّي حُبُّها فِي دَمِي              وأََبْحَثُ عَنْ طَيفِها المُحْتجِبْ</a:t>
            </a:r>
            <a:endParaRPr lang="en-US" sz="1600" b="1" dirty="0"/>
          </a:p>
          <a:p>
            <a:r>
              <a:rPr lang="ar-IQ" sz="1600" b="1" dirty="0"/>
              <a:t>يأخذ بيد انتظاره المدجج بالأسئلة ويُعطي إيماءاتٍ بالضياع باليد الأخرى: </a:t>
            </a:r>
            <a:endParaRPr lang="en-US" sz="1600" b="1" dirty="0"/>
          </a:p>
          <a:p>
            <a:r>
              <a:rPr lang="ar-IQ" sz="1600" b="1" dirty="0"/>
              <a:t>            وَهبِْني قُذِفْتُ إلى ساحلٍ                وأَرْخَيْتُ مِجْذافِي المُضْطَرِبْ </a:t>
            </a:r>
            <a:endParaRPr lang="en-US" sz="1600" b="1" dirty="0"/>
          </a:p>
          <a:p>
            <a:r>
              <a:rPr lang="ar-IQ" sz="1600" b="1" dirty="0"/>
              <a:t>يرَخي المجذاف المضطرب بعد أن يتسلل السؤال من كف اليأس ويقر بعد ذلك : </a:t>
            </a:r>
            <a:endParaRPr lang="en-US" sz="1600" b="1" dirty="0"/>
          </a:p>
          <a:p>
            <a:r>
              <a:rPr lang="ar-IQ" sz="1600" b="1" dirty="0"/>
              <a:t>           </a:t>
            </a:r>
            <a:r>
              <a:rPr lang="ar-IQ" sz="1600" b="1" dirty="0" err="1"/>
              <a:t>فَمَنْذا</a:t>
            </a:r>
            <a:r>
              <a:rPr lang="ar-IQ" sz="1600" b="1" dirty="0"/>
              <a:t> يَرِدُّ شَبابي السَّلِيبَ                مِنْ قَبْضَةِ الزّمَنِ المغُتَصِبْ</a:t>
            </a:r>
            <a:endParaRPr lang="en-US" sz="1600" b="1" dirty="0"/>
          </a:p>
          <a:p>
            <a:r>
              <a:rPr lang="ar-IQ" sz="1600" b="1" dirty="0"/>
              <a:t>وهنا يُشير الشاعر باستعارة </a:t>
            </a:r>
            <a:r>
              <a:rPr lang="ar-IQ" sz="1600" b="1" dirty="0" err="1"/>
              <a:t>إالى</a:t>
            </a:r>
            <a:r>
              <a:rPr lang="ar-IQ" sz="1600" b="1" dirty="0"/>
              <a:t> ضعفه وقنوطه </a:t>
            </a:r>
            <a:r>
              <a:rPr lang="ar-IQ" sz="1600" b="1" dirty="0" err="1"/>
              <a:t>وهودليل</a:t>
            </a:r>
            <a:r>
              <a:rPr lang="ar-IQ" sz="1600" b="1" dirty="0"/>
              <a:t> على فوات الأوان ، فمن مناقب الاستعارة أنها </a:t>
            </a:r>
            <a:r>
              <a:rPr lang="ar-IQ" sz="1600" b="1" baseline="30000" dirty="0"/>
              <a:t>((</a:t>
            </a:r>
            <a:r>
              <a:rPr lang="ar-IQ" sz="1600" b="1" dirty="0"/>
              <a:t> تعطيك الكثير من المعاني باليسير من الألفاظ ، حتى تخرج من الصَّدَفَةِ الواحدة عدة (دُرر) ، وتجني من الغصن الواحد أنواعاً من الثمر</a:t>
            </a:r>
            <a:r>
              <a:rPr lang="ar-IQ" sz="1600" b="1" baseline="30000" dirty="0"/>
              <a:t>))</a:t>
            </a:r>
            <a:r>
              <a:rPr lang="ar-IQ" sz="1600" b="1" dirty="0"/>
              <a:t>.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5183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129</Words>
  <Application>Microsoft Office PowerPoint</Application>
  <PresentationFormat>عرض على الشاشة (3:4)‏</PresentationFormat>
  <Paragraphs>8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تدفق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المبتدأ والخبر المبتدأ : أسم معرفة يقع ظاهرً أو مصدراً مؤولاً , ويكـون مرفوعاً ويسند اليه الخبر . والخبر : أسم مفرد أو جملة أو شبه جملة , ويكون مرفوعاً أو في محل رفع  .</dc:title>
  <dc:creator>الافق الجدب</dc:creator>
  <cp:lastModifiedBy>الافق الجدب</cp:lastModifiedBy>
  <cp:revision>12</cp:revision>
  <dcterms:created xsi:type="dcterms:W3CDTF">2018-12-19T03:07:36Z</dcterms:created>
  <dcterms:modified xsi:type="dcterms:W3CDTF">2018-12-19T03:51:37Z</dcterms:modified>
</cp:coreProperties>
</file>