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2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78B679A-CFE5-461B-8030-008FBF1D88AA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5CC6ECD-7389-4AB0-A8C3-6C9B743841D4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1038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6ECD-7389-4AB0-A8C3-6C9B743841D4}" type="slidenum">
              <a:rPr lang="ar-IQ" smtClean="0"/>
              <a:t>2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58581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E19B719-8DEA-4BDC-899C-FC09F7494D6E}" type="datetimeFigureOut">
              <a:rPr lang="ar-IQ" smtClean="0"/>
              <a:t>11/04/1440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6F800071-63BE-4B1A-8F09-38DD367E062B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832648"/>
          </a:xfrm>
        </p:spPr>
        <p:txBody>
          <a:bodyPr>
            <a:noAutofit/>
          </a:bodyPr>
          <a:lstStyle/>
          <a:p>
            <a:pPr algn="r"/>
            <a:r>
              <a:rPr lang="ar-IQ" sz="1800" b="1" dirty="0" smtClean="0">
                <a:solidFill>
                  <a:schemeClr val="tx1"/>
                </a:solidFill>
              </a:rPr>
              <a:t/>
            </a:r>
            <a:br>
              <a:rPr lang="ar-IQ" sz="1800" b="1" dirty="0" smtClean="0">
                <a:solidFill>
                  <a:schemeClr val="tx1"/>
                </a:solidFill>
              </a:rPr>
            </a:br>
            <a:r>
              <a:rPr lang="ar-IQ" sz="1800" b="1" dirty="0">
                <a:solidFill>
                  <a:schemeClr val="tx1"/>
                </a:solidFill>
              </a:rPr>
              <a:t/>
            </a:r>
            <a:br>
              <a:rPr lang="ar-IQ" sz="1800" b="1" dirty="0">
                <a:solidFill>
                  <a:schemeClr val="tx1"/>
                </a:solidFill>
              </a:rPr>
            </a:br>
            <a:r>
              <a:rPr lang="ar-IQ" sz="1800" b="1" dirty="0" smtClean="0">
                <a:solidFill>
                  <a:schemeClr val="tx1"/>
                </a:solidFill>
              </a:rPr>
              <a:t/>
            </a:r>
            <a:br>
              <a:rPr lang="ar-IQ" sz="1800" b="1" dirty="0" smtClean="0">
                <a:solidFill>
                  <a:schemeClr val="tx1"/>
                </a:solidFill>
              </a:rPr>
            </a:br>
            <a:r>
              <a:rPr lang="ar-IQ" sz="1800" b="1" dirty="0">
                <a:solidFill>
                  <a:schemeClr val="tx1"/>
                </a:solidFill>
              </a:rPr>
              <a:t/>
            </a:r>
            <a:br>
              <a:rPr lang="ar-IQ" sz="1800" b="1" dirty="0">
                <a:solidFill>
                  <a:schemeClr val="tx1"/>
                </a:solidFill>
              </a:rPr>
            </a:br>
            <a:r>
              <a:rPr lang="ar-IQ" sz="1800" b="1" dirty="0" smtClean="0">
                <a:solidFill>
                  <a:schemeClr val="tx1"/>
                </a:solidFill>
              </a:rPr>
              <a:t/>
            </a:r>
            <a:br>
              <a:rPr lang="ar-IQ" sz="1800" b="1" dirty="0" smtClean="0">
                <a:solidFill>
                  <a:schemeClr val="tx1"/>
                </a:solidFill>
              </a:rPr>
            </a:br>
            <a:r>
              <a:rPr lang="ar-IQ" sz="1800" b="1" dirty="0">
                <a:solidFill>
                  <a:schemeClr val="tx1"/>
                </a:solidFill>
              </a:rPr>
              <a:t/>
            </a:r>
            <a:br>
              <a:rPr lang="ar-IQ" sz="1800" b="1" dirty="0">
                <a:solidFill>
                  <a:schemeClr val="tx1"/>
                </a:solidFill>
              </a:rPr>
            </a:br>
            <a:r>
              <a:rPr lang="ar-IQ" sz="1800" b="1" dirty="0" smtClean="0">
                <a:solidFill>
                  <a:schemeClr val="tx1"/>
                </a:solidFill>
              </a:rPr>
              <a:t/>
            </a:r>
            <a:br>
              <a:rPr lang="ar-IQ" sz="1800" b="1" dirty="0" smtClean="0">
                <a:solidFill>
                  <a:schemeClr val="tx1"/>
                </a:solidFill>
              </a:rPr>
            </a:br>
            <a:r>
              <a:rPr lang="ar-IQ" sz="1800" b="1" dirty="0">
                <a:solidFill>
                  <a:schemeClr val="tx1"/>
                </a:solidFill>
              </a:rPr>
              <a:t/>
            </a:r>
            <a:br>
              <a:rPr lang="ar-IQ" sz="1800" b="1" dirty="0">
                <a:solidFill>
                  <a:schemeClr val="tx1"/>
                </a:solidFill>
              </a:rPr>
            </a:br>
            <a:r>
              <a:rPr lang="ar-IQ" sz="1800" b="1" dirty="0" smtClean="0">
                <a:solidFill>
                  <a:schemeClr val="tx1"/>
                </a:solidFill>
              </a:rPr>
              <a:t>الأعـداد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ar-IQ" sz="1800" b="1" dirty="0">
                <a:solidFill>
                  <a:schemeClr val="tx1"/>
                </a:solidFill>
              </a:rPr>
              <a:t>الأعداد في لغة العرب تكتب وفق القواعد الاتية :-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الواحد والاثنان ( 1 , 2 ) يطابقان المعدود في التذكير والتأنيث مثل رأيت احد الرجال واحدى النساء , جاء اثنان من الرجال واثنتان من النساء ( مفردين , مركبين , معطوفاً عليهما ) .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الاعداد من ( 3 – 9 ) تكون على خلاف العدد في جميع الاحوال تذكيراً وتأنيثاً , مفردة أم مركبة أم </a:t>
            </a:r>
            <a:r>
              <a:rPr lang="ar-IQ" sz="1800" dirty="0" err="1">
                <a:solidFill>
                  <a:schemeClr val="tx1"/>
                </a:solidFill>
              </a:rPr>
              <a:t>معوطفاً</a:t>
            </a:r>
            <a:r>
              <a:rPr lang="ar-IQ" sz="1800" dirty="0">
                <a:solidFill>
                  <a:schemeClr val="tx1"/>
                </a:solidFill>
              </a:rPr>
              <a:t> عليها مثل </a:t>
            </a:r>
            <a:r>
              <a:rPr lang="ar-IQ" sz="1800" b="1" dirty="0">
                <a:solidFill>
                  <a:schemeClr val="tx1"/>
                </a:solidFill>
              </a:rPr>
              <a:t>قوله تعـالى</a:t>
            </a:r>
            <a:r>
              <a:rPr lang="ar-IQ" sz="1800" dirty="0">
                <a:solidFill>
                  <a:schemeClr val="tx1"/>
                </a:solidFill>
              </a:rPr>
              <a:t> : </a:t>
            </a:r>
            <a:r>
              <a:rPr lang="ar-IQ" sz="1800" b="1" dirty="0">
                <a:solidFill>
                  <a:schemeClr val="tx1"/>
                </a:solidFill>
              </a:rPr>
              <a:t>(( سخّرها عليهم سَبْعَ ليالٍ , وثمانيةَ ايـــام حسوماً ))</a:t>
            </a:r>
            <a:r>
              <a:rPr lang="ar-IQ" sz="1800" dirty="0">
                <a:solidFill>
                  <a:schemeClr val="tx1"/>
                </a:solidFill>
              </a:rPr>
              <a:t> </a:t>
            </a:r>
            <a:r>
              <a:rPr lang="ar-IQ" sz="1800" b="1" dirty="0">
                <a:solidFill>
                  <a:schemeClr val="tx1"/>
                </a:solidFill>
              </a:rPr>
              <a:t>, مركبــة</a:t>
            </a:r>
            <a:r>
              <a:rPr lang="ar-IQ" sz="1800" dirty="0">
                <a:solidFill>
                  <a:schemeClr val="tx1"/>
                </a:solidFill>
              </a:rPr>
              <a:t> : </a:t>
            </a:r>
            <a:r>
              <a:rPr lang="en-US" sz="1800" dirty="0">
                <a:solidFill>
                  <a:schemeClr val="tx1"/>
                </a:solidFill>
              </a:rPr>
              <a:t>))</a:t>
            </a:r>
            <a:r>
              <a:rPr lang="ar-IQ" sz="1800" dirty="0">
                <a:solidFill>
                  <a:schemeClr val="tx1"/>
                </a:solidFill>
              </a:rPr>
              <a:t> مكثنا في الرحلة ثلاثة عشر يوماً )) </a:t>
            </a:r>
            <a:r>
              <a:rPr lang="ar-IQ" sz="1800" b="1" dirty="0">
                <a:solidFill>
                  <a:schemeClr val="tx1"/>
                </a:solidFill>
              </a:rPr>
              <a:t>معطوفاً</a:t>
            </a:r>
            <a:r>
              <a:rPr lang="ar-IQ" sz="1800" dirty="0">
                <a:solidFill>
                  <a:schemeClr val="tx1"/>
                </a:solidFill>
              </a:rPr>
              <a:t> : (( فاز بالجائزة ثلاثة وعشرون متسابقاً )) , (( جاء اربع نساء وثلاثة رجال )) .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العدد ( 10 ) يكون على خلاف المعدود اذا كان مفرداً : (( اشتريتُ عشر لوحات بعشرة آلاف )) , ويكون مطابق المعدود اذا كان مركباً </a:t>
            </a:r>
            <a:r>
              <a:rPr lang="ar-IQ" sz="1800" b="1" dirty="0">
                <a:solidFill>
                  <a:schemeClr val="tx1"/>
                </a:solidFill>
              </a:rPr>
              <a:t>كقوله تعالى :</a:t>
            </a:r>
            <a:r>
              <a:rPr lang="ar-IQ" sz="1800" dirty="0">
                <a:solidFill>
                  <a:schemeClr val="tx1"/>
                </a:solidFill>
              </a:rPr>
              <a:t> </a:t>
            </a:r>
            <a:r>
              <a:rPr lang="ar-IQ" sz="1800" b="1" dirty="0">
                <a:solidFill>
                  <a:schemeClr val="tx1"/>
                </a:solidFill>
              </a:rPr>
              <a:t>(( وبعثنا منهم اثني عشر نقيباً ))</a:t>
            </a:r>
            <a:r>
              <a:rPr lang="ar-IQ" sz="1800" dirty="0">
                <a:solidFill>
                  <a:schemeClr val="tx1"/>
                </a:solidFill>
              </a:rPr>
              <a:t> , ومثل (( اعددتُ في البحث سبع عشرة صفحة . 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احد عشر , اثنتا عشر يطابقان المعدود في التذكير والتأنيث , (( </a:t>
            </a:r>
            <a:r>
              <a:rPr lang="ar-IQ" sz="1800" dirty="0" err="1">
                <a:solidFill>
                  <a:schemeClr val="tx1"/>
                </a:solidFill>
              </a:rPr>
              <a:t>رايت</a:t>
            </a:r>
            <a:r>
              <a:rPr lang="ar-IQ" sz="1800" dirty="0">
                <a:solidFill>
                  <a:schemeClr val="tx1"/>
                </a:solidFill>
              </a:rPr>
              <a:t> احد عشر طالباً واحدى عشرة </a:t>
            </a:r>
            <a:r>
              <a:rPr lang="ar-IQ" sz="1800" dirty="0" err="1">
                <a:solidFill>
                  <a:schemeClr val="tx1"/>
                </a:solidFill>
              </a:rPr>
              <a:t>امراة</a:t>
            </a:r>
            <a:r>
              <a:rPr lang="ar-IQ" sz="1800" dirty="0">
                <a:solidFill>
                  <a:schemeClr val="tx1"/>
                </a:solidFill>
              </a:rPr>
              <a:t> )) , (( جاء اثنا عشر رجلاً واثنتا عشرة امراه )) .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الفاظ العقود من ( عشرين الى تسعين ) لا تختلف صيغتها مع المعدود مذكراً ومؤنثاً وتعرب بالحروف بدل الحركات </a:t>
            </a:r>
            <a:r>
              <a:rPr lang="ar-IQ" sz="1800" dirty="0" err="1">
                <a:solidFill>
                  <a:schemeClr val="tx1"/>
                </a:solidFill>
              </a:rPr>
              <a:t>لانها</a:t>
            </a:r>
            <a:r>
              <a:rPr lang="ar-IQ" sz="1800" dirty="0">
                <a:solidFill>
                  <a:schemeClr val="tx1"/>
                </a:solidFill>
              </a:rPr>
              <a:t> ملحقة بجمع المذكر السالم : (( جاء عشرون رجلاً  ورأيتُ عشرين رجلاً , جاءت عشرون امرأة ورأيت عشرين امرأة )) .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ar-IQ" sz="1800" dirty="0">
                <a:solidFill>
                  <a:schemeClr val="tx1"/>
                </a:solidFill>
              </a:rPr>
              <a:t>وكذلك لفظ ( مائة ) ولفظ ( الف ) مثل </a:t>
            </a:r>
            <a:r>
              <a:rPr lang="ar-IQ" sz="1800" b="1" dirty="0">
                <a:solidFill>
                  <a:schemeClr val="tx1"/>
                </a:solidFill>
              </a:rPr>
              <a:t>قوله تعالى :</a:t>
            </a:r>
            <a:r>
              <a:rPr lang="ar-IQ" sz="1800" dirty="0">
                <a:solidFill>
                  <a:schemeClr val="tx1"/>
                </a:solidFill>
              </a:rPr>
              <a:t> </a:t>
            </a:r>
            <a:r>
              <a:rPr lang="ar-IQ" sz="1800" b="1" dirty="0">
                <a:solidFill>
                  <a:schemeClr val="tx1"/>
                </a:solidFill>
              </a:rPr>
              <a:t>(( فأماتهُ اللهُ مائة عامٍ ثم بعثهُ ))</a:t>
            </a:r>
            <a:r>
              <a:rPr lang="ar-IQ" sz="1800" dirty="0">
                <a:solidFill>
                  <a:schemeClr val="tx1"/>
                </a:solidFill>
              </a:rPr>
              <a:t> </a:t>
            </a:r>
            <a:r>
              <a:rPr lang="ar-IQ" sz="1800" b="1" dirty="0">
                <a:solidFill>
                  <a:schemeClr val="tx1"/>
                </a:solidFill>
              </a:rPr>
              <a:t>وقوله تعالى :</a:t>
            </a:r>
            <a:r>
              <a:rPr lang="ar-IQ" sz="1800" dirty="0">
                <a:solidFill>
                  <a:schemeClr val="tx1"/>
                </a:solidFill>
              </a:rPr>
              <a:t> </a:t>
            </a:r>
            <a:r>
              <a:rPr lang="ar-IQ" sz="1800" b="1" dirty="0">
                <a:solidFill>
                  <a:schemeClr val="tx1"/>
                </a:solidFill>
              </a:rPr>
              <a:t>(( في كل سُنْبُلة مائةُ حبةٍ ))</a:t>
            </a:r>
            <a:r>
              <a:rPr lang="ar-IQ" sz="1800" dirty="0">
                <a:solidFill>
                  <a:schemeClr val="tx1"/>
                </a:solidFill>
              </a:rPr>
              <a:t> </a:t>
            </a:r>
            <a:r>
              <a:rPr lang="ar-IQ" sz="1800" b="1" dirty="0">
                <a:solidFill>
                  <a:schemeClr val="tx1"/>
                </a:solidFill>
              </a:rPr>
              <a:t>وقوله تعالى :</a:t>
            </a:r>
            <a:r>
              <a:rPr lang="ar-IQ" sz="1800" dirty="0">
                <a:solidFill>
                  <a:schemeClr val="tx1"/>
                </a:solidFill>
              </a:rPr>
              <a:t> </a:t>
            </a:r>
            <a:r>
              <a:rPr lang="ar-IQ" sz="1800" b="1" dirty="0">
                <a:solidFill>
                  <a:schemeClr val="tx1"/>
                </a:solidFill>
              </a:rPr>
              <a:t>(( يوُّد احُدهم لو يعمر الف سنة )) .</a:t>
            </a:r>
            <a:r>
              <a:rPr lang="en-US" sz="1800" dirty="0">
                <a:solidFill>
                  <a:schemeClr val="tx1"/>
                </a:solidFill>
              </a:rPr>
              <a:t/>
            </a:r>
            <a:br>
              <a:rPr lang="en-US" sz="1800" dirty="0">
                <a:solidFill>
                  <a:schemeClr val="tx1"/>
                </a:solidFill>
              </a:rPr>
            </a:br>
            <a:endParaRPr lang="ar-IQ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36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2000" b="1" dirty="0"/>
              <a:t>حكـم تمييز العـدد :</a:t>
            </a:r>
            <a:endParaRPr lang="en-US" sz="2000" dirty="0"/>
          </a:p>
          <a:p>
            <a:pPr lvl="0"/>
            <a:r>
              <a:rPr lang="ar-IQ" sz="2000" dirty="0"/>
              <a:t>من ( 3 – 10 ) يكون التمييز جمعاً مجروراً مثل </a:t>
            </a:r>
            <a:r>
              <a:rPr lang="ar-IQ" sz="2000" b="1" dirty="0"/>
              <a:t>قولـه تعـالى</a:t>
            </a:r>
            <a:r>
              <a:rPr lang="ar-IQ" sz="2000" dirty="0"/>
              <a:t> : </a:t>
            </a:r>
            <a:r>
              <a:rPr lang="ar-IQ" sz="2000" b="1" dirty="0"/>
              <a:t>(( لها سبعةُ ابوابٍ )) .</a:t>
            </a:r>
            <a:endParaRPr lang="en-US" sz="2000" dirty="0"/>
          </a:p>
          <a:p>
            <a:pPr lvl="0"/>
            <a:r>
              <a:rPr lang="ar-IQ" sz="2000" dirty="0"/>
              <a:t>من ( 11 – 99 ) يكون التمييز مفرداً منصوباً  مثل </a:t>
            </a:r>
            <a:r>
              <a:rPr lang="ar-IQ" sz="2000" b="1" dirty="0"/>
              <a:t>قوله تعـالى</a:t>
            </a:r>
            <a:r>
              <a:rPr lang="ar-IQ" sz="2000" dirty="0"/>
              <a:t> : </a:t>
            </a:r>
            <a:r>
              <a:rPr lang="ar-IQ" sz="2000" b="1" dirty="0"/>
              <a:t>(( </a:t>
            </a:r>
            <a:r>
              <a:rPr lang="ar-IQ" sz="2000" b="1" dirty="0" err="1"/>
              <a:t>ياآبتِ</a:t>
            </a:r>
            <a:r>
              <a:rPr lang="ar-IQ" sz="2000" b="1" dirty="0"/>
              <a:t> إنيّ رأيتُ احد عشر كوكباً )) , وقوله تعالى</a:t>
            </a:r>
            <a:r>
              <a:rPr lang="ar-IQ" sz="2000" dirty="0"/>
              <a:t> : </a:t>
            </a:r>
            <a:r>
              <a:rPr lang="ar-IQ" sz="2000" b="1" dirty="0"/>
              <a:t>(( </a:t>
            </a:r>
            <a:r>
              <a:rPr lang="ar-IQ" sz="2000" b="1" dirty="0" err="1"/>
              <a:t>فأنفجرتْ</a:t>
            </a:r>
            <a:r>
              <a:rPr lang="ar-IQ" sz="2000" b="1" dirty="0"/>
              <a:t> منه اثنتا عشرة عيناً )) .</a:t>
            </a:r>
            <a:endParaRPr lang="en-US" sz="2000" dirty="0"/>
          </a:p>
          <a:p>
            <a:pPr lvl="0"/>
            <a:r>
              <a:rPr lang="ar-IQ" sz="2000" dirty="0"/>
              <a:t>تمييز المِئة والألف مفرد مجرور مثل </a:t>
            </a:r>
            <a:r>
              <a:rPr lang="ar-IQ" sz="2000" b="1" dirty="0"/>
              <a:t>قوله تعالى</a:t>
            </a:r>
            <a:r>
              <a:rPr lang="ar-IQ" sz="2000" dirty="0"/>
              <a:t> : </a:t>
            </a:r>
            <a:r>
              <a:rPr lang="ar-IQ" sz="2000" b="1" dirty="0"/>
              <a:t>(( قال بلْ لبثتَ مائة عامٍ ))</a:t>
            </a:r>
            <a:r>
              <a:rPr lang="ar-IQ" sz="2000" dirty="0"/>
              <a:t> </a:t>
            </a:r>
            <a:r>
              <a:rPr lang="ar-IQ" sz="2000" b="1" dirty="0"/>
              <a:t>وقوله تعالى</a:t>
            </a:r>
            <a:r>
              <a:rPr lang="ar-IQ" sz="2000" dirty="0"/>
              <a:t> : </a:t>
            </a:r>
            <a:r>
              <a:rPr lang="ar-IQ" sz="2000" b="1" dirty="0"/>
              <a:t>(( في كل سنبلة مائة حبةٍ ))</a:t>
            </a:r>
            <a:r>
              <a:rPr lang="ar-IQ" sz="2000" dirty="0"/>
              <a:t> </a:t>
            </a:r>
            <a:r>
              <a:rPr lang="ar-IQ" sz="2000" b="1" dirty="0"/>
              <a:t>وقوله تعالى</a:t>
            </a:r>
            <a:r>
              <a:rPr lang="ar-IQ" sz="2000" dirty="0"/>
              <a:t> </a:t>
            </a:r>
            <a:r>
              <a:rPr lang="ar-IQ" sz="2000" b="1" dirty="0"/>
              <a:t>: (( وإن يوماً عند ربك كألف سنةٍ مما يعدون )) .</a:t>
            </a:r>
            <a:endParaRPr lang="en-US" sz="2000" dirty="0"/>
          </a:p>
          <a:p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87780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</TotalTime>
  <Words>99</Words>
  <Application>Microsoft Office PowerPoint</Application>
  <PresentationFormat>عرض على الشاشة (3:4)‏</PresentationFormat>
  <Paragraphs>6</Paragraphs>
  <Slides>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        الأعـداد الأعداد في لغة العرب تكتب وفق القواعد الاتية :- الواحد والاثنان ( 1 , 2 ) يطابقان المعدود في التذكير والتأنيث مثل رأيت احد الرجال واحدى النساء , جاء اثنان من الرجال واثنتان من النساء ( مفردين , مركبين , معطوفاً عليهما ) . الاعداد من ( 3 – 9 ) تكون على خلاف العدد في جميع الاحوال تذكيراً وتأنيثاً , مفردة أم مركبة أم معوطفاً عليها مثل قوله تعـالى : (( سخّرها عليهم سَبْعَ ليالٍ , وثمانيةَ ايـــام حسوماً )) , مركبــة : )) مكثنا في الرحلة ثلاثة عشر يوماً )) معطوفاً : (( فاز بالجائزة ثلاثة وعشرون متسابقاً )) , (( جاء اربع نساء وثلاثة رجال )) . العدد ( 10 ) يكون على خلاف المعدود اذا كان مفرداً : (( اشتريتُ عشر لوحات بعشرة آلاف )) , ويكون مطابق المعدود اذا كان مركباً كقوله تعالى : (( وبعثنا منهم اثني عشر نقيباً )) , ومثل (( اعددتُ في البحث سبع عشرة صفحة .  احد عشر , اثنتا عشر يطابقان المعدود في التذكير والتأنيث , (( رايت احد عشر طالباً واحدى عشرة امراة )) , (( جاء اثنا عشر رجلاً واثنتا عشرة امراه )) . الفاظ العقود من ( عشرين الى تسعين ) لا تختلف صيغتها مع المعدود مذكراً ومؤنثاً وتعرب بالحروف بدل الحركات لانها ملحقة بجمع المذكر السالم : (( جاء عشرون رجلاً  ورأيتُ عشرين رجلاً , جاءت عشرون امرأة ورأيت عشرين امرأة )) . وكذلك لفظ ( مائة ) ولفظ ( الف ) مثل قوله تعالى : (( فأماتهُ اللهُ مائة عامٍ ثم بعثهُ )) وقوله تعالى : (( في كل سُنْبُلة مائةُ حبةٍ )) وقوله تعالى : (( يوُّد احُدهم لو يعمر الف سنة )) .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الأعـداد الأعداد في لغة العرب تكتب وفق القواعد الاتية :- الواحد والاثنان ( 1 , 2 ) يطابقان المعدود في التذكير والتأنيث مثل رأيت احد الرجال واحدى النساء , جاء اثنان من الرجال واثنتان من النساء ( مفردين , مركبين , معطوفاً عليهما ) . الاعداد من ( 3 – 9 ) تكون على خلاف العدد في جميع الاحوال تذكيراً وتأنيثاً , مفردة أم مركبة أم معوطفاً عليها مثل قوله تعـالى : (( سخّرها عليهم سَبْعَ ليالٍ , وثمانيةَ ايـــام حسوماً )) , مركبــة : )) مكثنا في الرحلة ثلاثة عشر يوماً )) معطوفاً : (( فاز بالجائزة ثلاثة وعشرون متسابقاً )) , (( جاء اربع نساء وثلاثة رجال )) . العدد ( 10 ) يكون على خلاف المعدود اذا كان مفرداً : (( اشتريتُ عشر لوحات بعشرة آلاف )) , ويكون مطابق المعدود اذا كان مركباً كقوله تعالى : (( وبعثنا منهم اثني عشر نقيباً )) , ومثل (( اعددتُ في البحث سبع عشرة صفحة .  احد عشر , اثنتا عشر يطابقان المعدود في التذكير والتأنيث , (( رايت احد عشر طالباً واحدى عشرة امراة )) , (( جاء اثنا عشر رجلاً واثنتا عشرة امراه )) . الفاظ العقود من ( عشرين الى تسعين ) لا تختلف صيغتها مع المعدود مذكراً ومؤنثاً وتعرب بالحروف بدل الحركات لانها ملحقة بجمع المذكر السالم : (( جاء عشرون رجلاً  ورأيتُ عشرين رجلاً , جاءت عشرون امرأة ورأيت عشرين امرأة )) . وكذلك لفظ ( مائة ) ولفظ ( الف ) مثل قوله تعالى : (( فأماتهُ اللهُ مائة عامٍ ثم بعثهُ )) وقوله تعالى : (( في كل سُنْبُلة مائةُ حبةٍ )) وقوله تعالى : (( يوُّد احُدهم لو يعمر الف سنة )) . </dc:title>
  <dc:creator>الافق الجدب</dc:creator>
  <cp:lastModifiedBy>الافق الجدب</cp:lastModifiedBy>
  <cp:revision>1</cp:revision>
  <dcterms:created xsi:type="dcterms:W3CDTF">2018-12-19T03:11:02Z</dcterms:created>
  <dcterms:modified xsi:type="dcterms:W3CDTF">2018-12-19T03:17:57Z</dcterms:modified>
</cp:coreProperties>
</file>