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62BD87D9-AC46-430F-A89A-4348D68A5ECB}"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4B3E787-B2E0-4F10-8217-EA358099FC6E}" type="slidenum">
              <a:rPr lang="ar-IQ" smtClean="0"/>
              <a:t>‹#›</a:t>
            </a:fld>
            <a:endParaRPr lang="ar-IQ"/>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2BD87D9-AC46-430F-A89A-4348D68A5ECB}"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4B3E787-B2E0-4F10-8217-EA358099FC6E}"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2BD87D9-AC46-430F-A89A-4348D68A5ECB}"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4B3E787-B2E0-4F10-8217-EA358099FC6E}"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2BD87D9-AC46-430F-A89A-4348D68A5ECB}"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4B3E787-B2E0-4F10-8217-EA358099FC6E}"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2BD87D9-AC46-430F-A89A-4348D68A5ECB}"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4B3E787-B2E0-4F10-8217-EA358099FC6E}" type="slidenum">
              <a:rPr lang="ar-IQ" smtClean="0"/>
              <a:t>‹#›</a:t>
            </a:fld>
            <a:endParaRPr lang="ar-IQ"/>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half" idx="10"/>
          </p:nvPr>
        </p:nvSpPr>
        <p:spPr/>
        <p:txBody>
          <a:bodyPr/>
          <a:lstStyle/>
          <a:p>
            <a:fld id="{62BD87D9-AC46-430F-A89A-4348D68A5ECB}" type="datetimeFigureOut">
              <a:rPr lang="ar-IQ" smtClean="0"/>
              <a:t>11/04/1440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4B3E787-B2E0-4F10-8217-EA358099FC6E}"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62BD87D9-AC46-430F-A89A-4348D68A5ECB}" type="datetimeFigureOut">
              <a:rPr lang="ar-IQ" smtClean="0"/>
              <a:t>11/04/1440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4B3E787-B2E0-4F10-8217-EA358099FC6E}" type="slidenum">
              <a:rPr lang="ar-IQ" smtClean="0"/>
              <a:t>‹#›</a:t>
            </a:fld>
            <a:endParaRPr lang="ar-IQ"/>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62BD87D9-AC46-430F-A89A-4348D68A5ECB}" type="datetimeFigureOut">
              <a:rPr lang="ar-IQ" smtClean="0"/>
              <a:t>11/04/1440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4B3E787-B2E0-4F10-8217-EA358099FC6E}"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D87D9-AC46-430F-A89A-4348D68A5ECB}" type="datetimeFigureOut">
              <a:rPr lang="ar-IQ" smtClean="0"/>
              <a:t>11/04/1440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4B3E787-B2E0-4F10-8217-EA358099FC6E}"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62BD87D9-AC46-430F-A89A-4348D68A5ECB}" type="datetimeFigureOut">
              <a:rPr lang="ar-IQ" smtClean="0"/>
              <a:t>11/04/1440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4B3E787-B2E0-4F10-8217-EA358099FC6E}" type="slidenum">
              <a:rPr lang="ar-IQ" smtClean="0"/>
              <a:t>‹#›</a:t>
            </a:fld>
            <a:endParaRPr lang="ar-IQ"/>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62BD87D9-AC46-430F-A89A-4348D68A5ECB}" type="datetimeFigureOut">
              <a:rPr lang="ar-IQ" smtClean="0"/>
              <a:t>11/04/1440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4B3E787-B2E0-4F10-8217-EA358099FC6E}"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62BD87D9-AC46-430F-A89A-4348D68A5ECB}" type="datetimeFigureOut">
              <a:rPr lang="ar-IQ" smtClean="0"/>
              <a:t>11/04/1440</a:t>
            </a:fld>
            <a:endParaRPr lang="ar-IQ"/>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ar-IQ"/>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4B3E787-B2E0-4F10-8217-EA358099FC6E}" type="slidenum">
              <a:rPr lang="ar-IQ" smtClean="0"/>
              <a:t>‹#›</a:t>
            </a:fld>
            <a:endParaRPr lang="ar-IQ"/>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54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r" defTabSz="914400" rtl="1"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r" defTabSz="914400" rtl="1"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r" defTabSz="914400" rtl="1"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ctr"/>
            <a:r>
              <a:rPr lang="ar-IQ" sz="1800" b="1" u="sng" dirty="0">
                <a:solidFill>
                  <a:srgbClr val="002060"/>
                </a:solidFill>
              </a:rPr>
              <a:t>شعره وخصائصه الفنية </a:t>
            </a:r>
            <a:r>
              <a:rPr lang="en-US" sz="1800" b="1" dirty="0">
                <a:solidFill>
                  <a:srgbClr val="002060"/>
                </a:solidFill>
              </a:rPr>
              <a:t/>
            </a:r>
            <a:br>
              <a:rPr lang="en-US" sz="1800" b="1" dirty="0">
                <a:solidFill>
                  <a:srgbClr val="002060"/>
                </a:solidFill>
              </a:rPr>
            </a:br>
            <a:r>
              <a:rPr lang="ar-IQ" sz="1800" b="1" dirty="0">
                <a:solidFill>
                  <a:srgbClr val="002060"/>
                </a:solidFill>
              </a:rPr>
              <a:t>  شعر المتنبي كان صورة صادقة لعصره ، وحياته ، فهو يحدثنا عما كان في عصره من ثورات ، واضطرابات .</a:t>
            </a:r>
            <a:r>
              <a:rPr lang="en-US" sz="1800" b="1" dirty="0">
                <a:solidFill>
                  <a:srgbClr val="002060"/>
                </a:solidFill>
              </a:rPr>
              <a:t/>
            </a:r>
            <a:br>
              <a:rPr lang="en-US" sz="1800" b="1" dirty="0">
                <a:solidFill>
                  <a:srgbClr val="002060"/>
                </a:solidFill>
              </a:rPr>
            </a:br>
            <a:r>
              <a:rPr lang="ar-IQ" sz="1800" b="1" dirty="0">
                <a:solidFill>
                  <a:srgbClr val="002060"/>
                </a:solidFill>
              </a:rPr>
              <a:t>  وكان مضرب المثل في متانة اللغة وروعة البلاغة وسمو البيان والمقدرة المجلية في قيادة العمود وطول النفس الشعري ، وقد وصفه النقاد بأنه ( مالئ الدنيا وشاغل الناس) لما تميز خياله بالقوة </a:t>
            </a:r>
            <a:r>
              <a:rPr lang="ar-IQ" sz="1800" b="1" dirty="0" err="1">
                <a:solidFill>
                  <a:srgbClr val="002060"/>
                </a:solidFill>
              </a:rPr>
              <a:t>والخصابة</a:t>
            </a:r>
            <a:r>
              <a:rPr lang="ar-IQ" sz="1800" b="1" dirty="0">
                <a:solidFill>
                  <a:srgbClr val="002060"/>
                </a:solidFill>
              </a:rPr>
              <a:t> فكانت الفاظه جزلة ، وعباراته رصينة ، تلائم قوة روحه ، وقوة معانيه وخصب اخيلته ، وهو ينطلق في عباراته انطلاقاً ولا يُعنى فيها كثيرا بالمحسنات ، ومن هنا كان لقبه بالمتنبي لنبوغه في الشعر وليس كما يقال عنه بأنه ادعى النبوة لقوله  :</a:t>
            </a:r>
            <a:r>
              <a:rPr lang="en-US" sz="1800" b="1" dirty="0">
                <a:solidFill>
                  <a:srgbClr val="002060"/>
                </a:solidFill>
              </a:rPr>
              <a:t/>
            </a:r>
            <a:br>
              <a:rPr lang="en-US" sz="1800" b="1" dirty="0">
                <a:solidFill>
                  <a:srgbClr val="002060"/>
                </a:solidFill>
              </a:rPr>
            </a:br>
            <a:r>
              <a:rPr lang="ar-IQ" sz="1800" b="1" dirty="0">
                <a:solidFill>
                  <a:srgbClr val="002060"/>
                </a:solidFill>
              </a:rPr>
              <a:t>       ما مُقامي بأرض نخلة </a:t>
            </a:r>
            <a:r>
              <a:rPr lang="ar-IQ" sz="1800" b="1" dirty="0" smtClean="0">
                <a:solidFill>
                  <a:srgbClr val="002060"/>
                </a:solidFill>
              </a:rPr>
              <a:t>إلا             </a:t>
            </a:r>
            <a:r>
              <a:rPr lang="ar-IQ" sz="1800" b="1" dirty="0">
                <a:solidFill>
                  <a:srgbClr val="002060"/>
                </a:solidFill>
              </a:rPr>
              <a:t>كمقام المسيحِ بين اليهودِ </a:t>
            </a:r>
            <a:r>
              <a:rPr lang="en-US" sz="1800" b="1" dirty="0">
                <a:solidFill>
                  <a:srgbClr val="002060"/>
                </a:solidFill>
              </a:rPr>
              <a:t/>
            </a:r>
            <a:br>
              <a:rPr lang="en-US" sz="1800" b="1" dirty="0">
                <a:solidFill>
                  <a:srgbClr val="002060"/>
                </a:solidFill>
              </a:rPr>
            </a:br>
            <a:r>
              <a:rPr lang="ar-IQ" sz="1800" b="1" dirty="0">
                <a:solidFill>
                  <a:srgbClr val="002060"/>
                </a:solidFill>
              </a:rPr>
              <a:t>       أنا في أمة </a:t>
            </a:r>
            <a:r>
              <a:rPr lang="ar-IQ" sz="1800" b="1">
                <a:solidFill>
                  <a:srgbClr val="002060"/>
                </a:solidFill>
              </a:rPr>
              <a:t>تداركها </a:t>
            </a:r>
            <a:r>
              <a:rPr lang="ar-IQ" sz="1800" b="1" smtClean="0">
                <a:solidFill>
                  <a:srgbClr val="002060"/>
                </a:solidFill>
              </a:rPr>
              <a:t>الله                            </a:t>
            </a:r>
            <a:r>
              <a:rPr lang="ar-IQ" sz="1800" b="1" dirty="0">
                <a:solidFill>
                  <a:srgbClr val="002060"/>
                </a:solidFill>
              </a:rPr>
              <a:t>غريبٌ كصالح في ثمودِ </a:t>
            </a:r>
            <a:endParaRPr lang="en-US" sz="1800" b="1" dirty="0">
              <a:solidFill>
                <a:srgbClr val="002060"/>
              </a:solidFill>
            </a:endParaRPr>
          </a:p>
        </p:txBody>
      </p:sp>
      <p:sp>
        <p:nvSpPr>
          <p:cNvPr id="3" name="عنوان فرعي 2"/>
          <p:cNvSpPr>
            <a:spLocks noGrp="1"/>
          </p:cNvSpPr>
          <p:nvPr>
            <p:ph type="subTitle" idx="1"/>
          </p:nvPr>
        </p:nvSpPr>
        <p:spPr/>
        <p:txBody>
          <a:bodyPr/>
          <a:lstStyle/>
          <a:p>
            <a:endParaRPr lang="ar-IQ" dirty="0"/>
          </a:p>
        </p:txBody>
      </p:sp>
    </p:spTree>
    <p:extLst>
      <p:ext uri="{BB962C8B-B14F-4D97-AF65-F5344CB8AC3E}">
        <p14:creationId xmlns:p14="http://schemas.microsoft.com/office/powerpoint/2010/main" val="2291612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dirty="0"/>
          </a:p>
        </p:txBody>
      </p:sp>
    </p:spTree>
    <p:extLst>
      <p:ext uri="{BB962C8B-B14F-4D97-AF65-F5344CB8AC3E}">
        <p14:creationId xmlns:p14="http://schemas.microsoft.com/office/powerpoint/2010/main" val="12046594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4</TotalTime>
  <Words>3</Words>
  <Application>Microsoft Office PowerPoint</Application>
  <PresentationFormat>عرض على الشاشة (3:4)‏</PresentationFormat>
  <Paragraphs>1</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NewsPrint</vt:lpstr>
      <vt:lpstr>شعره وخصائصه الفنية    شعر المتنبي كان صورة صادقة لعصره ، وحياته ، فهو يحدثنا عما كان في عصره من ثورات ، واضطرابات .   وكان مضرب المثل في متانة اللغة وروعة البلاغة وسمو البيان والمقدرة المجلية في قيادة العمود وطول النفس الشعري ، وقد وصفه النقاد بأنه ( مالئ الدنيا وشاغل الناس) لما تميز خياله بالقوة والخصابة فكانت الفاظه جزلة ، وعباراته رصينة ، تلائم قوة روحه ، وقوة معانيه وخصب اخيلته ، وهو ينطلق في عباراته انطلاقاً ولا يُعنى فيها كثيرا بالمحسنات ، ومن هنا كان لقبه بالمتنبي لنبوغه في الشعر وليس كما يقال عنه بأنه ادعى النبوة لقوله  :        ما مُقامي بأرض نخلة إلا             كمقام المسيحِ بين اليهودِ         أنا في أمة تداركها الله                            غريبٌ كصالح في ثمودِ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أبو الطيب المتنبي (303ه - 354ه ) ((واحَرّ قَلْباهُ)) قال يعاتب سيف الدولة   واحَرّ قَلْباهُ ممّــــــــــنْ قَلْبُهُ شَبِمُ         وَمَنْ بجِسْمي وَحالي عِندَهُ سَقَمُ يا أعدَلَ النّاسِ إلاّ في مُعامَلَتي            فيكَ الخِصامُ وَأنتَ الخصْمُ وَالحكَمُ سَيعْلَمُ الجَمعُ ممّنْ ضَمّ مَجلِسُنا           بأنّني خَيرُ مَنْ تَسْعَى بهِ قَدَمُ أنَا الذي نَظَرَ الأعْمَى إلى أدَبي          وَأسْمَعَتْ كَلِماتي مَنْ بهِ صَمَمُ أنَامُ مِلْءَ جُفُوني عَنْ شَوَارِدِهَا        وَيَسْهَرُ الخَلْقُ جَرّاهَا وَيخْتَصِمُ إذا رَأيْتَ نُيُوبَ اللّيْثِ بارِزَةً       فَلا تَظُنّنّ أنّ اللّيْثَ يَبْتَسِمُ الخَيْلُ وَاللّيْلُ وَالبَيْداءُ تَعرِفُني      وَالسّيفُ والرُمحُ والقرْطاسُ وَالقَلَمُ يَا مَنْ يَعِزّ عَلَيْنَا أنْ نُفَارِقَهُمْ       وِجدانُنا كُلَّ شيءٍ بَعدَكمْ عَدَمُ</dc:title>
  <dc:creator>الافق الجدب</dc:creator>
  <cp:lastModifiedBy>الافق الجدب</cp:lastModifiedBy>
  <cp:revision>2</cp:revision>
  <dcterms:created xsi:type="dcterms:W3CDTF">2018-12-19T03:19:38Z</dcterms:created>
  <dcterms:modified xsi:type="dcterms:W3CDTF">2018-12-19T03:24:09Z</dcterms:modified>
</cp:coreProperties>
</file>