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2BD87D9-AC46-430F-A89A-4348D68A5ECB}"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4B3E787-B2E0-4F10-8217-EA358099FC6E}" type="slidenum">
              <a:rPr lang="ar-IQ" smtClean="0"/>
              <a:t>‹#›</a:t>
            </a:fld>
            <a:endParaRPr lang="ar-IQ"/>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62BD87D9-AC46-430F-A89A-4348D68A5ECB}"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62BD87D9-AC46-430F-A89A-4348D68A5ECB}" type="datetimeFigureOut">
              <a:rPr lang="ar-IQ" smtClean="0"/>
              <a:t>11/04/1440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4B3E787-B2E0-4F10-8217-EA358099FC6E}" type="slidenum">
              <a:rPr lang="ar-IQ" smtClean="0"/>
              <a:t>‹#›</a:t>
            </a:fld>
            <a:endParaRPr lang="ar-IQ"/>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62BD87D9-AC46-430F-A89A-4348D68A5ECB}" type="datetimeFigureOut">
              <a:rPr lang="ar-IQ" smtClean="0"/>
              <a:t>11/04/1440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D87D9-AC46-430F-A89A-4348D68A5ECB}" type="datetimeFigureOut">
              <a:rPr lang="ar-IQ" smtClean="0"/>
              <a:t>11/04/1440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2BD87D9-AC46-430F-A89A-4348D68A5ECB}"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4B3E787-B2E0-4F10-8217-EA358099FC6E}" type="slidenum">
              <a:rPr lang="ar-IQ" smtClean="0"/>
              <a:t>‹#›</a:t>
            </a:fld>
            <a:endParaRPr lang="ar-IQ"/>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2BD87D9-AC46-430F-A89A-4348D68A5ECB}"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4B3E787-B2E0-4F10-8217-EA358099FC6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62BD87D9-AC46-430F-A89A-4348D68A5ECB}" type="datetimeFigureOut">
              <a:rPr lang="ar-IQ" smtClean="0"/>
              <a:t>11/04/1440</a:t>
            </a:fld>
            <a:endParaRPr lang="ar-IQ"/>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IQ"/>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4B3E787-B2E0-4F10-8217-EA358099FC6E}" type="slidenum">
              <a:rPr lang="ar-IQ" smtClean="0"/>
              <a:t>‹#›</a:t>
            </a:fld>
            <a:endParaRPr lang="ar-IQ"/>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IQ" sz="1800" b="1" u="sng" dirty="0">
                <a:solidFill>
                  <a:srgbClr val="00B0F0"/>
                </a:solidFill>
              </a:rPr>
              <a:t>أبو الطيب المتنبي</a:t>
            </a:r>
            <a:r>
              <a:rPr lang="en-US" sz="1800" dirty="0">
                <a:solidFill>
                  <a:srgbClr val="00B0F0"/>
                </a:solidFill>
              </a:rPr>
              <a:t/>
            </a:r>
            <a:br>
              <a:rPr lang="en-US" sz="1800" dirty="0">
                <a:solidFill>
                  <a:srgbClr val="00B0F0"/>
                </a:solidFill>
              </a:rPr>
            </a:br>
            <a:r>
              <a:rPr lang="ar-IQ" sz="1800" b="1" dirty="0">
                <a:solidFill>
                  <a:srgbClr val="00B0F0"/>
                </a:solidFill>
              </a:rPr>
              <a:t>(303ه - 354ه )</a:t>
            </a:r>
            <a:r>
              <a:rPr lang="en-US" sz="1800" dirty="0">
                <a:solidFill>
                  <a:srgbClr val="00B0F0"/>
                </a:solidFill>
              </a:rPr>
              <a:t/>
            </a:r>
            <a:br>
              <a:rPr lang="en-US" sz="1800" dirty="0">
                <a:solidFill>
                  <a:srgbClr val="00B0F0"/>
                </a:solidFill>
              </a:rPr>
            </a:br>
            <a:r>
              <a:rPr lang="ar-IQ" sz="1800" b="1" dirty="0">
                <a:solidFill>
                  <a:srgbClr val="00B0F0"/>
                </a:solidFill>
              </a:rPr>
              <a:t>((واحَرّ قَلْباهُ))</a:t>
            </a:r>
            <a:r>
              <a:rPr lang="en-US" sz="1800" dirty="0">
                <a:solidFill>
                  <a:srgbClr val="00B0F0"/>
                </a:solidFill>
              </a:rPr>
              <a:t/>
            </a:r>
            <a:br>
              <a:rPr lang="en-US" sz="1800" dirty="0">
                <a:solidFill>
                  <a:srgbClr val="00B0F0"/>
                </a:solidFill>
              </a:rPr>
            </a:br>
            <a:r>
              <a:rPr lang="ar-IQ" sz="1800" b="1" dirty="0">
                <a:solidFill>
                  <a:srgbClr val="00B0F0"/>
                </a:solidFill>
              </a:rPr>
              <a:t>قال يعاتب سيف الدولة</a:t>
            </a:r>
            <a:r>
              <a:rPr lang="en-US" sz="1800" dirty="0">
                <a:solidFill>
                  <a:srgbClr val="00B0F0"/>
                </a:solidFill>
              </a:rPr>
              <a:t/>
            </a:r>
            <a:br>
              <a:rPr lang="en-US" sz="1800" dirty="0">
                <a:solidFill>
                  <a:srgbClr val="00B0F0"/>
                </a:solidFill>
              </a:rPr>
            </a:br>
            <a:r>
              <a:rPr lang="ar-SA" sz="1800" b="1" dirty="0">
                <a:solidFill>
                  <a:srgbClr val="00B0F0"/>
                </a:solidFill>
              </a:rPr>
              <a:t> </a:t>
            </a:r>
            <a:r>
              <a:rPr lang="en-US" sz="1800" dirty="0">
                <a:solidFill>
                  <a:srgbClr val="00B0F0"/>
                </a:solidFill>
              </a:rPr>
              <a:t/>
            </a:r>
            <a:br>
              <a:rPr lang="en-US" sz="1800" dirty="0">
                <a:solidFill>
                  <a:srgbClr val="00B0F0"/>
                </a:solidFill>
              </a:rPr>
            </a:br>
            <a:r>
              <a:rPr lang="ar-SA" sz="1800" dirty="0">
                <a:solidFill>
                  <a:srgbClr val="00B0F0"/>
                </a:solidFill>
              </a:rPr>
              <a:t>واحَرّ قَلْباهُ ممّــــــــــنْ قَلْبُهُ شَبِمُ         وَمَنْ بجِسْمي وَحالي عِندَهُ سَقَمُ</a:t>
            </a:r>
            <a:r>
              <a:rPr lang="en-US" sz="1800" dirty="0">
                <a:solidFill>
                  <a:srgbClr val="00B0F0"/>
                </a:solidFill>
              </a:rPr>
              <a:t/>
            </a:r>
            <a:br>
              <a:rPr lang="en-US" sz="1800" dirty="0">
                <a:solidFill>
                  <a:srgbClr val="00B0F0"/>
                </a:solidFill>
              </a:rPr>
            </a:br>
            <a:r>
              <a:rPr lang="ar-SA" sz="1800" dirty="0">
                <a:solidFill>
                  <a:srgbClr val="00B0F0"/>
                </a:solidFill>
              </a:rPr>
              <a:t>يا أعدَلَ النّاسِ إلاّ في مُعامَلَتي            فيكَ الخِصامُ وَأنتَ الخصْمُ وَالحكَمُ</a:t>
            </a:r>
            <a:r>
              <a:rPr lang="en-US" sz="1800" dirty="0">
                <a:solidFill>
                  <a:srgbClr val="00B0F0"/>
                </a:solidFill>
              </a:rPr>
              <a:t/>
            </a:r>
            <a:br>
              <a:rPr lang="en-US" sz="1800" dirty="0">
                <a:solidFill>
                  <a:srgbClr val="00B0F0"/>
                </a:solidFill>
              </a:rPr>
            </a:br>
            <a:r>
              <a:rPr lang="ar-SA" sz="1800" dirty="0">
                <a:solidFill>
                  <a:srgbClr val="00B0F0"/>
                </a:solidFill>
              </a:rPr>
              <a:t>سَيعْلَمُ الجَمعُ ممّنْ ضَمّ مَجلِسُنا </a:t>
            </a:r>
            <a:r>
              <a:rPr lang="ar-IQ" sz="1800" dirty="0">
                <a:solidFill>
                  <a:srgbClr val="00B0F0"/>
                </a:solidFill>
              </a:rPr>
              <a:t>        </a:t>
            </a:r>
            <a:r>
              <a:rPr lang="ar-SA" sz="1800" dirty="0">
                <a:solidFill>
                  <a:srgbClr val="00B0F0"/>
                </a:solidFill>
              </a:rPr>
              <a:t>  بأنّني خَيرُ مَنْ تَسْعَى بهِ قَدَمُ</a:t>
            </a:r>
            <a:r>
              <a:rPr lang="en-US" sz="1800" dirty="0">
                <a:solidFill>
                  <a:srgbClr val="00B0F0"/>
                </a:solidFill>
              </a:rPr>
              <a:t/>
            </a:r>
            <a:br>
              <a:rPr lang="en-US" sz="1800" dirty="0">
                <a:solidFill>
                  <a:srgbClr val="00B0F0"/>
                </a:solidFill>
              </a:rPr>
            </a:br>
            <a:r>
              <a:rPr lang="ar-SA" sz="1800" dirty="0">
                <a:solidFill>
                  <a:srgbClr val="00B0F0"/>
                </a:solidFill>
              </a:rPr>
              <a:t>أنَا الذي نَظَرَ الأعْمَى إلى أدَبي </a:t>
            </a:r>
            <a:r>
              <a:rPr lang="ar-IQ" sz="1800" dirty="0">
                <a:solidFill>
                  <a:srgbClr val="00B0F0"/>
                </a:solidFill>
              </a:rPr>
              <a:t>        </a:t>
            </a:r>
            <a:r>
              <a:rPr lang="ar-SA" sz="1800" dirty="0">
                <a:solidFill>
                  <a:srgbClr val="00B0F0"/>
                </a:solidFill>
              </a:rPr>
              <a:t> وَأسْمَعَتْ كَلِماتي مَنْ بهِ صَمَمُ</a:t>
            </a:r>
            <a:r>
              <a:rPr lang="en-US" sz="1800" dirty="0">
                <a:solidFill>
                  <a:srgbClr val="00B0F0"/>
                </a:solidFill>
              </a:rPr>
              <a:t/>
            </a:r>
            <a:br>
              <a:rPr lang="en-US" sz="1800" dirty="0">
                <a:solidFill>
                  <a:srgbClr val="00B0F0"/>
                </a:solidFill>
              </a:rPr>
            </a:br>
            <a:r>
              <a:rPr lang="ar-SA" sz="1800" dirty="0">
                <a:solidFill>
                  <a:srgbClr val="00B0F0"/>
                </a:solidFill>
              </a:rPr>
              <a:t>أنَامُ مِلْءَ جُفُوني عَنْ شَوَارِدِهَا        وَيَسْهَرُ الخَلْقُ جَرّاهَا وَيخْتَصِمُ</a:t>
            </a:r>
            <a:r>
              <a:rPr lang="en-US" sz="1800" dirty="0">
                <a:solidFill>
                  <a:srgbClr val="00B0F0"/>
                </a:solidFill>
              </a:rPr>
              <a:t/>
            </a:r>
            <a:br>
              <a:rPr lang="en-US" sz="1800" dirty="0">
                <a:solidFill>
                  <a:srgbClr val="00B0F0"/>
                </a:solidFill>
              </a:rPr>
            </a:br>
            <a:r>
              <a:rPr lang="ar-SA" sz="1800" dirty="0">
                <a:solidFill>
                  <a:srgbClr val="00B0F0"/>
                </a:solidFill>
              </a:rPr>
              <a:t>إذا رَأيْتَ نُيُوبَ اللّيْثِ بارِزَةً  </a:t>
            </a:r>
            <a:r>
              <a:rPr lang="ar-IQ" sz="1800" dirty="0">
                <a:solidFill>
                  <a:srgbClr val="00B0F0"/>
                </a:solidFill>
              </a:rPr>
              <a:t>     </a:t>
            </a:r>
            <a:r>
              <a:rPr lang="ar-SA" sz="1800" dirty="0">
                <a:solidFill>
                  <a:srgbClr val="00B0F0"/>
                </a:solidFill>
              </a:rPr>
              <a:t>فَلا تَظُنّنّ أنّ اللّيْثَ يَبْتَسِمُ</a:t>
            </a:r>
            <a:r>
              <a:rPr lang="en-US" sz="1800" dirty="0">
                <a:solidFill>
                  <a:srgbClr val="00B0F0"/>
                </a:solidFill>
              </a:rPr>
              <a:t/>
            </a:r>
            <a:br>
              <a:rPr lang="en-US" sz="1800" dirty="0">
                <a:solidFill>
                  <a:srgbClr val="00B0F0"/>
                </a:solidFill>
              </a:rPr>
            </a:br>
            <a:r>
              <a:rPr lang="ar-SA" sz="1800" dirty="0">
                <a:solidFill>
                  <a:srgbClr val="00B0F0"/>
                </a:solidFill>
              </a:rPr>
              <a:t>الخَيْلُ وَاللّيْلُ وَالبَيْداءُ تَعرِفُني  </a:t>
            </a:r>
            <a:r>
              <a:rPr lang="ar-IQ" sz="1800" dirty="0">
                <a:solidFill>
                  <a:srgbClr val="00B0F0"/>
                </a:solidFill>
              </a:rPr>
              <a:t>    </a:t>
            </a:r>
            <a:r>
              <a:rPr lang="ar-SA" sz="1800" dirty="0">
                <a:solidFill>
                  <a:srgbClr val="00B0F0"/>
                </a:solidFill>
              </a:rPr>
              <a:t>وَالسّيفُ والرُمحُ والقرْطاسُ وَالقَلَمُ</a:t>
            </a:r>
            <a:r>
              <a:rPr lang="en-US" sz="1800" dirty="0">
                <a:solidFill>
                  <a:srgbClr val="00B0F0"/>
                </a:solidFill>
              </a:rPr>
              <a:t/>
            </a:r>
            <a:br>
              <a:rPr lang="en-US" sz="1800" dirty="0">
                <a:solidFill>
                  <a:srgbClr val="00B0F0"/>
                </a:solidFill>
              </a:rPr>
            </a:br>
            <a:r>
              <a:rPr lang="ar-SA" sz="1800" dirty="0">
                <a:solidFill>
                  <a:srgbClr val="00B0F0"/>
                </a:solidFill>
              </a:rPr>
              <a:t>يَا مَنْ يَعِزّ عَلَيْنَا أنْ نُفَارِقَهُمْ   </a:t>
            </a:r>
            <a:r>
              <a:rPr lang="ar-IQ" sz="1800" dirty="0">
                <a:solidFill>
                  <a:srgbClr val="00B0F0"/>
                </a:solidFill>
              </a:rPr>
              <a:t>    </a:t>
            </a:r>
            <a:r>
              <a:rPr lang="ar-SA" sz="1800" dirty="0">
                <a:solidFill>
                  <a:srgbClr val="00B0F0"/>
                </a:solidFill>
              </a:rPr>
              <a:t>وِجدانُنا كُلَّ شيءٍ بَعدَكمْ عَدَمُ</a:t>
            </a:r>
            <a:r>
              <a:rPr lang="en-US" sz="1800" dirty="0">
                <a:solidFill>
                  <a:srgbClr val="00B0F0"/>
                </a:solidFill>
              </a:rPr>
              <a:t/>
            </a:r>
            <a:br>
              <a:rPr lang="en-US" sz="1800" dirty="0">
                <a:solidFill>
                  <a:srgbClr val="00B0F0"/>
                </a:solidFill>
              </a:rPr>
            </a:br>
            <a:endParaRPr lang="ar-IQ" sz="1800" dirty="0">
              <a:solidFill>
                <a:srgbClr val="00B0F0"/>
              </a:solidFill>
            </a:endParaRPr>
          </a:p>
        </p:txBody>
      </p:sp>
      <p:sp>
        <p:nvSpPr>
          <p:cNvPr id="3" name="عنوان فرعي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2291612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a:p>
        </p:txBody>
      </p:sp>
    </p:spTree>
    <p:extLst>
      <p:ext uri="{BB962C8B-B14F-4D97-AF65-F5344CB8AC3E}">
        <p14:creationId xmlns:p14="http://schemas.microsoft.com/office/powerpoint/2010/main" val="12046594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TotalTime>
  <Words>3</Words>
  <Application>Microsoft Office PowerPoint</Application>
  <PresentationFormat>عرض على الشاشة (3:4)‏</PresentationFormat>
  <Paragraphs>1</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NewsPrint</vt:lpstr>
      <vt:lpstr>أبو الطيب المتنبي (303ه - 354ه ) ((واحَرّ قَلْباهُ)) قال يعاتب سيف الدولة   واحَرّ قَلْباهُ ممّــــــــــنْ قَلْبُهُ شَبِمُ         وَمَنْ بجِسْمي وَحالي عِندَهُ سَقَمُ يا أعدَلَ النّاسِ إلاّ في مُعامَلَتي            فيكَ الخِصامُ وَأنتَ الخصْمُ وَالحكَمُ سَيعْلَمُ الجَمعُ ممّنْ ضَمّ مَجلِسُنا           بأنّني خَيرُ مَنْ تَسْعَى بهِ قَدَمُ أنَا الذي نَظَرَ الأعْمَى إلى أدَبي          وَأسْمَعَتْ كَلِماتي مَنْ بهِ صَمَمُ أنَامُ مِلْءَ جُفُوني عَنْ شَوَارِدِهَا        وَيَسْهَرُ الخَلْقُ جَرّاهَا وَيخْتَصِمُ إذا رَأيْتَ نُيُوبَ اللّيْثِ بارِزَةً       فَلا تَظُنّنّ أنّ اللّيْثَ يَبْتَسِمُ الخَيْلُ وَاللّيْلُ وَالبَيْداءُ تَعرِفُني      وَالسّيفُ والرُمحُ والقرْطاسُ وَالقَلَمُ يَا مَنْ يَعِزّ عَلَيْنَا أنْ نُفَارِقَهُمْ       وِجدانُنا كُلَّ شيءٍ بَعدَكمْ عَدَمُ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أبو الطيب المتنبي (303ه - 354ه ) ((واحَرّ قَلْباهُ)) قال يعاتب سيف الدولة   واحَرّ قَلْباهُ ممّــــــــــنْ قَلْبُهُ شَبِمُ         وَمَنْ بجِسْمي وَحالي عِندَهُ سَقَمُ يا أعدَلَ النّاسِ إلاّ في مُعامَلَتي            فيكَ الخِصامُ وَأنتَ الخصْمُ وَالحكَمُ سَيعْلَمُ الجَمعُ ممّنْ ضَمّ مَجلِسُنا           بأنّني خَيرُ مَنْ تَسْعَى بهِ قَدَمُ أنَا الذي نَظَرَ الأعْمَى إلى أدَبي          وَأسْمَعَتْ كَلِماتي مَنْ بهِ صَمَمُ أنَامُ مِلْءَ جُفُوني عَنْ شَوَارِدِهَا        وَيَسْهَرُ الخَلْقُ جَرّاهَا وَيخْتَصِمُ إذا رَأيْتَ نُيُوبَ اللّيْثِ بارِزَةً       فَلا تَظُنّنّ أنّ اللّيْثَ يَبْتَسِمُ الخَيْلُ وَاللّيْلُ وَالبَيْداءُ تَعرِفُني      وَالسّيفُ والرُمحُ والقرْطاسُ وَالقَلَمُ يَا مَنْ يَعِزّ عَلَيْنَا أنْ نُفَارِقَهُمْ       وِجدانُنا كُلَّ شيءٍ بَعدَكمْ عَدَمُ </dc:title>
  <dc:creator>الافق الجدب</dc:creator>
  <cp:lastModifiedBy>الافق الجدب</cp:lastModifiedBy>
  <cp:revision>1</cp:revision>
  <dcterms:created xsi:type="dcterms:W3CDTF">2018-12-19T03:19:38Z</dcterms:created>
  <dcterms:modified xsi:type="dcterms:W3CDTF">2018-12-19T03:22:34Z</dcterms:modified>
</cp:coreProperties>
</file>