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399"/>
          </a:xfrm>
        </p:spPr>
        <p:txBody>
          <a:bodyPr/>
          <a:lstStyle/>
          <a:p>
            <a:r>
              <a:rPr lang="ar-IQ" dirty="0" smtClean="0"/>
              <a:t> مناهج البحث في النظم السياسية</a:t>
            </a:r>
            <a:endParaRPr lang="en-US" dirty="0"/>
          </a:p>
        </p:txBody>
      </p:sp>
      <p:sp>
        <p:nvSpPr>
          <p:cNvPr id="3" name="Subtitle 2"/>
          <p:cNvSpPr>
            <a:spLocks noGrp="1"/>
          </p:cNvSpPr>
          <p:nvPr>
            <p:ph type="subTitle" idx="1"/>
          </p:nvPr>
        </p:nvSpPr>
        <p:spPr>
          <a:xfrm>
            <a:off x="0" y="1066800"/>
            <a:ext cx="9144000" cy="5791200"/>
          </a:xfrm>
        </p:spPr>
        <p:txBody>
          <a:bodyPr/>
          <a:lstStyle/>
          <a:p>
            <a:pPr algn="justLow" rtl="1"/>
            <a:r>
              <a:rPr lang="ar-IQ" sz="2000" b="1" u="sng" dirty="0" smtClean="0">
                <a:solidFill>
                  <a:schemeClr val="tx1"/>
                </a:solidFill>
              </a:rPr>
              <a:t>أولاً:المنهج المؤسسي-القانوني:</a:t>
            </a:r>
            <a:r>
              <a:rPr lang="ar-IQ" sz="2000" u="sng" dirty="0" smtClean="0">
                <a:solidFill>
                  <a:schemeClr val="tx1"/>
                </a:solidFill>
              </a:rPr>
              <a:t>الدولة </a:t>
            </a:r>
            <a:r>
              <a:rPr lang="ar-IQ" sz="1600" b="1" dirty="0" smtClean="0">
                <a:solidFill>
                  <a:schemeClr val="tx1"/>
                </a:solidFill>
              </a:rPr>
              <a:t>هي وحدة التحليل السياسي باعتبارها مجموعة من المؤسسات الدستورية والسياسية ويبين الدستور أسلوب ممارسة السلطة من خلال تلك المؤسسات،كما يبين الكيفية التي تتشكل على وفقها تلك المؤسسات وطبيعة الاختصاصات التي تمارسها وعلاقتها مع بعضها وعلاقاتها مع المواطنين وكل ذلك يحدد شكل نظام الحكم،والمرجع في ذلك كله القواعد الدستورية- مدونة أو عرفية-وبالتالي تنحصر الدراسة على وفق هذا المنهج في إطار دستوري وقانوني ،وصفي وشكلي،ولكن هذا هو المنهج المؤسسي التقليدي،أما المنهج المؤسسي الحديث فهو منهج يهتم بجوانب أخرى يتعلق بتفاعل المؤسسة مع بيئتها ومن ثم أدخلت في حساباتها السياقات الثقافية والاقتصادية والاجتماعية والتاريخية التي تعمل فيها المؤسسة،والأخيرة هي جوهر التقدم.</a:t>
            </a:r>
          </a:p>
          <a:p>
            <a:pPr algn="justLow" rtl="1"/>
            <a:r>
              <a:rPr lang="ar-IQ" sz="1600" b="1" u="sng" dirty="0" smtClean="0">
                <a:solidFill>
                  <a:schemeClr val="tx1"/>
                </a:solidFill>
              </a:rPr>
              <a:t>ويهتم هذا المنهج بـ:1-الهدف 2-التوظيف 3- البنية-4-الاختصاصات 5-العلاقة 6-الثقل النسبي 7-الأدوار 8-التغير.</a:t>
            </a:r>
          </a:p>
          <a:p>
            <a:pPr algn="justLow" rtl="1"/>
            <a:r>
              <a:rPr lang="ar-IQ" sz="1600" b="1" u="sng" dirty="0" smtClean="0">
                <a:solidFill>
                  <a:schemeClr val="tx1"/>
                </a:solidFill>
              </a:rPr>
              <a:t>ويحدد هنغتون معايير اربعة للمؤسسة:1-التكيف مواجهة التحديات البيئية واستمرارها وتغيير قياداتها2- التعقيد3-الاستقلالية4-التوافق...</a:t>
            </a:r>
          </a:p>
          <a:p>
            <a:pPr algn="justLow" rtl="1"/>
            <a:r>
              <a:rPr lang="ar-IQ" sz="2800" b="1" dirty="0" smtClean="0">
                <a:solidFill>
                  <a:schemeClr val="tx1"/>
                </a:solidFill>
              </a:rPr>
              <a:t>ثانيا-المنهج الوظيفي:</a:t>
            </a:r>
            <a:r>
              <a:rPr lang="ar-IQ" sz="1200" b="1" dirty="0" smtClean="0">
                <a:solidFill>
                  <a:schemeClr val="tx1"/>
                </a:solidFill>
              </a:rPr>
              <a:t>غابريل الموند و(باول) مفهوم الوظيفة واستعملوه نظرياً في دراسة النظم السياسية فهما يران إن الأخيرة لها دور وظيفي في المجتمع السياسي من خلال مواجهتها لتحديات أربع وهي:(بناء الدولة وبناء الأمة والمشاركة والتوزيع)وبالتالي فإن أي نظام سياسي يثبت قدرته على مواجهة تلك التحديات سيجعله في عداد الأنظمة المتقدمة</a:t>
            </a:r>
            <a:r>
              <a:rPr lang="ar-IQ" sz="2800" b="1" dirty="0" smtClean="0">
                <a:solidFill>
                  <a:schemeClr val="tx1"/>
                </a:solidFill>
              </a:rPr>
              <a:t>. يرى (ألموند)أن </a:t>
            </a:r>
            <a:r>
              <a:rPr lang="ar-IQ" sz="1400" b="1" dirty="0" smtClean="0">
                <a:solidFill>
                  <a:schemeClr val="tx1"/>
                </a:solidFill>
              </a:rPr>
              <a:t>النظام السياسي هو مجمل التفاعلات التي تتعلق </a:t>
            </a:r>
            <a:r>
              <a:rPr lang="ar-IQ" sz="1800" b="1" dirty="0" smtClean="0">
                <a:solidFill>
                  <a:schemeClr val="tx1"/>
                </a:solidFill>
              </a:rPr>
              <a:t>بوظيفتي:</a:t>
            </a:r>
            <a:r>
              <a:rPr lang="ar-IQ" sz="1800" b="1" u="sng" dirty="0" smtClean="0">
                <a:solidFill>
                  <a:schemeClr val="tx1"/>
                </a:solidFill>
              </a:rPr>
              <a:t>التكامل والتكيف</a:t>
            </a:r>
            <a:r>
              <a:rPr lang="ar-IQ" sz="1800" b="1" dirty="0" smtClean="0">
                <a:solidFill>
                  <a:schemeClr val="tx1"/>
                </a:solidFill>
              </a:rPr>
              <a:t> </a:t>
            </a:r>
            <a:r>
              <a:rPr lang="ar-IQ" sz="1400" b="1" dirty="0" smtClean="0">
                <a:solidFill>
                  <a:schemeClr val="tx1"/>
                </a:solidFill>
              </a:rPr>
              <a:t>عن طريق الاستعمال الفعلي للإكراه المادي المشروع،أو التهديد باستعماله،ومن ثم يقسم وظائف النظام السياسي إلى وظائف مدخلات(</a:t>
            </a:r>
            <a:r>
              <a:rPr lang="en-US" sz="1400" b="1" dirty="0" err="1" smtClean="0">
                <a:solidFill>
                  <a:schemeClr val="tx1"/>
                </a:solidFill>
              </a:rPr>
              <a:t>InputFunctions</a:t>
            </a:r>
            <a:r>
              <a:rPr lang="ar-IQ" sz="1400" b="1" dirty="0" smtClean="0">
                <a:solidFill>
                  <a:schemeClr val="tx1"/>
                </a:solidFill>
              </a:rPr>
              <a:t>) وتتضمن عمليات التنشئة السياسية والتوظيف السياسي والتعبير عن المصالح وتجميعها والاتصال السياسي،ووظائف مخرجات (</a:t>
            </a:r>
            <a:r>
              <a:rPr lang="en-US" sz="1400" b="1" dirty="0" smtClean="0">
                <a:solidFill>
                  <a:schemeClr val="tx1"/>
                </a:solidFill>
              </a:rPr>
              <a:t>Output</a:t>
            </a:r>
            <a:r>
              <a:rPr lang="ar-IQ" sz="1400" b="1" dirty="0" smtClean="0">
                <a:solidFill>
                  <a:schemeClr val="tx1"/>
                </a:solidFill>
              </a:rPr>
              <a:t>)والتي تنحصر في صنع القواعد القانونية وتطبيقها</a:t>
            </a:r>
            <a:r>
              <a:rPr lang="ar-IQ" sz="2800" b="1" dirty="0" smtClean="0">
                <a:solidFill>
                  <a:schemeClr val="tx1"/>
                </a:solidFill>
              </a:rPr>
              <a:t>.</a:t>
            </a:r>
            <a:r>
              <a:rPr lang="ar-IQ" sz="1400" b="1" dirty="0" smtClean="0">
                <a:solidFill>
                  <a:schemeClr val="tx1"/>
                </a:solidFill>
              </a:rPr>
              <a:t>وطور (ألموند) رؤيته لوظائف النظام ميَز بين مستويات وظيفية ثلاث لتلك الوظائف وهي</a:t>
            </a:r>
            <a:r>
              <a:rPr lang="ar-IQ" sz="2800" b="1" baseline="30000" dirty="0" smtClean="0">
                <a:solidFill>
                  <a:schemeClr val="tx1"/>
                </a:solidFill>
              </a:rPr>
              <a:t>:</a:t>
            </a:r>
            <a:endParaRPr lang="en-US" sz="2800" dirty="0" smtClean="0">
              <a:solidFill>
                <a:schemeClr val="tx1"/>
              </a:solidFill>
            </a:endParaRPr>
          </a:p>
          <a:p>
            <a:pPr rtl="1"/>
            <a:r>
              <a:rPr lang="ar-IQ" sz="2000" b="1" dirty="0" smtClean="0">
                <a:solidFill>
                  <a:schemeClr val="tx1"/>
                </a:solidFill>
              </a:rPr>
              <a:t>أ-</a:t>
            </a:r>
            <a:r>
              <a:rPr lang="ar-IQ" sz="2000" b="1" u="sng" dirty="0" smtClean="0">
                <a:solidFill>
                  <a:schemeClr val="tx1"/>
                </a:solidFill>
              </a:rPr>
              <a:t>وظائف التحويل</a:t>
            </a:r>
            <a:r>
              <a:rPr lang="ar-IQ" sz="2000" b="1" dirty="0" smtClean="0">
                <a:solidFill>
                  <a:schemeClr val="tx1"/>
                </a:solidFill>
              </a:rPr>
              <a:t>:وتتضمن </a:t>
            </a:r>
            <a:r>
              <a:rPr lang="ar-IQ" sz="1200" dirty="0" smtClean="0">
                <a:solidFill>
                  <a:schemeClr val="tx1"/>
                </a:solidFill>
              </a:rPr>
              <a:t>عمليات التعبير عن المصالح ومن ثم صياغة القواعد القانونية وتطبيقها وإدامة الاتصال.</a:t>
            </a:r>
            <a:r>
              <a:rPr lang="ar-IQ" sz="1800" b="1" dirty="0" smtClean="0">
                <a:solidFill>
                  <a:schemeClr val="tx1"/>
                </a:solidFill>
              </a:rPr>
              <a:t>ب-</a:t>
            </a:r>
            <a:r>
              <a:rPr lang="ar-IQ" sz="1800" b="1" u="sng" dirty="0" smtClean="0">
                <a:solidFill>
                  <a:schemeClr val="tx1"/>
                </a:solidFill>
              </a:rPr>
              <a:t>وظائف التكيف </a:t>
            </a:r>
            <a:r>
              <a:rPr lang="ar-IQ" sz="1400" b="1" u="sng" dirty="0" smtClean="0">
                <a:solidFill>
                  <a:schemeClr val="tx1"/>
                </a:solidFill>
              </a:rPr>
              <a:t>والاستمرار</a:t>
            </a:r>
            <a:r>
              <a:rPr lang="ar-IQ" sz="1400" dirty="0" smtClean="0">
                <a:solidFill>
                  <a:schemeClr val="tx1"/>
                </a:solidFill>
              </a:rPr>
              <a:t>:التنشئة والتوظيف السياسيين</a:t>
            </a:r>
            <a:r>
              <a:rPr lang="ar-IQ" sz="2800" dirty="0" smtClean="0">
                <a:solidFill>
                  <a:schemeClr val="tx1"/>
                </a:solidFill>
              </a:rPr>
              <a:t>.ت-</a:t>
            </a:r>
            <a:r>
              <a:rPr lang="ar-IQ" sz="2800" u="sng" dirty="0" smtClean="0">
                <a:solidFill>
                  <a:schemeClr val="tx1"/>
                </a:solidFill>
              </a:rPr>
              <a:t>قدرات النظام</a:t>
            </a:r>
            <a:r>
              <a:rPr lang="ar-IQ" sz="2800" dirty="0" smtClean="0">
                <a:solidFill>
                  <a:schemeClr val="tx1"/>
                </a:solidFill>
              </a:rPr>
              <a:t>:</a:t>
            </a:r>
            <a:r>
              <a:rPr lang="ar-IQ" sz="1000" dirty="0" smtClean="0">
                <a:solidFill>
                  <a:schemeClr val="tx1"/>
                </a:solidFill>
              </a:rPr>
              <a:t>وتتعلق </a:t>
            </a:r>
            <a:r>
              <a:rPr lang="ar-IQ" sz="1600" b="1" dirty="0" smtClean="0">
                <a:solidFill>
                  <a:schemeClr val="tx1"/>
                </a:solidFill>
              </a:rPr>
              <a:t>بفعالية أدائه وسلوكه السياسي داخلياً وخارجياً،وهذه القدرات هي:استخراجية تتعلق بتوظيف الموارد والطاقات المادية والبشرية،وقدرات تنظيمية تتعلق بضبط وتوجيه سلوك الأفراد والجماعات،وقدرات توزيعية تتعلق بتوزيع الموارد بشكل عادل،وقدرات رمزية تتعلق باستخدام الرموز لجلب تأييد المواطنين(علم،اناشيد،استعراضات...إلخ)،وقدرات استجابية تتعلق بتلبية النظام لمطالب البيئتين الداخلية والخارجية،ومن ثم القدرة الدولية وتتضمن مجمل القدرات المذكورة على الصعيد الخارجي</a:t>
            </a:r>
            <a:r>
              <a:rPr lang="ar-IQ" sz="1600" b="1" dirty="0" smtClean="0"/>
              <a:t>. </a:t>
            </a:r>
            <a:endParaRPr lang="en-US" sz="1600" b="1" dirty="0" smtClean="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ar-IQ" dirty="0" smtClean="0"/>
              <a:t>مناهج</a:t>
            </a:r>
            <a:endParaRPr lang="en-US" dirty="0"/>
          </a:p>
        </p:txBody>
      </p:sp>
      <p:sp>
        <p:nvSpPr>
          <p:cNvPr id="3" name="Content Placeholder 2"/>
          <p:cNvSpPr>
            <a:spLocks noGrp="1"/>
          </p:cNvSpPr>
          <p:nvPr>
            <p:ph idx="1"/>
          </p:nvPr>
        </p:nvSpPr>
        <p:spPr>
          <a:xfrm>
            <a:off x="0" y="914400"/>
            <a:ext cx="9144000" cy="5943600"/>
          </a:xfrm>
        </p:spPr>
        <p:txBody>
          <a:bodyPr/>
          <a:lstStyle/>
          <a:p>
            <a:pPr algn="r" rtl="1"/>
            <a:r>
              <a:rPr lang="ar-IQ" sz="2000" dirty="0" smtClean="0"/>
              <a:t>ثالثاً-</a:t>
            </a:r>
            <a:r>
              <a:rPr lang="ar-IQ" sz="2000" b="1" dirty="0" smtClean="0"/>
              <a:t>المنهج النظمي(</a:t>
            </a:r>
            <a:r>
              <a:rPr lang="en-US" sz="2000" b="1" dirty="0" smtClean="0"/>
              <a:t>System</a:t>
            </a:r>
            <a:r>
              <a:rPr lang="ar-IQ" sz="2000" b="1" dirty="0" smtClean="0"/>
              <a:t>):</a:t>
            </a:r>
            <a:r>
              <a:rPr lang="ar-IQ" sz="1600" b="1" dirty="0" smtClean="0"/>
              <a:t>يعد هذا المنهج من أكثر المناهج شيوعاً في دراسة النظم السياسية،كما أن المناهج الأخرى مثل منهج الاتصال والمنهج المؤسسي والمنهج البنائي/الوظيفي- تعتمد على الكثير من الأفكار والتصورات المستعملة في هذاالمنهج.                   </a:t>
            </a:r>
            <a:r>
              <a:rPr lang="ar-IQ" dirty="0" smtClean="0"/>
              <a:t>                 </a:t>
            </a:r>
            <a:r>
              <a:rPr lang="ar-IQ" b="1" dirty="0" smtClean="0"/>
              <a:t>                                          </a:t>
            </a:r>
          </a:p>
          <a:p>
            <a:pPr algn="justLow" rtl="1"/>
            <a:r>
              <a:rPr lang="ar-IQ" sz="1400" b="1" dirty="0" smtClean="0"/>
              <a:t>والنظام هو وحدة التحليل،وعلى ذلك استعمل (ديفيد أستن) هذا المفهوم (</a:t>
            </a:r>
            <a:r>
              <a:rPr lang="en-US" sz="1400" b="1" dirty="0" smtClean="0"/>
              <a:t>System</a:t>
            </a:r>
            <a:r>
              <a:rPr lang="ar-IQ" sz="1400" b="1" dirty="0" smtClean="0"/>
              <a:t>) باعتباره مجموعة من العناصر المتداخلة والمترابطة والمتفاعلة بنائياً ووظيفياً وبشكل منتظم وأي تغير يطرأ على أي عنصر يؤثر على سائر عناصر النظام،وعلى ذلك عرف النظام السياسي على أنه:(مجموعة من التداخلات أو التفاعلات السياسية المستمرة في مجموعة سياسية معينة،فالنظام هو جزء من كل اجتماعي يدخل في علاقات معقدة مع البناء الاجتماعي المتكامل).</a:t>
            </a:r>
            <a:r>
              <a:rPr lang="ar-IQ" sz="1400" dirty="0" smtClean="0"/>
              <a:t> </a:t>
            </a:r>
            <a:r>
              <a:rPr lang="ar-IQ" sz="1400" b="1" dirty="0" smtClean="0"/>
              <a:t>لذا يتكون النظام السياسي – لدى استن- من:</a:t>
            </a:r>
            <a:endParaRPr lang="en-US" sz="1400" b="1" dirty="0" smtClean="0"/>
          </a:p>
          <a:p>
            <a:pPr lvl="0" algn="justLow" rtl="1"/>
            <a:r>
              <a:rPr lang="ar-IQ" sz="1400" b="1" u="sng" dirty="0" smtClean="0"/>
              <a:t>اأ-المدخلات</a:t>
            </a:r>
            <a:r>
              <a:rPr lang="ar-IQ" sz="1400" b="1" dirty="0" smtClean="0"/>
              <a:t>:وهي الضغوط والتأثيرات التي يتعرض لها النظام السياسي وتدفعه للنشاط والحركة،وهذه المدخلات تنبع من البيئة الداخلية،فحصول أزمة اقتصادية أو تغير في القيم الثقافية يؤثر حتماً على النظام السياسي،والمدخلات تقسم إلى:</a:t>
            </a:r>
            <a:r>
              <a:rPr lang="ar-IQ" sz="1400" b="1" u="sng" dirty="0" smtClean="0"/>
              <a:t>مطالب</a:t>
            </a:r>
            <a:r>
              <a:rPr lang="ar-IQ" sz="1400" b="1" dirty="0" smtClean="0"/>
              <a:t>(عامة أوخاصة) </a:t>
            </a:r>
            <a:r>
              <a:rPr lang="ar-IQ" sz="1400" b="1" u="sng" dirty="0" smtClean="0"/>
              <a:t>ومساندة</a:t>
            </a:r>
            <a:r>
              <a:rPr lang="ar-IQ" sz="1400" b="1" dirty="0" smtClean="0"/>
              <a:t>(تأييد وولاء وتمويل وما إلى ذلك).</a:t>
            </a:r>
            <a:r>
              <a:rPr lang="en-US" sz="1400" b="1" dirty="0" smtClean="0"/>
              <a:t>     </a:t>
            </a:r>
            <a:r>
              <a:rPr lang="ar-IQ" sz="1400" b="1" dirty="0" smtClean="0"/>
              <a:t>ب-</a:t>
            </a:r>
            <a:r>
              <a:rPr lang="ar-IQ" sz="1400" b="1" u="sng" dirty="0" smtClean="0"/>
              <a:t>عملية التحويل</a:t>
            </a:r>
            <a:r>
              <a:rPr lang="ar-IQ" sz="1400" b="1" dirty="0" smtClean="0"/>
              <a:t>:وهي عملية استيعاب للمطالب في أبنية النظام التشريعية والتنفيذية،ومن ثم غربلتها لتحويل البعض منها إلى قرارات.</a:t>
            </a:r>
            <a:endParaRPr lang="en-US" sz="1400" b="1" dirty="0" smtClean="0"/>
          </a:p>
          <a:p>
            <a:pPr algn="justLow" rtl="1"/>
            <a:r>
              <a:rPr lang="ar-IQ" sz="1400" b="1" dirty="0" smtClean="0"/>
              <a:t>ت- </a:t>
            </a:r>
            <a:r>
              <a:rPr lang="ar-IQ" sz="1400" b="1" u="sng" dirty="0" smtClean="0"/>
              <a:t>المخرجات:</a:t>
            </a:r>
            <a:r>
              <a:rPr lang="ar-IQ" sz="1400" b="1" dirty="0" smtClean="0"/>
              <a:t>وهي عملية استجابة للمطالب الفعلية أو المتوقعة ومن ثم اصدار قرارات أو تبني سياسات،وقد تكون بشكل ايجابي أو سلبي أو رمزي،ايجابياً من خلال تلبية المطالب،وسلبياً اللجوء لأساليب قمعية لردع المطالبين،ورمزياً من خلال تقديم الوعود أو إثارة مشاعر الخوف من مخاطر تهديد خارجي أو داخلي.</a:t>
            </a:r>
            <a:r>
              <a:rPr lang="en-US" sz="1400" b="1" dirty="0" smtClean="0"/>
              <a:t> </a:t>
            </a:r>
            <a:r>
              <a:rPr lang="ar-IQ" sz="1400" b="1" dirty="0" smtClean="0"/>
              <a:t>ث- </a:t>
            </a:r>
            <a:r>
              <a:rPr lang="ar-IQ" sz="1400" b="1" u="sng" dirty="0" smtClean="0"/>
              <a:t>التغذية الاسترجاعية</a:t>
            </a:r>
            <a:r>
              <a:rPr lang="ar-IQ" sz="1400" b="1" dirty="0" smtClean="0"/>
              <a:t>:وتشير إلى عملية تدفق المعلومات من البيئة إلى النظام السياسي عن نتائج سياساته وقراراته،وبالتالي فهي عملية تفاعل بين المدخلات والمخرجات،ومن ثم تصحيح مسار النظام السياسي.</a:t>
            </a:r>
          </a:p>
          <a:p>
            <a:pPr algn="justLow" rtl="1"/>
            <a:r>
              <a:rPr lang="ar-IQ" sz="1600" b="1" u="sng" dirty="0" smtClean="0"/>
              <a:t>رابعاً-منهج صنع القرار:أ- </a:t>
            </a:r>
            <a:r>
              <a:rPr lang="ar-IQ" sz="1400" b="1" u="sng" dirty="0" smtClean="0"/>
              <a:t>ماهية صنع القرار:</a:t>
            </a:r>
            <a:r>
              <a:rPr lang="ar-IQ" sz="1400" b="1" dirty="0" smtClean="0"/>
              <a:t>تقوم عملية صنع القرار على أساس اختيار بديل من بين مجموعة من البدائل المطروحة أمام صانع القرار،وتتطلب عملية صنع القرار </a:t>
            </a:r>
            <a:r>
              <a:rPr lang="ar-IQ" sz="1800" b="1" u="sng" dirty="0" smtClean="0"/>
              <a:t>تحديد وحدة صناعة القرا</a:t>
            </a:r>
            <a:r>
              <a:rPr lang="ar-IQ" sz="1400" b="1" dirty="0" smtClean="0"/>
              <a:t>ر،مكوناتها وتنظيمها والعلاقات التي تربط أعضائها،ومن هم صناع القرار وما هي أطباعهم ومصالحهم وقيمهم وتوجهاتهم،وأساليب اختيارهم ومن ثم العوامل التي تؤثر في تلكم العملية.</a:t>
            </a:r>
          </a:p>
          <a:p>
            <a:pPr algn="justLow" rtl="1"/>
            <a:r>
              <a:rPr lang="ar-IQ" sz="1400" b="1" u="sng" dirty="0" smtClean="0"/>
              <a:t>ب-اجراءات أو مراحل صناعة القرار:</a:t>
            </a:r>
            <a:r>
              <a:rPr lang="ar-IQ" sz="1400" b="1" dirty="0" smtClean="0"/>
              <a:t>هناك سلسلة من الإجراءات أو المراحل تتبعها معظم النظم السياسية - لاسيما العريقة منها- بغية التوصل إلى القرارات،فهي تبدأ </a:t>
            </a:r>
            <a:r>
              <a:rPr lang="ar-IQ" sz="1400" b="1" u="sng" dirty="0" smtClean="0"/>
              <a:t>بتحديد المشكلة وجمع المعلومات </a:t>
            </a:r>
            <a:r>
              <a:rPr lang="ar-IQ" sz="1400" b="1" dirty="0" smtClean="0"/>
              <a:t>حولها،ومن ثم وضع </a:t>
            </a:r>
            <a:r>
              <a:rPr lang="ar-IQ" sz="1400" b="1" u="sng" dirty="0" smtClean="0"/>
              <a:t>أفكار وتصورات حول المشكلة </a:t>
            </a:r>
            <a:r>
              <a:rPr lang="ar-IQ" sz="1400" b="1" dirty="0" smtClean="0"/>
              <a:t>المطروحة </a:t>
            </a:r>
            <a:r>
              <a:rPr lang="ar-IQ" sz="1400" b="1" u="sng" dirty="0" smtClean="0"/>
              <a:t>وماينبغي عمله لمواجهتها </a:t>
            </a:r>
            <a:r>
              <a:rPr lang="ar-IQ" sz="1400" b="1" dirty="0" smtClean="0"/>
              <a:t>مروراً </a:t>
            </a:r>
            <a:r>
              <a:rPr lang="ar-IQ" sz="1400" b="1" u="sng" dirty="0" smtClean="0"/>
              <a:t>بتقدير آثار كل البدائل المطروحة لحلها،وصولاً إلى مرحلة تنفيذ القرار </a:t>
            </a:r>
            <a:r>
              <a:rPr lang="ar-IQ" sz="1400" b="1" dirty="0" smtClean="0"/>
              <a:t>الذي تم اتخاذه من قبل </a:t>
            </a:r>
            <a:r>
              <a:rPr lang="ar-IQ" sz="1400" b="1" u="sng" dirty="0" smtClean="0"/>
              <a:t>صانعيه،وتأتي بعد ذلك عملية تقييم القرار وتخضع </a:t>
            </a:r>
            <a:r>
              <a:rPr lang="ar-IQ" sz="1400" b="1" dirty="0" smtClean="0"/>
              <a:t>تلك العملية إلى معايير عدة </a:t>
            </a:r>
            <a:r>
              <a:rPr lang="ar-IQ" sz="1400" b="1" u="sng" dirty="0" smtClean="0"/>
              <a:t>منها:المعلومات المتوفرة،ودرجة المشورة في عملية صنع القرار،وأهمية القرار والحاجة لإتخاذه ومن ثم الآثار المترتبة على اتخاذ القرار وهل حقق الغاية المرجو</a:t>
            </a:r>
            <a:r>
              <a:rPr lang="ar-IQ" sz="1400" b="1" dirty="0" smtClean="0"/>
              <a:t>ة.ت-</a:t>
            </a:r>
            <a:r>
              <a:rPr lang="ar-IQ" sz="1400" b="1" u="sng" dirty="0" smtClean="0"/>
              <a:t> أساليب تنفيذ القرار:</a:t>
            </a:r>
            <a:r>
              <a:rPr lang="ar-IQ" sz="1400" b="1" dirty="0" smtClean="0"/>
              <a:t>المساومة:التوصل إلى حلول مفيدة للطرفين،والتنافس: قد يلجأ المتنافسون إلى المساومة،والصراع:ويحصل في حالة تعارض أهداف الفاعلين السياسيين،ونجاح طرف يعني خسارة الآخر وقد يفضي الصراع إلى نتائج مدمرة لطرف ما أو لكل الأطراف المتصارعة،والتعاون:مع وجود تعارض في الأهداف ولكن لايمكن نكران وجود أهداف مشتركة بين الأطراف المتفاعلة سياسياً،وهو مايدفعها للتنسيق والتشاور لتحقيق تلك الأهداف وضمان مصالح الجميع.</a:t>
            </a:r>
            <a:endParaRPr lang="en-US" sz="1400" b="1"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مناهج</a:t>
            </a:r>
            <a:endParaRPr lang="en-US" dirty="0"/>
          </a:p>
        </p:txBody>
      </p:sp>
      <p:sp>
        <p:nvSpPr>
          <p:cNvPr id="3" name="Content Placeholder 2"/>
          <p:cNvSpPr>
            <a:spLocks noGrp="1"/>
          </p:cNvSpPr>
          <p:nvPr>
            <p:ph idx="1"/>
          </p:nvPr>
        </p:nvSpPr>
        <p:spPr>
          <a:xfrm>
            <a:off x="0" y="1143000"/>
            <a:ext cx="8686800" cy="5715000"/>
          </a:xfrm>
        </p:spPr>
        <p:txBody>
          <a:bodyPr/>
          <a:lstStyle/>
          <a:p>
            <a:pPr lvl="0" algn="r" rtl="1"/>
            <a:r>
              <a:rPr lang="ar-IQ" b="1" u="sng" dirty="0" smtClean="0"/>
              <a:t>خامساً-منهج </a:t>
            </a:r>
            <a:r>
              <a:rPr lang="ar-IQ" sz="2400" b="1" u="sng" dirty="0" smtClean="0"/>
              <a:t>الاتصال</a:t>
            </a:r>
            <a:r>
              <a:rPr lang="ar-IQ" sz="1400" b="1" dirty="0" smtClean="0"/>
              <a:t>:العمليات التي تجري داخل النظام السياسي هي بمثابة عمليات تفاعلية- تأثير وتأثر- مصدرها الأساس هو الاتصال وهو عملية نقل المعلومات بين المكونات المختلفة للنظام السياسي، ويتحقق ذلك عبر قنوات وإجراءات متنوعة،مباشرة وغير مباشرة،أقوالاً وأفعالاً،إن دراسة النظم السياسية على وفق هذا المنهج تتركز حول السلوك والأفعال التي تتعلق بتبادل المعلومات عبر مايسمى بالرسائل فيما بين الحكام والمحكومين.ويقوم هذا المنهج على عناصر عدة وهي:أ-</a:t>
            </a:r>
            <a:r>
              <a:rPr lang="ar-IQ" sz="1400" b="1" u="sng" dirty="0" smtClean="0"/>
              <a:t>المُرسِل:</a:t>
            </a:r>
            <a:r>
              <a:rPr lang="ar-IQ" sz="1400" b="1" dirty="0" smtClean="0"/>
              <a:t>يمكن أن يكون شخص أو مؤسسة.</a:t>
            </a:r>
            <a:endParaRPr lang="en-US" sz="1400" b="1" dirty="0" smtClean="0"/>
          </a:p>
          <a:p>
            <a:pPr algn="r" rtl="1"/>
            <a:r>
              <a:rPr lang="ar-IQ" sz="1400" b="1" dirty="0" smtClean="0"/>
              <a:t>ب- </a:t>
            </a:r>
            <a:r>
              <a:rPr lang="ar-IQ" sz="1400" b="1" u="sng" dirty="0" smtClean="0"/>
              <a:t>الرسالة:</a:t>
            </a:r>
            <a:r>
              <a:rPr lang="ar-IQ" sz="1400" b="1" dirty="0" smtClean="0"/>
              <a:t>وهي المعلومات المتدفقة من المرسل إلى المستقبل.ت-</a:t>
            </a:r>
            <a:r>
              <a:rPr lang="ar-IQ" sz="1400" b="1" u="sng" dirty="0" smtClean="0"/>
              <a:t>القنوات:</a:t>
            </a:r>
            <a:r>
              <a:rPr lang="ar-IQ" sz="1400" b="1" dirty="0" smtClean="0"/>
              <a:t>وهي الوسائل التي تتدفق من خلالها المعلومات(الرسائل)بين مكونات النظام السياسي.ث-</a:t>
            </a:r>
            <a:r>
              <a:rPr lang="ar-IQ" sz="1400" b="1" u="sng" dirty="0" smtClean="0"/>
              <a:t>أنواع المعلومات</a:t>
            </a:r>
            <a:r>
              <a:rPr lang="ar-IQ" dirty="0" smtClean="0"/>
              <a:t>.</a:t>
            </a:r>
            <a:endParaRPr lang="en-US" sz="1400" b="1" dirty="0" smtClean="0"/>
          </a:p>
          <a:p>
            <a:pPr algn="r" rtl="1"/>
            <a:r>
              <a:rPr lang="ar-IQ" sz="1400" b="1" dirty="0" smtClean="0"/>
              <a:t>ج-القواعد والإجراءات التي تحكم الإتصالات داخل النظام السياسي.</a:t>
            </a:r>
            <a:endParaRPr lang="en-US" sz="1400" b="1" dirty="0" smtClean="0"/>
          </a:p>
          <a:p>
            <a:pPr algn="r" rtl="1"/>
            <a:r>
              <a:rPr lang="ar-IQ" sz="1400" b="1" dirty="0" smtClean="0"/>
              <a:t>ح-المُستقْبِل:وهو الجهة(أفراد وجماعات ومؤسسات وتنظيمات)التي تتلقى المعلومات(الرسائل).</a:t>
            </a:r>
            <a:endParaRPr lang="en-US" sz="1400" b="1" dirty="0" smtClean="0"/>
          </a:p>
          <a:p>
            <a:pPr algn="r" rtl="1"/>
            <a:r>
              <a:rPr lang="ar-IQ" sz="1400" b="1" dirty="0" smtClean="0"/>
              <a:t>خ-التغذية العكسية:وهي المعرفة بنتائج العملية الاتصالية وحدود الاستجابة لها ومدى تأثيرها في المستقبل.</a:t>
            </a:r>
            <a:endParaRPr lang="en-US" sz="1400" b="1" dirty="0" smtClean="0"/>
          </a:p>
          <a:p>
            <a:pPr algn="r" rtl="1"/>
            <a:r>
              <a:rPr lang="ar-IQ" sz="1400" b="1" dirty="0" smtClean="0"/>
              <a:t>   فالعملية الانتخابية هي بمثابة نظام اتصالي،مصدره(المرسل)المرشح للمنصب السياسي،ومايطرحه على الناخبين من وعود انتخابية هو الرسالة،والقناة قد تكون الصحف أو القنوات الفضائية أو اللقاءات المباشرة،والمستقبل هو الجمهور والتغذية العكسية هي انتخاب أو عدم انتخاب المرشح</a:t>
            </a:r>
            <a:r>
              <a:rPr lang="ar-IQ" dirty="0" smtClean="0"/>
              <a:t>.</a:t>
            </a:r>
          </a:p>
          <a:p>
            <a:pPr algn="r" rtl="1"/>
            <a:r>
              <a:rPr lang="ar-IQ" dirty="0" smtClean="0"/>
              <a:t>سادساً- منهج الثقافة الساسية...</a:t>
            </a:r>
            <a:endParaRPr lang="en-US" dirty="0" smtClean="0"/>
          </a:p>
          <a:p>
            <a:pPr algn="r" rtl="1"/>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المناهج</a:t>
            </a:r>
            <a:endParaRPr lang="en-US"/>
          </a:p>
        </p:txBody>
      </p:sp>
      <p:sp>
        <p:nvSpPr>
          <p:cNvPr id="3" name="Content Placeholder 2"/>
          <p:cNvSpPr>
            <a:spLocks noGrp="1"/>
          </p:cNvSpPr>
          <p:nvPr>
            <p:ph idx="1"/>
          </p:nvPr>
        </p:nvSpPr>
        <p:spPr/>
        <p:txBody>
          <a:bodyPr/>
          <a:lstStyle/>
          <a:p>
            <a:pPr algn="r" rtl="1"/>
            <a:r>
              <a:rPr lang="ar-IQ" dirty="0" smtClean="0"/>
              <a:t>سابعا- منهج الديمقراطية التوافقية...</a:t>
            </a:r>
            <a:endParaRPr lang="en-US" dirty="0" smtClean="0"/>
          </a:p>
          <a:p>
            <a:pPr algn="justLow" rtl="1"/>
            <a:r>
              <a:rPr lang="ar-IQ" sz="1800" b="1" u="sng" dirty="0" smtClean="0"/>
              <a:t>متطلبات الديمقراطية التوافقية أربع هي</a:t>
            </a:r>
            <a:r>
              <a:rPr lang="en-US" sz="1800" b="1" u="sng" dirty="0" smtClean="0"/>
              <a:t>:</a:t>
            </a:r>
          </a:p>
          <a:p>
            <a:pPr lvl="0" algn="justLow" rtl="1"/>
            <a:r>
              <a:rPr lang="ar-IQ" sz="1200" b="1" u="sng" dirty="0" smtClean="0"/>
              <a:t>التعددية الاجتماعية والتنوع الطبقي والتباين الأيديولوجي:</a:t>
            </a:r>
            <a:r>
              <a:rPr lang="ar-IQ" sz="1200" b="1" dirty="0" smtClean="0"/>
              <a:t> فكلما كان المجتمع منقسم على نفسه لغوياً أو عرقياً أو طبقياً أو أيديولوجياً أو دينياً أو مذهبياً ،كلما كان من العسير تمثيل كل شرائحه تمثيلاً حقيقياً على وفق نظام ديمقراطية الأغلبية التي تفضي لامحالة إلى تهميش الكثير من أبناء تلك الانتماءات التي تعد انتماءات فرعية،وحتى لو اتيح لمعظم ممثلي تلك الانتماءات من الوصول إلى السلطة- على صعيد البرلمان والحكومة- ليس من اليسير تحقيق الاستقرار والتنمية السياسيين وذلك بفعل صعوبة الاتفاق على صيغة موحدة لإدارة مؤسسات الدولة،لذا يغدو أمر تبني الديمقراطية التوافقية حلاً لتلك الإشكالية.</a:t>
            </a:r>
            <a:endParaRPr lang="en-US" sz="1200" b="1" dirty="0" smtClean="0"/>
          </a:p>
          <a:p>
            <a:pPr lvl="0" algn="justLow" rtl="1"/>
            <a:r>
              <a:rPr lang="ar-IQ" sz="1200" b="1" u="sng" dirty="0" smtClean="0"/>
              <a:t>التعددية الحزبية:</a:t>
            </a:r>
            <a:r>
              <a:rPr lang="ar-IQ" sz="1200" b="1" dirty="0" smtClean="0"/>
              <a:t>   لاجرم إن المجتمع المنقسم على نفسه يعكس إنقساماً نخبوياً ومن ثم ينعكس ذلك في ظهور أحزاب متعددة ،وعلى ذلك تحاول هذه النخب - ومن خلال قيادتها لتلك الأحزاب - تجميع مصالح الانتماءات التي تمثلها ومن ثم تلبية أقصى مايمكن من مطالبها،وبفعل التعارض والتقاطع في تلك المصالح الذي ربما يفضي إلى التصارع ،ينبغي أن يكون سلوك تلك النخب منصباً على العمل من أجل تسوية تلك الصراعات ومن ثم الاتفاق على أسس سليمة وسلسة لإدارة المجتمع والدولة لتحقيق التعايش والمشاركة السياسية الفاعلة دونما تهميش أو إقصاء لأي فئة مهما صغر حجمها وقل تمثيلها. </a:t>
            </a:r>
            <a:endParaRPr lang="en-US" sz="1200" b="1" dirty="0" smtClean="0"/>
          </a:p>
          <a:p>
            <a:pPr lvl="0" algn="justLow" rtl="1"/>
            <a:r>
              <a:rPr lang="ar-IQ" sz="1200" b="1" u="sng" dirty="0" smtClean="0"/>
              <a:t>توازن القوى:</a:t>
            </a:r>
            <a:r>
              <a:rPr lang="ar-IQ" sz="1200" b="1" dirty="0" smtClean="0"/>
              <a:t>  بغية توفير الآليات التي تضمن تهيئة أجواء سليمة لتحقيق التعايش والتعاون بين جميع مكونات المجتمع ومن ثم مشاركتها في بناء مؤسسات الدولة، ينبغي توفر توافق وتوازن اجتماعي،ومن ثم يتم تعزيز هذا الأمر بتحقيق التوازن النسبي بين القوى والأحزاب السياسية التي تمثل تلك المكونات،وعلى وفق ذلك تتوفر أجواء ايجابية تسهم في نجاح الديمقراطية التوافقية.  </a:t>
            </a:r>
            <a:endParaRPr lang="en-US" sz="1200" b="1" dirty="0" smtClean="0"/>
          </a:p>
          <a:p>
            <a:pPr lvl="0" algn="justLow" rtl="1"/>
            <a:r>
              <a:rPr lang="ar-IQ" sz="1200" b="1" u="sng" dirty="0" smtClean="0"/>
              <a:t>دور العامل الخارجي:</a:t>
            </a:r>
            <a:r>
              <a:rPr lang="ar-IQ" sz="1200" b="1" dirty="0" smtClean="0"/>
              <a:t>  لاجرم تفضي التهديدات والمخاطر الخارجية المتزايدة التي يتعرض لها المجتمع الذي يعيش أبناءه على اختلاف انتماءاتهم وتوجهاتهم على أقليم  الدولة  إلى دفع النخب السياسية المختلفة إلى زيادة التعاون والتوافق،ولكن ربما قد تساهم التدخلات الخارجية في شؤون المجتمع المنقسم – بذريعة حماية هذه الفئة أو تلك- إلى تأزيم الأمور وتفاقم الصراع وهذا الأمر بدوره ينبغي أن يكون حافزاً للتوافق لمنع مثل تلك التدخلات. </a:t>
            </a:r>
            <a:endParaRPr lang="en-US" sz="1200" b="1" dirty="0" smtClean="0"/>
          </a:p>
          <a:p>
            <a:pPr algn="justLow" rtl="1"/>
            <a:r>
              <a:rPr lang="ar-IQ" sz="1200" b="1" dirty="0" smtClean="0"/>
              <a:t>  </a:t>
            </a:r>
            <a:r>
              <a:rPr lang="ar-IQ" sz="1800" b="1" u="sng" dirty="0" smtClean="0"/>
              <a:t>أما أهم أركان الديمقراطية التوافقية فهي: 1-</a:t>
            </a:r>
            <a:r>
              <a:rPr lang="ar-IQ" sz="1200" b="1" u="sng" dirty="0" smtClean="0"/>
              <a:t>الإئتلاف الواسع:</a:t>
            </a:r>
            <a:r>
              <a:rPr lang="ar-IQ" sz="1200" b="1" dirty="0" smtClean="0"/>
              <a:t>ينبغي أن تشكل النخب السياسية الممثلة لكل قطاعات المجتمع إئتلافاً واسعاً لإدارة مؤسسات الدولة وفي مقدمتها المؤسسة التنفيذية(أي الحكومة)،وهذا الحال لايتحقق إلا في ظل النظام البرلماني،وهذا الإئتلاف ينبغي أن يقوم على أساس التوافق على المسائل الهامة والمصيرية،مع التركيز على ضرورة تلبية مصالح كل قطاعات المجتمع.2-</a:t>
            </a:r>
            <a:r>
              <a:rPr lang="ar-IQ" sz="1200" b="1" u="sng" dirty="0" smtClean="0"/>
              <a:t>الفيتو المتبادل:</a:t>
            </a:r>
            <a:r>
              <a:rPr lang="ar-IQ" sz="1200" b="1" dirty="0" smtClean="0"/>
              <a:t>لتلافي إشكالية الاستئثار بالسلطة من قبل نخبة أو فئة على حساب الآخرين،ينبغي اعتماد مبدأ الفيتو المتبادل بالحد الذي يوفر الحماية والضمان لمصالح كل قطاعات المجتمع. </a:t>
            </a:r>
          </a:p>
          <a:p>
            <a:pPr algn="justLow" rtl="1"/>
            <a:r>
              <a:rPr lang="ar-IQ" sz="1200" b="1" dirty="0" smtClean="0"/>
              <a:t>3-</a:t>
            </a:r>
            <a:r>
              <a:rPr lang="ar-IQ" sz="1200" b="1" u="sng" dirty="0" smtClean="0"/>
              <a:t>النسبية:</a:t>
            </a:r>
            <a:r>
              <a:rPr lang="ar-IQ" sz="1200" b="1" dirty="0" smtClean="0"/>
              <a:t>تقوم النسبية على عنصرين أساسيتين هما:التوزيع العادل للوظائف العامة والموارد المالية على مختلف قطاعات المجتمع وبما يتناسب مع القوة العددية لكل منها،أما العنصر الثاني فهو صناعة القرارات،إذ ينبغي أن لاتضم هيئات وأجهزة صناعة القرار ممثلي كافة قطاعات المجتمع فحسب،بل ينبغي أن يشارك الجميع في تلك العملية بشكل حقيقي. 4-</a:t>
            </a:r>
            <a:r>
              <a:rPr lang="ar-IQ" sz="1200" b="1" u="sng" dirty="0" smtClean="0"/>
              <a:t>الاستقلال القطاعي:</a:t>
            </a:r>
            <a:r>
              <a:rPr lang="ar-IQ" sz="1200" b="1" dirty="0" smtClean="0"/>
              <a:t>يتصل هذا الأمر بمنح كل قطاع أو مكون اجتماعي أو ثقافي أو ما إلى ذلك، درجة من الاستقلالية الذاتية لإدارة شؤونه،ولايقتصر هذا الأمر على تبني النظام الفدرالي ومن خلال تقسيم الدولة إلى وحدات مكونة- أقاليم أو غيرها- على وفق الانقسامات القطاعية فحسب،بل ينبغي أن يكون للقطاعات الصغيرة أو المتناثرة في عموم الدولة تمثيلاً حقيقياً ضمن مؤسسات الدولة المركزية.</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المناهج</a:t>
            </a:r>
            <a:endParaRPr lang="en-US" dirty="0"/>
          </a:p>
        </p:txBody>
      </p:sp>
      <p:sp>
        <p:nvSpPr>
          <p:cNvPr id="3" name="Content Placeholder 2"/>
          <p:cNvSpPr>
            <a:spLocks noGrp="1"/>
          </p:cNvSpPr>
          <p:nvPr>
            <p:ph idx="1"/>
          </p:nvPr>
        </p:nvSpPr>
        <p:spPr>
          <a:xfrm>
            <a:off x="0" y="1143000"/>
            <a:ext cx="9144000" cy="5715000"/>
          </a:xfrm>
        </p:spPr>
        <p:txBody>
          <a:bodyPr/>
          <a:lstStyle/>
          <a:p>
            <a:pPr algn="justLow" rtl="1"/>
            <a:r>
              <a:rPr lang="ar-IQ" b="1" u="sng" dirty="0" smtClean="0"/>
              <a:t>ثامنا-منهج النخبة</a:t>
            </a:r>
            <a:r>
              <a:rPr lang="ar-IQ" dirty="0" smtClean="0"/>
              <a:t>:1-يقوم على اساس وجود أقلية حاكمة</a:t>
            </a:r>
            <a:r>
              <a:rPr lang="en-US" dirty="0" smtClean="0"/>
              <a:t>)</a:t>
            </a:r>
            <a:r>
              <a:rPr lang="ar-IQ" dirty="0" smtClean="0"/>
              <a:t>كبار موظفي وذو النفوذ السياسي والمالي والثقافي) وأكثرية محكومة2-تؤثر أكثر بحكم امتلاكها للسلطة 3 -السياسة العامة تعكس قيم ومصالح ورؤى النخبة،ومن ثم فأن اعادة تقييم وصياغة السياسة يعني إعادة تعريف لقيم هؤلاء وهم في الغالب يحاولون الحفاظ على الوضع القائم.4-بالتالي فالتغيير في السياسة يكون جزئي،وفي حال حصلت تهديدات تجري النخبة اصلاحات،والنخبة تسعى احيانا إلى رفاهية الجماهير5-ترى النخبة سلبية ولاأبالية الجماهير6-الاتفاق على قواعد السلوك وقواعد اللعبة.</a:t>
            </a:r>
            <a:endParaRPr lang="en-US" dirty="0" smtClean="0"/>
          </a:p>
          <a:p>
            <a:pPr algn="r" rtl="1"/>
            <a:endParaRPr lang="ar-IQ" dirty="0" smtClean="0"/>
          </a:p>
          <a:p>
            <a:pPr algn="r" rtl="1">
              <a:buNone/>
            </a:pPr>
            <a:endParaRPr lang="ar-IQ" dirty="0" smtClean="0"/>
          </a:p>
          <a:p>
            <a:pPr algn="r" rtl="1"/>
            <a:endParaRPr lang="ar-IQ" dirty="0" smtClean="0"/>
          </a:p>
          <a:p>
            <a:pPr algn="r" rtl="1">
              <a:buNone/>
            </a:pPr>
            <a:endParaRPr lang="ar-IQ" dirty="0" smtClean="0"/>
          </a:p>
          <a:p>
            <a:pPr algn="r" rtl="1">
              <a:buNone/>
            </a:pPr>
            <a:endParaRPr lang="ar-IQ" dirty="0" smtClean="0"/>
          </a:p>
          <a:p>
            <a:pPr algn="r" rtl="1">
              <a:buNone/>
            </a:pPr>
            <a:endParaRPr lang="ar-IQ" dirty="0" smtClean="0"/>
          </a:p>
          <a:p>
            <a:pPr algn="r" rtl="1"/>
            <a:r>
              <a:rPr lang="ar-IQ" dirty="0" smtClean="0"/>
              <a:t> تاسعاً-منهج الجماعة:</a:t>
            </a:r>
          </a:p>
          <a:p>
            <a:pPr algn="r"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المناهج</a:t>
            </a:r>
            <a:endParaRPr lang="en-US" dirty="0"/>
          </a:p>
        </p:txBody>
      </p:sp>
      <p:sp>
        <p:nvSpPr>
          <p:cNvPr id="3" name="Content Placeholder 2"/>
          <p:cNvSpPr>
            <a:spLocks noGrp="1"/>
          </p:cNvSpPr>
          <p:nvPr>
            <p:ph idx="1"/>
          </p:nvPr>
        </p:nvSpPr>
        <p:spPr>
          <a:xfrm>
            <a:off x="457200" y="1295400"/>
            <a:ext cx="8229600" cy="4830763"/>
          </a:xfrm>
        </p:spPr>
        <p:txBody>
          <a:bodyPr/>
          <a:lstStyle/>
          <a:p>
            <a:pPr algn="justLow" rtl="1">
              <a:buNone/>
            </a:pPr>
            <a:r>
              <a:rPr lang="ar-IQ" b="1" u="sng" dirty="0" smtClean="0"/>
              <a:t>تاسعاً-منهج الجماعة:</a:t>
            </a:r>
            <a:r>
              <a:rPr lang="ar-IQ" dirty="0" smtClean="0"/>
              <a:t>جاء كرد فعل على المنهج المؤسسي،وهو واقعي باعتبار أن السياسة نشاط للجماعات المتفاعلة المتضاغطة وهي بذلك تؤثر على النظام السياسي كما تؤثر على قيم ونشاط اعضائها(الأسرة،المدرسة،الاحزاب،جماعات المصالح..)،وباساليب عدة(مساومة،دعاية،مساندة انتخابية...)</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Low" rtl="1">
              <a:buNone/>
            </a:pPr>
            <a:r>
              <a:rPr lang="ar-IQ" b="1" u="sng" dirty="0" smtClean="0"/>
              <a:t>عاشراً- منهج تحليل المضمون:</a:t>
            </a:r>
            <a:r>
              <a:rPr lang="ar-SA" sz="2400" dirty="0" smtClean="0"/>
              <a:t>تحليلالمضمون</a:t>
            </a:r>
            <a:r>
              <a:rPr lang="en-US" sz="2400" dirty="0" smtClean="0"/>
              <a:t> content analysis </a:t>
            </a:r>
            <a:r>
              <a:rPr lang="ar-SA" sz="2400" dirty="0" smtClean="0"/>
              <a:t>طريقة بحث يعتمدفيهاالمحلل مجموعةمن الضوابط والقواعدالعلمية المنظمةوالمحددة،وترمي إلى معرفةأغراض نص مامن حيث شكله ومضمونه،وتحديدمدى اتفاق تلك الأغراض أوتعارضهامع أفق توقع محلل النص. وتعرّف دائرةالمعارف الدوليةللعلوم الاجتماعيةتحليل المضمون على أنه </a:t>
            </a:r>
            <a:r>
              <a:rPr lang="ar-SA" sz="2400" u="sng" dirty="0" smtClean="0"/>
              <a:t>أحدالمناهج المستخدمةفي دراسةمضمون وسائل الاتصال المكتوبةأوالمسموعةبوضع خطةمنظمةتبدأباختيارعينةمن النص لتحليلهاوتصنيفهاكمياًوكيفياً</a:t>
            </a:r>
            <a:r>
              <a:rPr lang="en-US" sz="2400" u="sng" dirty="0" smtClean="0"/>
              <a:t>.</a:t>
            </a:r>
            <a:endParaRPr lang="en-US" b="1" u="sng" dirty="0" smtClean="0"/>
          </a:p>
          <a:p>
            <a:pPr algn="justLow" rtl="1">
              <a:buNone/>
            </a:pPr>
            <a:r>
              <a:rPr lang="ar-IQ" b="1" u="sng" dirty="0" smtClean="0"/>
              <a:t>تحليل </a:t>
            </a:r>
            <a:r>
              <a:rPr lang="ar-IQ" dirty="0" smtClean="0"/>
              <a:t>كمي ونوعي،ووحدات التحليل(كلمة ،فكرة،مفردة،الشخصية،النمط-كتاب وغيره-المساحة والزمن).</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Low" rtl="1">
              <a:buNone/>
            </a:pPr>
            <a:r>
              <a:rPr lang="ar-SA" sz="2800" dirty="0" smtClean="0"/>
              <a:t>في الأصل نشأتحليل المضمون في أثناءالحربالعالميةالثانيةلكشف موضوعات الدعايةفي منشورات متنوعة (بيريلسون 1952)،وغدااليوم جملةمن التقانات الراميةإلى تحليل وسائل الاتصال الشفاهيةوالكتابيةوالسمعيةوالبصريةتحليلاًعلمياًبغيةتوصيفها. وقديتجاوزالتحليل ذلك ليشمل أيضاًأثرالاتصال في المتلقي وغايته وحالةمرسله (منتجه) النفسية،والكشف عن اتجاه الأفراد وقيمهم وجوانب اهتماماتهم الأخرى</a:t>
            </a:r>
            <a:r>
              <a:rPr lang="en-US" sz="2800" dirty="0" smtClean="0"/>
              <a:t>. </a:t>
            </a:r>
          </a:p>
          <a:p>
            <a:pPr algn="justLow" rtl="1">
              <a:buNone/>
            </a:pPr>
            <a:r>
              <a:rPr lang="ar-IQ" sz="2800" dirty="0" smtClean="0"/>
              <a:t>لذا فان عناصر التحليل هي:1-منتج النص(المؤلف)2-النص3-المستقبل4-المحلل</a:t>
            </a:r>
            <a:endParaRPr lang="en-US" sz="2800" dirty="0" smtClean="0"/>
          </a:p>
          <a:p>
            <a:pPr algn="r" rt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989</TotalTime>
  <Words>1675</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مناهج البحث في النظم السياسية</vt:lpstr>
      <vt:lpstr>مناهج</vt:lpstr>
      <vt:lpstr>مناهج</vt:lpstr>
      <vt:lpstr>المناهج</vt:lpstr>
      <vt:lpstr>المناهج</vt:lpstr>
      <vt:lpstr>المناهج</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مناهج البحث في النظم السياسية</dc:title>
  <dc:creator>Best Technology</dc:creator>
  <cp:lastModifiedBy>dell</cp:lastModifiedBy>
  <cp:revision>66</cp:revision>
  <dcterms:created xsi:type="dcterms:W3CDTF">2006-08-16T00:00:00Z</dcterms:created>
  <dcterms:modified xsi:type="dcterms:W3CDTF">2012-12-10T04:18:34Z</dcterms:modified>
</cp:coreProperties>
</file>