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C97760-F883-4E86-B3B7-C9778D0BC4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IQ"/>
        </a:p>
      </dgm:t>
    </dgm:pt>
    <dgm:pt modelId="{42BC26B7-DA1E-48A9-951F-636FD16D6F92}">
      <dgm:prSet phldrT="[Text]" custT="1"/>
      <dgm:spPr/>
      <dgm:t>
        <a:bodyPr/>
        <a:lstStyle/>
        <a:p>
          <a:pPr algn="justLow" rtl="1"/>
          <a:r>
            <a:rPr lang="ar-SA" sz="3600" b="1" u="none" dirty="0" smtClean="0">
              <a:solidFill>
                <a:srgbClr val="FFFF00"/>
              </a:solidFill>
            </a:rPr>
            <a:t>عرف"هارولد لاسويل </a:t>
          </a:r>
          <a:r>
            <a:rPr lang="ar-IQ" sz="3600" b="1" u="none" dirty="0" smtClean="0">
              <a:solidFill>
                <a:srgbClr val="FFFF00"/>
              </a:solidFill>
            </a:rPr>
            <a:t>السياسة ا</a:t>
          </a:r>
          <a:r>
            <a:rPr lang="ar-SA" sz="3600" b="1" u="none" dirty="0" smtClean="0">
              <a:solidFill>
                <a:srgbClr val="FFFF00"/>
              </a:solidFill>
            </a:rPr>
            <a:t>لعامة </a:t>
          </a:r>
          <a:r>
            <a:rPr lang="ar-SA" sz="3600" b="1" u="none" dirty="0" smtClean="0">
              <a:solidFill>
                <a:srgbClr val="FFFF00"/>
              </a:solidFill>
            </a:rPr>
            <a:t>ب</a:t>
          </a:r>
          <a:r>
            <a:rPr lang="ar-IQ" sz="3600" b="1" u="none" dirty="0" smtClean="0">
              <a:solidFill>
                <a:srgbClr val="FFFF00"/>
              </a:solidFill>
            </a:rPr>
            <a:t>ـ</a:t>
          </a:r>
          <a:r>
            <a:rPr lang="ar-SA" sz="3600" b="1" u="none" dirty="0" smtClean="0">
              <a:solidFill>
                <a:srgbClr val="FFFF00"/>
              </a:solidFill>
            </a:rPr>
            <a:t>:من </a:t>
          </a:r>
          <a:r>
            <a:rPr lang="ar-SA" sz="3600" b="1" u="none" dirty="0" smtClean="0">
              <a:solidFill>
                <a:srgbClr val="FFFF00"/>
              </a:solidFill>
            </a:rPr>
            <a:t>يحوز على ماذا ؟ ومتى ؟ وكيف ؟ من خلال نشاطات تتعلق بتوزيع الموارد والمكاسب والقيم والمزايا وتقاسم الوظائف والمكانة الإجتماعية , </a:t>
          </a:r>
          <a:r>
            <a:rPr lang="ar-IQ" sz="3600" b="1" u="none" dirty="0" smtClean="0">
              <a:solidFill>
                <a:srgbClr val="FFFF00"/>
              </a:solidFill>
            </a:rPr>
            <a:t>وعرفها</a:t>
          </a:r>
          <a:r>
            <a:rPr lang="ar-SA" sz="3600" b="1" u="none" dirty="0" smtClean="0">
              <a:solidFill>
                <a:srgbClr val="FFFF00"/>
              </a:solidFill>
            </a:rPr>
            <a:t> "مارك ليندنبيرك و"بنيامين كروسبي </a:t>
          </a:r>
          <a:r>
            <a:rPr lang="ar-IQ" sz="3600" b="1" u="none" dirty="0" smtClean="0">
              <a:solidFill>
                <a:srgbClr val="FFFF00"/>
              </a:solidFill>
            </a:rPr>
            <a:t>ب</a:t>
          </a:r>
          <a:r>
            <a:rPr lang="ar-SA" sz="3600" b="1" u="none" dirty="0" smtClean="0">
              <a:solidFill>
                <a:srgbClr val="FFFF00"/>
              </a:solidFill>
            </a:rPr>
            <a:t>أنها:"عملية نظامية ديناميكية متحركة للمبادلة والمساومة،وللتعبير عمن يحوز على ماذا؟ ومتى ؟ وكيف ؟</a:t>
          </a:r>
          <a:r>
            <a:rPr lang="ar-IQ" sz="3600" b="1" u="none" dirty="0" smtClean="0">
              <a:solidFill>
                <a:srgbClr val="FFFF00"/>
              </a:solidFill>
            </a:rPr>
            <a:t>و</a:t>
          </a:r>
          <a:r>
            <a:rPr lang="ar-SA" sz="3600" b="1" u="none" dirty="0" smtClean="0">
              <a:solidFill>
                <a:srgbClr val="FFFF00"/>
              </a:solidFill>
            </a:rPr>
            <a:t>عن ماذا أريد ؟ ومن يملكه ؟ وكيف يمكن أن </a:t>
          </a:r>
          <a:r>
            <a:rPr lang="ar-IQ" sz="3600" b="1" u="none" dirty="0" smtClean="0">
              <a:solidFill>
                <a:srgbClr val="FFFF00"/>
              </a:solidFill>
            </a:rPr>
            <a:t>ي</a:t>
          </a:r>
          <a:r>
            <a:rPr lang="ar-SA" sz="3600" b="1" u="none" dirty="0" smtClean="0">
              <a:solidFill>
                <a:srgbClr val="FFFF00"/>
              </a:solidFill>
            </a:rPr>
            <a:t>حصل عليه</a:t>
          </a:r>
          <a:r>
            <a:rPr lang="en-US" sz="3600" b="1" u="none" dirty="0" smtClean="0">
              <a:solidFill>
                <a:srgbClr val="FFFF00"/>
              </a:solidFill>
            </a:rPr>
            <a:t> </a:t>
          </a:r>
          <a:r>
            <a:rPr lang="ar-IQ" sz="3600" b="1" u="none" dirty="0" smtClean="0">
              <a:solidFill>
                <a:srgbClr val="FFFF00"/>
              </a:solidFill>
            </a:rPr>
            <a:t>؟لذا فإ</a:t>
          </a:r>
          <a:r>
            <a:rPr lang="ar-SA" sz="3600" b="1" u="none" dirty="0" smtClean="0">
              <a:solidFill>
                <a:srgbClr val="FFFF00"/>
              </a:solidFill>
            </a:rPr>
            <a:t>ن السياسة العامة </a:t>
          </a:r>
          <a:r>
            <a:rPr lang="ar-IQ" sz="3600" b="1" u="none" dirty="0" smtClean="0">
              <a:solidFill>
                <a:srgbClr val="FFFF00"/>
              </a:solidFill>
            </a:rPr>
            <a:t>ت</a:t>
          </a:r>
          <a:r>
            <a:rPr lang="ar-SA" sz="3600" b="1" u="none" dirty="0" smtClean="0">
              <a:solidFill>
                <a:srgbClr val="FFFF00"/>
              </a:solidFill>
            </a:rPr>
            <a:t>عكس وجهة نظر أو إرادة أصحاب النفوذ والقوة , </a:t>
          </a:r>
          <a:r>
            <a:rPr lang="ar-IQ" sz="3600" b="1" u="none" dirty="0" smtClean="0">
              <a:solidFill>
                <a:srgbClr val="FFFF00"/>
              </a:solidFill>
            </a:rPr>
            <a:t>وهم أولئك الذين </a:t>
          </a:r>
          <a:r>
            <a:rPr lang="ar-SA" sz="3600" b="1" u="none" dirty="0" smtClean="0">
              <a:solidFill>
                <a:srgbClr val="FFFF00"/>
              </a:solidFill>
            </a:rPr>
            <a:t>يسيطرون </a:t>
          </a:r>
          <a:r>
            <a:rPr lang="ar-SA" sz="3600" b="1" u="none" dirty="0" smtClean="0">
              <a:solidFill>
                <a:srgbClr val="FFFF00"/>
              </a:solidFill>
            </a:rPr>
            <a:t>على </a:t>
          </a:r>
          <a:r>
            <a:rPr lang="ar-IQ" sz="3600" b="1" u="none" dirty="0" smtClean="0">
              <a:solidFill>
                <a:srgbClr val="FFFF00"/>
              </a:solidFill>
            </a:rPr>
            <a:t>مقاليد السلطة</a:t>
          </a:r>
          <a:r>
            <a:rPr lang="ar-SA" sz="1600" b="1" u="sng" dirty="0" smtClean="0"/>
            <a:t>.</a:t>
          </a:r>
          <a:endParaRPr lang="ar-IQ" sz="1600" dirty="0"/>
        </a:p>
      </dgm:t>
    </dgm:pt>
    <dgm:pt modelId="{D41C8BCD-CDFF-4824-8ADF-1C2B7327B8DE}" type="parTrans" cxnId="{265E9378-E3D7-4311-9C6F-B2D585CD04A2}">
      <dgm:prSet/>
      <dgm:spPr/>
      <dgm:t>
        <a:bodyPr/>
        <a:lstStyle/>
        <a:p>
          <a:pPr rtl="1"/>
          <a:endParaRPr lang="ar-IQ"/>
        </a:p>
      </dgm:t>
    </dgm:pt>
    <dgm:pt modelId="{2C7F7797-81BB-4D39-8BFA-82CE05A80648}" type="sibTrans" cxnId="{265E9378-E3D7-4311-9C6F-B2D585CD04A2}">
      <dgm:prSet/>
      <dgm:spPr/>
      <dgm:t>
        <a:bodyPr/>
        <a:lstStyle/>
        <a:p>
          <a:pPr rtl="1"/>
          <a:endParaRPr lang="ar-IQ"/>
        </a:p>
      </dgm:t>
    </dgm:pt>
    <dgm:pt modelId="{12345650-662E-4334-BE1E-AE9858F6A1FD}" type="pres">
      <dgm:prSet presAssocID="{A7C97760-F883-4E86-B3B7-C9778D0BC431}" presName="diagram" presStyleCnt="0">
        <dgm:presLayoutVars>
          <dgm:dir/>
          <dgm:resizeHandles val="exact"/>
        </dgm:presLayoutVars>
      </dgm:prSet>
      <dgm:spPr/>
      <dgm:t>
        <a:bodyPr/>
        <a:lstStyle/>
        <a:p>
          <a:pPr rtl="1"/>
          <a:endParaRPr lang="ar-IQ"/>
        </a:p>
      </dgm:t>
    </dgm:pt>
    <dgm:pt modelId="{D0F185D5-F412-49F7-A884-116B0731EE53}" type="pres">
      <dgm:prSet presAssocID="{42BC26B7-DA1E-48A9-951F-636FD16D6F92}" presName="node" presStyleLbl="node1" presStyleIdx="0" presStyleCnt="1" custScaleX="354325" custScaleY="370431" custLinFactNeighborX="-10545" custLinFactNeighborY="2487">
        <dgm:presLayoutVars>
          <dgm:bulletEnabled val="1"/>
        </dgm:presLayoutVars>
      </dgm:prSet>
      <dgm:spPr/>
      <dgm:t>
        <a:bodyPr/>
        <a:lstStyle/>
        <a:p>
          <a:pPr rtl="1"/>
          <a:endParaRPr lang="ar-IQ"/>
        </a:p>
      </dgm:t>
    </dgm:pt>
  </dgm:ptLst>
  <dgm:cxnLst>
    <dgm:cxn modelId="{C5301E38-DD54-48E6-8119-723A0ADDF736}" type="presOf" srcId="{A7C97760-F883-4E86-B3B7-C9778D0BC431}" destId="{12345650-662E-4334-BE1E-AE9858F6A1FD}" srcOrd="0" destOrd="0" presId="urn:microsoft.com/office/officeart/2005/8/layout/default"/>
    <dgm:cxn modelId="{39F25216-A1C2-44FF-A4CE-178EEFD36A65}" type="presOf" srcId="{42BC26B7-DA1E-48A9-951F-636FD16D6F92}" destId="{D0F185D5-F412-49F7-A884-116B0731EE53}" srcOrd="0" destOrd="0" presId="urn:microsoft.com/office/officeart/2005/8/layout/default"/>
    <dgm:cxn modelId="{265E9378-E3D7-4311-9C6F-B2D585CD04A2}" srcId="{A7C97760-F883-4E86-B3B7-C9778D0BC431}" destId="{42BC26B7-DA1E-48A9-951F-636FD16D6F92}" srcOrd="0" destOrd="0" parTransId="{D41C8BCD-CDFF-4824-8ADF-1C2B7327B8DE}" sibTransId="{2C7F7797-81BB-4D39-8BFA-82CE05A80648}"/>
    <dgm:cxn modelId="{50EBF2A2-3F55-45D0-979E-06345B3C6E13}" type="presParOf" srcId="{12345650-662E-4334-BE1E-AE9858F6A1FD}" destId="{D0F185D5-F412-49F7-A884-116B0731EE53}"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C3D9A2-3BA2-4814-8ECE-A2F0D4B1A3F4}"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IQ"/>
        </a:p>
      </dgm:t>
    </dgm:pt>
    <dgm:pt modelId="{E95078F3-625C-4A38-BF08-0550CC46BF1E}">
      <dgm:prSet phldrT="[Text]"/>
      <dgm:spPr/>
      <dgm:t>
        <a:bodyPr/>
        <a:lstStyle/>
        <a:p>
          <a:pPr rtl="1"/>
          <a:r>
            <a:rPr lang="ar-IQ" dirty="0" smtClean="0"/>
            <a:t>أسباب ودواعي علمية</a:t>
          </a:r>
          <a:endParaRPr lang="ar-IQ" dirty="0"/>
        </a:p>
      </dgm:t>
    </dgm:pt>
    <dgm:pt modelId="{E193A874-3DD8-4A8A-B9B2-4D86AE60252D}" type="parTrans" cxnId="{C53051C2-C634-4EA5-B17E-FA607938F577}">
      <dgm:prSet/>
      <dgm:spPr/>
      <dgm:t>
        <a:bodyPr/>
        <a:lstStyle/>
        <a:p>
          <a:pPr rtl="1"/>
          <a:endParaRPr lang="ar-IQ"/>
        </a:p>
      </dgm:t>
    </dgm:pt>
    <dgm:pt modelId="{641A54C0-3BEB-48DA-92B5-3E4B2A773581}" type="sibTrans" cxnId="{C53051C2-C634-4EA5-B17E-FA607938F577}">
      <dgm:prSet/>
      <dgm:spPr/>
      <dgm:t>
        <a:bodyPr/>
        <a:lstStyle/>
        <a:p>
          <a:pPr rtl="1"/>
          <a:endParaRPr lang="ar-IQ"/>
        </a:p>
      </dgm:t>
    </dgm:pt>
    <dgm:pt modelId="{8327C8F3-075D-48C1-A9E2-AB0EDB61C72C}">
      <dgm:prSet phldrT="[Text]"/>
      <dgm:spPr/>
      <dgm:t>
        <a:bodyPr/>
        <a:lstStyle/>
        <a:p>
          <a:pPr rtl="1"/>
          <a:r>
            <a:rPr lang="ar-IQ" dirty="0" smtClean="0"/>
            <a:t>أسباب ودواعي مهنية</a:t>
          </a:r>
          <a:endParaRPr lang="ar-IQ" dirty="0"/>
        </a:p>
      </dgm:t>
    </dgm:pt>
    <dgm:pt modelId="{E36CDC47-3D77-4E59-A1E2-50C28653939B}" type="parTrans" cxnId="{AF50A28A-50F2-4669-AB8D-7EDC268D938F}">
      <dgm:prSet/>
      <dgm:spPr/>
      <dgm:t>
        <a:bodyPr/>
        <a:lstStyle/>
        <a:p>
          <a:pPr rtl="1"/>
          <a:endParaRPr lang="ar-IQ"/>
        </a:p>
      </dgm:t>
    </dgm:pt>
    <dgm:pt modelId="{A4C599B3-5491-4CD3-9AE8-442EEE39AC0E}" type="sibTrans" cxnId="{AF50A28A-50F2-4669-AB8D-7EDC268D938F}">
      <dgm:prSet/>
      <dgm:spPr/>
      <dgm:t>
        <a:bodyPr/>
        <a:lstStyle/>
        <a:p>
          <a:pPr rtl="1"/>
          <a:endParaRPr lang="ar-IQ"/>
        </a:p>
      </dgm:t>
    </dgm:pt>
    <dgm:pt modelId="{50FC35B0-31C2-4BC3-8C0A-B1553BE8B973}">
      <dgm:prSet phldrT="[Text]"/>
      <dgm:spPr/>
      <dgm:t>
        <a:bodyPr/>
        <a:lstStyle/>
        <a:p>
          <a:pPr rtl="1"/>
          <a:r>
            <a:rPr lang="ar-IQ" dirty="0" smtClean="0"/>
            <a:t>أسباب ودواعي </a:t>
          </a:r>
          <a:r>
            <a:rPr lang="ar-IQ" dirty="0" smtClean="0"/>
            <a:t>سياسية وإدارية</a:t>
          </a:r>
          <a:endParaRPr lang="ar-IQ" dirty="0"/>
        </a:p>
      </dgm:t>
    </dgm:pt>
    <dgm:pt modelId="{0E5CF411-6190-497F-A572-B84646A3D699}" type="parTrans" cxnId="{61564C29-AE9E-484B-9592-38F5B7BB2C41}">
      <dgm:prSet/>
      <dgm:spPr/>
      <dgm:t>
        <a:bodyPr/>
        <a:lstStyle/>
        <a:p>
          <a:pPr rtl="1"/>
          <a:endParaRPr lang="ar-IQ"/>
        </a:p>
      </dgm:t>
    </dgm:pt>
    <dgm:pt modelId="{7C60499E-A662-43C5-B4CC-768C86DCF720}" type="sibTrans" cxnId="{61564C29-AE9E-484B-9592-38F5B7BB2C41}">
      <dgm:prSet/>
      <dgm:spPr/>
      <dgm:t>
        <a:bodyPr/>
        <a:lstStyle/>
        <a:p>
          <a:pPr rtl="1"/>
          <a:endParaRPr lang="ar-IQ"/>
        </a:p>
      </dgm:t>
    </dgm:pt>
    <dgm:pt modelId="{83D4AF92-AF3A-4D38-9B78-E888728755C8}" type="pres">
      <dgm:prSet presAssocID="{D0C3D9A2-3BA2-4814-8ECE-A2F0D4B1A3F4}" presName="diagram" presStyleCnt="0">
        <dgm:presLayoutVars>
          <dgm:dir/>
          <dgm:resizeHandles val="exact"/>
        </dgm:presLayoutVars>
      </dgm:prSet>
      <dgm:spPr/>
      <dgm:t>
        <a:bodyPr/>
        <a:lstStyle/>
        <a:p>
          <a:pPr rtl="1"/>
          <a:endParaRPr lang="ar-IQ"/>
        </a:p>
      </dgm:t>
    </dgm:pt>
    <dgm:pt modelId="{CB12D2DE-EE4F-40D7-9484-81A0D176D0F2}" type="pres">
      <dgm:prSet presAssocID="{E95078F3-625C-4A38-BF08-0550CC46BF1E}" presName="node" presStyleLbl="node1" presStyleIdx="0" presStyleCnt="3">
        <dgm:presLayoutVars>
          <dgm:bulletEnabled val="1"/>
        </dgm:presLayoutVars>
      </dgm:prSet>
      <dgm:spPr/>
      <dgm:t>
        <a:bodyPr/>
        <a:lstStyle/>
        <a:p>
          <a:pPr rtl="1"/>
          <a:endParaRPr lang="ar-IQ"/>
        </a:p>
      </dgm:t>
    </dgm:pt>
    <dgm:pt modelId="{DA00369F-AF14-4877-84A5-C976172F28F9}" type="pres">
      <dgm:prSet presAssocID="{641A54C0-3BEB-48DA-92B5-3E4B2A773581}" presName="sibTrans" presStyleCnt="0"/>
      <dgm:spPr/>
    </dgm:pt>
    <dgm:pt modelId="{E376DC02-AD34-42F1-A9FC-A1CDAAEF9F54}" type="pres">
      <dgm:prSet presAssocID="{8327C8F3-075D-48C1-A9E2-AB0EDB61C72C}" presName="node" presStyleLbl="node1" presStyleIdx="1" presStyleCnt="3">
        <dgm:presLayoutVars>
          <dgm:bulletEnabled val="1"/>
        </dgm:presLayoutVars>
      </dgm:prSet>
      <dgm:spPr/>
      <dgm:t>
        <a:bodyPr/>
        <a:lstStyle/>
        <a:p>
          <a:pPr rtl="1"/>
          <a:endParaRPr lang="ar-IQ"/>
        </a:p>
      </dgm:t>
    </dgm:pt>
    <dgm:pt modelId="{573E91D1-8E25-4C16-B50B-3591E92B1D1E}" type="pres">
      <dgm:prSet presAssocID="{A4C599B3-5491-4CD3-9AE8-442EEE39AC0E}" presName="sibTrans" presStyleCnt="0"/>
      <dgm:spPr/>
    </dgm:pt>
    <dgm:pt modelId="{A917CC59-18D8-4D4C-80FA-BDA62F278C0B}" type="pres">
      <dgm:prSet presAssocID="{50FC35B0-31C2-4BC3-8C0A-B1553BE8B973}" presName="node" presStyleLbl="node1" presStyleIdx="2" presStyleCnt="3">
        <dgm:presLayoutVars>
          <dgm:bulletEnabled val="1"/>
        </dgm:presLayoutVars>
      </dgm:prSet>
      <dgm:spPr/>
      <dgm:t>
        <a:bodyPr/>
        <a:lstStyle/>
        <a:p>
          <a:pPr rtl="1"/>
          <a:endParaRPr lang="ar-IQ"/>
        </a:p>
      </dgm:t>
    </dgm:pt>
  </dgm:ptLst>
  <dgm:cxnLst>
    <dgm:cxn modelId="{C53051C2-C634-4EA5-B17E-FA607938F577}" srcId="{D0C3D9A2-3BA2-4814-8ECE-A2F0D4B1A3F4}" destId="{E95078F3-625C-4A38-BF08-0550CC46BF1E}" srcOrd="0" destOrd="0" parTransId="{E193A874-3DD8-4A8A-B9B2-4D86AE60252D}" sibTransId="{641A54C0-3BEB-48DA-92B5-3E4B2A773581}"/>
    <dgm:cxn modelId="{5CBABF09-1F2C-4014-BFFF-76608DC29587}" type="presOf" srcId="{50FC35B0-31C2-4BC3-8C0A-B1553BE8B973}" destId="{A917CC59-18D8-4D4C-80FA-BDA62F278C0B}" srcOrd="0" destOrd="0" presId="urn:microsoft.com/office/officeart/2005/8/layout/default"/>
    <dgm:cxn modelId="{61564C29-AE9E-484B-9592-38F5B7BB2C41}" srcId="{D0C3D9A2-3BA2-4814-8ECE-A2F0D4B1A3F4}" destId="{50FC35B0-31C2-4BC3-8C0A-B1553BE8B973}" srcOrd="2" destOrd="0" parTransId="{0E5CF411-6190-497F-A572-B84646A3D699}" sibTransId="{7C60499E-A662-43C5-B4CC-768C86DCF720}"/>
    <dgm:cxn modelId="{7EB013FD-B3EB-4270-B012-A5107581316B}" type="presOf" srcId="{8327C8F3-075D-48C1-A9E2-AB0EDB61C72C}" destId="{E376DC02-AD34-42F1-A9FC-A1CDAAEF9F54}" srcOrd="0" destOrd="0" presId="urn:microsoft.com/office/officeart/2005/8/layout/default"/>
    <dgm:cxn modelId="{D8DF2A7B-3FE4-40EE-A301-AE647D38A3FE}" type="presOf" srcId="{D0C3D9A2-3BA2-4814-8ECE-A2F0D4B1A3F4}" destId="{83D4AF92-AF3A-4D38-9B78-E888728755C8}" srcOrd="0" destOrd="0" presId="urn:microsoft.com/office/officeart/2005/8/layout/default"/>
    <dgm:cxn modelId="{AF50A28A-50F2-4669-AB8D-7EDC268D938F}" srcId="{D0C3D9A2-3BA2-4814-8ECE-A2F0D4B1A3F4}" destId="{8327C8F3-075D-48C1-A9E2-AB0EDB61C72C}" srcOrd="1" destOrd="0" parTransId="{E36CDC47-3D77-4E59-A1E2-50C28653939B}" sibTransId="{A4C599B3-5491-4CD3-9AE8-442EEE39AC0E}"/>
    <dgm:cxn modelId="{C73842B3-7C0F-4E88-B9E5-D245956076AA}" type="presOf" srcId="{E95078F3-625C-4A38-BF08-0550CC46BF1E}" destId="{CB12D2DE-EE4F-40D7-9484-81A0D176D0F2}" srcOrd="0" destOrd="0" presId="urn:microsoft.com/office/officeart/2005/8/layout/default"/>
    <dgm:cxn modelId="{52FA59FF-9FC9-40C9-A536-94A49B1899E9}" type="presParOf" srcId="{83D4AF92-AF3A-4D38-9B78-E888728755C8}" destId="{CB12D2DE-EE4F-40D7-9484-81A0D176D0F2}" srcOrd="0" destOrd="0" presId="urn:microsoft.com/office/officeart/2005/8/layout/default"/>
    <dgm:cxn modelId="{57BEEEA2-9AD5-449A-A496-8A5AF7A24056}" type="presParOf" srcId="{83D4AF92-AF3A-4D38-9B78-E888728755C8}" destId="{DA00369F-AF14-4877-84A5-C976172F28F9}" srcOrd="1" destOrd="0" presId="urn:microsoft.com/office/officeart/2005/8/layout/default"/>
    <dgm:cxn modelId="{4323C386-7606-45E6-A726-DF0586A2FA1F}" type="presParOf" srcId="{83D4AF92-AF3A-4D38-9B78-E888728755C8}" destId="{E376DC02-AD34-42F1-A9FC-A1CDAAEF9F54}" srcOrd="2" destOrd="0" presId="urn:microsoft.com/office/officeart/2005/8/layout/default"/>
    <dgm:cxn modelId="{EB118C87-DDBD-4294-89DE-E5151F24A1E5}" type="presParOf" srcId="{83D4AF92-AF3A-4D38-9B78-E888728755C8}" destId="{573E91D1-8E25-4C16-B50B-3591E92B1D1E}" srcOrd="3" destOrd="0" presId="urn:microsoft.com/office/officeart/2005/8/layout/default"/>
    <dgm:cxn modelId="{E3E7F363-E4E0-4520-B22D-6F728FEB0EAF}" type="presParOf" srcId="{83D4AF92-AF3A-4D38-9B78-E888728755C8}" destId="{A917CC59-18D8-4D4C-80FA-BDA62F278C0B}"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974C1A-2E9B-4013-B842-7124BCA679D9}"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IQ"/>
        </a:p>
      </dgm:t>
    </dgm:pt>
    <dgm:pt modelId="{8D5731A6-670F-4285-B839-55EC6C0E37D7}">
      <dgm:prSet phldrT="[Text]" custT="1"/>
      <dgm:spPr/>
      <dgm:t>
        <a:bodyPr/>
        <a:lstStyle/>
        <a:p>
          <a:pPr rtl="1"/>
          <a:r>
            <a:rPr lang="ar-IQ" sz="4000" dirty="0" smtClean="0">
              <a:solidFill>
                <a:srgbClr val="FF0000"/>
              </a:solidFill>
            </a:rPr>
            <a:t>التنبؤ</a:t>
          </a:r>
          <a:endParaRPr lang="ar-IQ" sz="4000" dirty="0">
            <a:solidFill>
              <a:srgbClr val="FF0000"/>
            </a:solidFill>
          </a:endParaRPr>
        </a:p>
      </dgm:t>
    </dgm:pt>
    <dgm:pt modelId="{807F5417-82D1-482F-8B93-82E6694D13E9}" type="parTrans" cxnId="{4D431326-B1DA-404B-BE3B-506A3FCD96AF}">
      <dgm:prSet/>
      <dgm:spPr/>
      <dgm:t>
        <a:bodyPr/>
        <a:lstStyle/>
        <a:p>
          <a:pPr rtl="1"/>
          <a:endParaRPr lang="ar-IQ"/>
        </a:p>
      </dgm:t>
    </dgm:pt>
    <dgm:pt modelId="{43B94E01-3D12-4C56-A95A-BC3D0A47B701}" type="sibTrans" cxnId="{4D431326-B1DA-404B-BE3B-506A3FCD96AF}">
      <dgm:prSet/>
      <dgm:spPr/>
      <dgm:t>
        <a:bodyPr/>
        <a:lstStyle/>
        <a:p>
          <a:pPr rtl="1"/>
          <a:endParaRPr lang="ar-IQ"/>
        </a:p>
      </dgm:t>
    </dgm:pt>
    <dgm:pt modelId="{F241B179-3B45-4434-991A-97F84BF09BA1}">
      <dgm:prSet phldrT="[Text]"/>
      <dgm:spPr/>
      <dgm:t>
        <a:bodyPr/>
        <a:lstStyle/>
        <a:p>
          <a:pPr rtl="1"/>
          <a:r>
            <a:rPr lang="ar-IQ" b="1" dirty="0" smtClean="0">
              <a:solidFill>
                <a:schemeClr val="bg2">
                  <a:lumMod val="25000"/>
                </a:schemeClr>
              </a:solidFill>
            </a:rPr>
            <a:t>مواقف المواطنين(المستفيدين أو </a:t>
          </a:r>
          <a:r>
            <a:rPr lang="ar-IQ" b="1" dirty="0" smtClean="0">
              <a:solidFill>
                <a:schemeClr val="bg2">
                  <a:lumMod val="25000"/>
                </a:schemeClr>
              </a:solidFill>
            </a:rPr>
            <a:t>المستهدفين وغير المستهدفين)</a:t>
          </a:r>
          <a:endParaRPr lang="ar-IQ" b="1" dirty="0" smtClean="0">
            <a:solidFill>
              <a:schemeClr val="bg2">
                <a:lumMod val="25000"/>
              </a:schemeClr>
            </a:solidFill>
          </a:endParaRPr>
        </a:p>
        <a:p>
          <a:pPr rtl="1"/>
          <a:r>
            <a:rPr lang="ar-IQ" b="1" dirty="0" smtClean="0">
              <a:solidFill>
                <a:schemeClr val="bg2">
                  <a:lumMod val="25000"/>
                </a:schemeClr>
              </a:solidFill>
            </a:rPr>
            <a:t>تهديد المصالح والتضحيات</a:t>
          </a:r>
          <a:endParaRPr lang="ar-IQ" b="1" dirty="0">
            <a:solidFill>
              <a:schemeClr val="bg2">
                <a:lumMod val="25000"/>
              </a:schemeClr>
            </a:solidFill>
          </a:endParaRPr>
        </a:p>
      </dgm:t>
    </dgm:pt>
    <dgm:pt modelId="{6B26424C-D20E-44A8-A5FD-F3A9F9078108}" type="parTrans" cxnId="{EA12AF2C-2431-4EDD-9ED5-49B9F526EF4F}">
      <dgm:prSet/>
      <dgm:spPr/>
      <dgm:t>
        <a:bodyPr/>
        <a:lstStyle/>
        <a:p>
          <a:pPr rtl="1"/>
          <a:endParaRPr lang="ar-IQ"/>
        </a:p>
      </dgm:t>
    </dgm:pt>
    <dgm:pt modelId="{02596A46-2784-4874-9E18-157AB0749432}" type="sibTrans" cxnId="{EA12AF2C-2431-4EDD-9ED5-49B9F526EF4F}">
      <dgm:prSet/>
      <dgm:spPr/>
      <dgm:t>
        <a:bodyPr/>
        <a:lstStyle/>
        <a:p>
          <a:pPr rtl="1"/>
          <a:endParaRPr lang="ar-IQ"/>
        </a:p>
      </dgm:t>
    </dgm:pt>
    <dgm:pt modelId="{8F31E081-5318-4949-AE94-640E21CD5764}">
      <dgm:prSet phldrT="[Text]" custT="1"/>
      <dgm:spPr/>
      <dgm:t>
        <a:bodyPr/>
        <a:lstStyle/>
        <a:p>
          <a:pPr rtl="1"/>
          <a:r>
            <a:rPr lang="ar-IQ" sz="3600" b="1" dirty="0" smtClean="0">
              <a:solidFill>
                <a:schemeClr val="accent6">
                  <a:lumMod val="50000"/>
                </a:schemeClr>
              </a:solidFill>
            </a:rPr>
            <a:t>الإتفاق العام</a:t>
          </a:r>
          <a:endParaRPr lang="ar-IQ" sz="3600" b="1" dirty="0">
            <a:solidFill>
              <a:schemeClr val="accent6">
                <a:lumMod val="50000"/>
              </a:schemeClr>
            </a:solidFill>
          </a:endParaRPr>
        </a:p>
      </dgm:t>
    </dgm:pt>
    <dgm:pt modelId="{525C9576-FB07-4BF3-A3C3-BA4E0B5A35DD}" type="parTrans" cxnId="{79BB90F7-1353-4581-A0C1-B0B9EE7975B5}">
      <dgm:prSet/>
      <dgm:spPr/>
      <dgm:t>
        <a:bodyPr/>
        <a:lstStyle/>
        <a:p>
          <a:pPr rtl="1"/>
          <a:endParaRPr lang="ar-IQ"/>
        </a:p>
      </dgm:t>
    </dgm:pt>
    <dgm:pt modelId="{A1BB26AF-4ED3-4C07-A668-103271CCB5D4}" type="sibTrans" cxnId="{79BB90F7-1353-4581-A0C1-B0B9EE7975B5}">
      <dgm:prSet/>
      <dgm:spPr/>
      <dgm:t>
        <a:bodyPr/>
        <a:lstStyle/>
        <a:p>
          <a:pPr rtl="1"/>
          <a:endParaRPr lang="ar-IQ"/>
        </a:p>
      </dgm:t>
    </dgm:pt>
    <dgm:pt modelId="{2CCB662D-A002-4C72-9050-0F6FADCBCC31}">
      <dgm:prSet phldrT="[Text]" custT="1"/>
      <dgm:spPr/>
      <dgm:t>
        <a:bodyPr/>
        <a:lstStyle/>
        <a:p>
          <a:pPr rtl="1"/>
          <a:r>
            <a:rPr lang="ar-IQ" sz="4000" b="1" dirty="0" smtClean="0">
              <a:solidFill>
                <a:srgbClr val="FFFF00"/>
              </a:solidFill>
            </a:rPr>
            <a:t>العوامل الشخصية</a:t>
          </a:r>
          <a:endParaRPr lang="ar-IQ" sz="4000" b="1" dirty="0">
            <a:solidFill>
              <a:srgbClr val="FFFF00"/>
            </a:solidFill>
          </a:endParaRPr>
        </a:p>
      </dgm:t>
    </dgm:pt>
    <dgm:pt modelId="{9C45BA17-7EEA-4C98-8856-DEBE5C84EAE7}" type="parTrans" cxnId="{CF33F24E-DC2E-473F-8C2A-0C5AC25AE068}">
      <dgm:prSet/>
      <dgm:spPr/>
      <dgm:t>
        <a:bodyPr/>
        <a:lstStyle/>
        <a:p>
          <a:pPr rtl="1"/>
          <a:endParaRPr lang="ar-IQ"/>
        </a:p>
      </dgm:t>
    </dgm:pt>
    <dgm:pt modelId="{FC164E06-D291-4A43-AC25-3F025A6E0642}" type="sibTrans" cxnId="{CF33F24E-DC2E-473F-8C2A-0C5AC25AE068}">
      <dgm:prSet/>
      <dgm:spPr/>
      <dgm:t>
        <a:bodyPr/>
        <a:lstStyle/>
        <a:p>
          <a:pPr rtl="1"/>
          <a:endParaRPr lang="ar-IQ"/>
        </a:p>
      </dgm:t>
    </dgm:pt>
    <dgm:pt modelId="{0432B1A2-3BC1-4E7C-9060-9B89078F4E16}">
      <dgm:prSet phldrT="[Text]" custT="1"/>
      <dgm:spPr/>
      <dgm:t>
        <a:bodyPr/>
        <a:lstStyle/>
        <a:p>
          <a:pPr rtl="1"/>
          <a:r>
            <a:rPr lang="ar-IQ" sz="4000" b="1" dirty="0" smtClean="0">
              <a:solidFill>
                <a:srgbClr val="00B050"/>
              </a:solidFill>
            </a:rPr>
            <a:t>المعلومات</a:t>
          </a:r>
          <a:endParaRPr lang="ar-IQ" sz="4000" b="1" dirty="0">
            <a:solidFill>
              <a:srgbClr val="00B050"/>
            </a:solidFill>
          </a:endParaRPr>
        </a:p>
      </dgm:t>
    </dgm:pt>
    <dgm:pt modelId="{B344B4CF-56E1-4266-8985-6BCCFF260BA7}" type="parTrans" cxnId="{062872D9-7E55-4F21-9675-10C6653BE84F}">
      <dgm:prSet/>
      <dgm:spPr/>
      <dgm:t>
        <a:bodyPr/>
        <a:lstStyle/>
        <a:p>
          <a:pPr rtl="1"/>
          <a:endParaRPr lang="ar-IQ"/>
        </a:p>
      </dgm:t>
    </dgm:pt>
    <dgm:pt modelId="{3660D2EC-B4C2-44C3-8A85-B80D4E62E763}" type="sibTrans" cxnId="{062872D9-7E55-4F21-9675-10C6653BE84F}">
      <dgm:prSet/>
      <dgm:spPr/>
      <dgm:t>
        <a:bodyPr/>
        <a:lstStyle/>
        <a:p>
          <a:pPr rtl="1"/>
          <a:endParaRPr lang="ar-IQ"/>
        </a:p>
      </dgm:t>
    </dgm:pt>
    <dgm:pt modelId="{55267CF9-A6AF-487D-B0C4-C64243E04D52}" type="pres">
      <dgm:prSet presAssocID="{31974C1A-2E9B-4013-B842-7124BCA679D9}" presName="diagram" presStyleCnt="0">
        <dgm:presLayoutVars>
          <dgm:dir/>
          <dgm:resizeHandles val="exact"/>
        </dgm:presLayoutVars>
      </dgm:prSet>
      <dgm:spPr/>
      <dgm:t>
        <a:bodyPr/>
        <a:lstStyle/>
        <a:p>
          <a:pPr rtl="1"/>
          <a:endParaRPr lang="ar-IQ"/>
        </a:p>
      </dgm:t>
    </dgm:pt>
    <dgm:pt modelId="{602B7E1F-BE84-457D-BDD7-2E3D0A248D05}" type="pres">
      <dgm:prSet presAssocID="{8D5731A6-670F-4285-B839-55EC6C0E37D7}" presName="node" presStyleLbl="node1" presStyleIdx="0" presStyleCnt="5">
        <dgm:presLayoutVars>
          <dgm:bulletEnabled val="1"/>
        </dgm:presLayoutVars>
      </dgm:prSet>
      <dgm:spPr/>
      <dgm:t>
        <a:bodyPr/>
        <a:lstStyle/>
        <a:p>
          <a:pPr rtl="1"/>
          <a:endParaRPr lang="ar-IQ"/>
        </a:p>
      </dgm:t>
    </dgm:pt>
    <dgm:pt modelId="{2C8B90F6-4F0C-4313-A70E-D02ACE1555EA}" type="pres">
      <dgm:prSet presAssocID="{43B94E01-3D12-4C56-A95A-BC3D0A47B701}" presName="sibTrans" presStyleCnt="0"/>
      <dgm:spPr/>
    </dgm:pt>
    <dgm:pt modelId="{F3D07C06-5DEF-421B-ACC9-2885189D6E11}" type="pres">
      <dgm:prSet presAssocID="{F241B179-3B45-4434-991A-97F84BF09BA1}" presName="node" presStyleLbl="node1" presStyleIdx="1" presStyleCnt="5">
        <dgm:presLayoutVars>
          <dgm:bulletEnabled val="1"/>
        </dgm:presLayoutVars>
      </dgm:prSet>
      <dgm:spPr/>
      <dgm:t>
        <a:bodyPr/>
        <a:lstStyle/>
        <a:p>
          <a:pPr rtl="1"/>
          <a:endParaRPr lang="ar-IQ"/>
        </a:p>
      </dgm:t>
    </dgm:pt>
    <dgm:pt modelId="{B619496C-C017-4E98-AD95-30EB9D6192C9}" type="pres">
      <dgm:prSet presAssocID="{02596A46-2784-4874-9E18-157AB0749432}" presName="sibTrans" presStyleCnt="0"/>
      <dgm:spPr/>
    </dgm:pt>
    <dgm:pt modelId="{6362DEF0-BD35-4260-9ACB-3C26AD244988}" type="pres">
      <dgm:prSet presAssocID="{8F31E081-5318-4949-AE94-640E21CD5764}" presName="node" presStyleLbl="node1" presStyleIdx="2" presStyleCnt="5">
        <dgm:presLayoutVars>
          <dgm:bulletEnabled val="1"/>
        </dgm:presLayoutVars>
      </dgm:prSet>
      <dgm:spPr/>
      <dgm:t>
        <a:bodyPr/>
        <a:lstStyle/>
        <a:p>
          <a:pPr rtl="1"/>
          <a:endParaRPr lang="ar-IQ"/>
        </a:p>
      </dgm:t>
    </dgm:pt>
    <dgm:pt modelId="{4D19254F-9116-465B-BAC1-6D0869047B84}" type="pres">
      <dgm:prSet presAssocID="{A1BB26AF-4ED3-4C07-A668-103271CCB5D4}" presName="sibTrans" presStyleCnt="0"/>
      <dgm:spPr/>
    </dgm:pt>
    <dgm:pt modelId="{74AD612D-6EE7-4CBA-9CCE-DED04453C6BC}" type="pres">
      <dgm:prSet presAssocID="{2CCB662D-A002-4C72-9050-0F6FADCBCC31}" presName="node" presStyleLbl="node1" presStyleIdx="3" presStyleCnt="5">
        <dgm:presLayoutVars>
          <dgm:bulletEnabled val="1"/>
        </dgm:presLayoutVars>
      </dgm:prSet>
      <dgm:spPr/>
      <dgm:t>
        <a:bodyPr/>
        <a:lstStyle/>
        <a:p>
          <a:pPr rtl="1"/>
          <a:endParaRPr lang="ar-IQ"/>
        </a:p>
      </dgm:t>
    </dgm:pt>
    <dgm:pt modelId="{1DBA3F2A-0A0B-45F7-A122-862FBFF95D09}" type="pres">
      <dgm:prSet presAssocID="{FC164E06-D291-4A43-AC25-3F025A6E0642}" presName="sibTrans" presStyleCnt="0"/>
      <dgm:spPr/>
    </dgm:pt>
    <dgm:pt modelId="{21FB4C6D-202F-4EAC-ABDC-30305F8B2313}" type="pres">
      <dgm:prSet presAssocID="{0432B1A2-3BC1-4E7C-9060-9B89078F4E16}" presName="node" presStyleLbl="node1" presStyleIdx="4" presStyleCnt="5">
        <dgm:presLayoutVars>
          <dgm:bulletEnabled val="1"/>
        </dgm:presLayoutVars>
      </dgm:prSet>
      <dgm:spPr/>
      <dgm:t>
        <a:bodyPr/>
        <a:lstStyle/>
        <a:p>
          <a:pPr rtl="1"/>
          <a:endParaRPr lang="ar-IQ"/>
        </a:p>
      </dgm:t>
    </dgm:pt>
  </dgm:ptLst>
  <dgm:cxnLst>
    <dgm:cxn modelId="{062872D9-7E55-4F21-9675-10C6653BE84F}" srcId="{31974C1A-2E9B-4013-B842-7124BCA679D9}" destId="{0432B1A2-3BC1-4E7C-9060-9B89078F4E16}" srcOrd="4" destOrd="0" parTransId="{B344B4CF-56E1-4266-8985-6BCCFF260BA7}" sibTransId="{3660D2EC-B4C2-44C3-8A85-B80D4E62E763}"/>
    <dgm:cxn modelId="{E6122AAF-7DB6-41EA-8916-BB64D9D54305}" type="presOf" srcId="{F241B179-3B45-4434-991A-97F84BF09BA1}" destId="{F3D07C06-5DEF-421B-ACC9-2885189D6E11}" srcOrd="0" destOrd="0" presId="urn:microsoft.com/office/officeart/2005/8/layout/default"/>
    <dgm:cxn modelId="{F6314117-95A4-4D03-BC49-669BB1A4C3E1}" type="presOf" srcId="{31974C1A-2E9B-4013-B842-7124BCA679D9}" destId="{55267CF9-A6AF-487D-B0C4-C64243E04D52}" srcOrd="0" destOrd="0" presId="urn:microsoft.com/office/officeart/2005/8/layout/default"/>
    <dgm:cxn modelId="{EA12AF2C-2431-4EDD-9ED5-49B9F526EF4F}" srcId="{31974C1A-2E9B-4013-B842-7124BCA679D9}" destId="{F241B179-3B45-4434-991A-97F84BF09BA1}" srcOrd="1" destOrd="0" parTransId="{6B26424C-D20E-44A8-A5FD-F3A9F9078108}" sibTransId="{02596A46-2784-4874-9E18-157AB0749432}"/>
    <dgm:cxn modelId="{72F9513E-F787-47AC-9B8B-FB56FF30467F}" type="presOf" srcId="{2CCB662D-A002-4C72-9050-0F6FADCBCC31}" destId="{74AD612D-6EE7-4CBA-9CCE-DED04453C6BC}" srcOrd="0" destOrd="0" presId="urn:microsoft.com/office/officeart/2005/8/layout/default"/>
    <dgm:cxn modelId="{0ED543A3-D11E-421D-8896-4841695E2C69}" type="presOf" srcId="{8F31E081-5318-4949-AE94-640E21CD5764}" destId="{6362DEF0-BD35-4260-9ACB-3C26AD244988}" srcOrd="0" destOrd="0" presId="urn:microsoft.com/office/officeart/2005/8/layout/default"/>
    <dgm:cxn modelId="{240F8086-C324-4A10-9165-24DE6AF5E1DC}" type="presOf" srcId="{8D5731A6-670F-4285-B839-55EC6C0E37D7}" destId="{602B7E1F-BE84-457D-BDD7-2E3D0A248D05}" srcOrd="0" destOrd="0" presId="urn:microsoft.com/office/officeart/2005/8/layout/default"/>
    <dgm:cxn modelId="{79BB90F7-1353-4581-A0C1-B0B9EE7975B5}" srcId="{31974C1A-2E9B-4013-B842-7124BCA679D9}" destId="{8F31E081-5318-4949-AE94-640E21CD5764}" srcOrd="2" destOrd="0" parTransId="{525C9576-FB07-4BF3-A3C3-BA4E0B5A35DD}" sibTransId="{A1BB26AF-4ED3-4C07-A668-103271CCB5D4}"/>
    <dgm:cxn modelId="{4D431326-B1DA-404B-BE3B-506A3FCD96AF}" srcId="{31974C1A-2E9B-4013-B842-7124BCA679D9}" destId="{8D5731A6-670F-4285-B839-55EC6C0E37D7}" srcOrd="0" destOrd="0" parTransId="{807F5417-82D1-482F-8B93-82E6694D13E9}" sibTransId="{43B94E01-3D12-4C56-A95A-BC3D0A47B701}"/>
    <dgm:cxn modelId="{83705953-E195-4325-8C51-C05D8ACDEAFC}" type="presOf" srcId="{0432B1A2-3BC1-4E7C-9060-9B89078F4E16}" destId="{21FB4C6D-202F-4EAC-ABDC-30305F8B2313}" srcOrd="0" destOrd="0" presId="urn:microsoft.com/office/officeart/2005/8/layout/default"/>
    <dgm:cxn modelId="{CF33F24E-DC2E-473F-8C2A-0C5AC25AE068}" srcId="{31974C1A-2E9B-4013-B842-7124BCA679D9}" destId="{2CCB662D-A002-4C72-9050-0F6FADCBCC31}" srcOrd="3" destOrd="0" parTransId="{9C45BA17-7EEA-4C98-8856-DEBE5C84EAE7}" sibTransId="{FC164E06-D291-4A43-AC25-3F025A6E0642}"/>
    <dgm:cxn modelId="{98FEC8D9-3F8D-4485-9D5D-85ACE5E6315A}" type="presParOf" srcId="{55267CF9-A6AF-487D-B0C4-C64243E04D52}" destId="{602B7E1F-BE84-457D-BDD7-2E3D0A248D05}" srcOrd="0" destOrd="0" presId="urn:microsoft.com/office/officeart/2005/8/layout/default"/>
    <dgm:cxn modelId="{62F78C32-310E-4DCB-AAAE-D9E4DFA2BE73}" type="presParOf" srcId="{55267CF9-A6AF-487D-B0C4-C64243E04D52}" destId="{2C8B90F6-4F0C-4313-A70E-D02ACE1555EA}" srcOrd="1" destOrd="0" presId="urn:microsoft.com/office/officeart/2005/8/layout/default"/>
    <dgm:cxn modelId="{C3FFDDAA-A3DB-45BF-BCE9-E37683D0E6C9}" type="presParOf" srcId="{55267CF9-A6AF-487D-B0C4-C64243E04D52}" destId="{F3D07C06-5DEF-421B-ACC9-2885189D6E11}" srcOrd="2" destOrd="0" presId="urn:microsoft.com/office/officeart/2005/8/layout/default"/>
    <dgm:cxn modelId="{542C171E-52E8-4933-92C8-8690206C5DC4}" type="presParOf" srcId="{55267CF9-A6AF-487D-B0C4-C64243E04D52}" destId="{B619496C-C017-4E98-AD95-30EB9D6192C9}" srcOrd="3" destOrd="0" presId="urn:microsoft.com/office/officeart/2005/8/layout/default"/>
    <dgm:cxn modelId="{5569205E-0563-46C2-96BC-FA1CB1320208}" type="presParOf" srcId="{55267CF9-A6AF-487D-B0C4-C64243E04D52}" destId="{6362DEF0-BD35-4260-9ACB-3C26AD244988}" srcOrd="4" destOrd="0" presId="urn:microsoft.com/office/officeart/2005/8/layout/default"/>
    <dgm:cxn modelId="{5DCCD95A-F54A-46AB-86F3-5692656EB92B}" type="presParOf" srcId="{55267CF9-A6AF-487D-B0C4-C64243E04D52}" destId="{4D19254F-9116-465B-BAC1-6D0869047B84}" srcOrd="5" destOrd="0" presId="urn:microsoft.com/office/officeart/2005/8/layout/default"/>
    <dgm:cxn modelId="{0833E2A2-78E5-4FAB-A125-5421E59F57B3}" type="presParOf" srcId="{55267CF9-A6AF-487D-B0C4-C64243E04D52}" destId="{74AD612D-6EE7-4CBA-9CCE-DED04453C6BC}" srcOrd="6" destOrd="0" presId="urn:microsoft.com/office/officeart/2005/8/layout/default"/>
    <dgm:cxn modelId="{3720BE50-A045-4085-A1AD-E994FB0E0498}" type="presParOf" srcId="{55267CF9-A6AF-487D-B0C4-C64243E04D52}" destId="{1DBA3F2A-0A0B-45F7-A122-862FBFF95D09}" srcOrd="7" destOrd="0" presId="urn:microsoft.com/office/officeart/2005/8/layout/default"/>
    <dgm:cxn modelId="{112EC521-E35E-4651-AE76-035F457098C8}" type="presParOf" srcId="{55267CF9-A6AF-487D-B0C4-C64243E04D52}" destId="{21FB4C6D-202F-4EAC-ABDC-30305F8B2313}"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C8D17F-D940-445D-9B4D-BBB5B5BA3EA0}" type="doc">
      <dgm:prSet loTypeId="urn:microsoft.com/office/officeart/2005/8/layout/default" loCatId="list" qsTypeId="urn:microsoft.com/office/officeart/2005/8/quickstyle/simple1" qsCatId="simple" csTypeId="urn:microsoft.com/office/officeart/2005/8/colors/accent1_2" csCatId="accent1" phldr="1"/>
      <dgm:spPr/>
      <dgm:t>
        <a:bodyPr/>
        <a:lstStyle/>
        <a:p>
          <a:pPr rtl="1"/>
          <a:endParaRPr lang="ar-IQ"/>
        </a:p>
      </dgm:t>
    </dgm:pt>
    <dgm:pt modelId="{C9B0E1E8-FC36-4F7D-9048-0F0E9705A06E}">
      <dgm:prSet phldrT="[Text]"/>
      <dgm:spPr/>
      <dgm:t>
        <a:bodyPr/>
        <a:lstStyle/>
        <a:p>
          <a:pPr rtl="1"/>
          <a:r>
            <a:rPr lang="ar-IQ" b="1" u="sng" dirty="0" smtClean="0">
              <a:solidFill>
                <a:srgbClr val="FFC000"/>
              </a:solidFill>
            </a:rPr>
            <a:t>طرائق التحليل:</a:t>
          </a:r>
        </a:p>
        <a:p>
          <a:pPr rtl="1"/>
          <a:r>
            <a:rPr lang="ar-IQ" b="1" u="sng" dirty="0" smtClean="0">
              <a:solidFill>
                <a:srgbClr val="FFC000"/>
              </a:solidFill>
            </a:rPr>
            <a:t>توظيف مناهج البحث العلمي</a:t>
          </a:r>
          <a:endParaRPr lang="ar-IQ" b="1" u="sng" dirty="0">
            <a:solidFill>
              <a:srgbClr val="FFC000"/>
            </a:solidFill>
          </a:endParaRPr>
        </a:p>
      </dgm:t>
    </dgm:pt>
    <dgm:pt modelId="{75FC7637-9DD7-4827-9021-640713BFC4F5}" type="parTrans" cxnId="{BB0AE7FC-AE85-4AC0-B6E8-0E841C5BD239}">
      <dgm:prSet/>
      <dgm:spPr/>
      <dgm:t>
        <a:bodyPr/>
        <a:lstStyle/>
        <a:p>
          <a:pPr rtl="1"/>
          <a:endParaRPr lang="ar-IQ"/>
        </a:p>
      </dgm:t>
    </dgm:pt>
    <dgm:pt modelId="{866774CC-3A6D-41DB-B8F0-2516CDACCF0A}" type="sibTrans" cxnId="{BB0AE7FC-AE85-4AC0-B6E8-0E841C5BD239}">
      <dgm:prSet/>
      <dgm:spPr/>
      <dgm:t>
        <a:bodyPr/>
        <a:lstStyle/>
        <a:p>
          <a:pPr rtl="1"/>
          <a:endParaRPr lang="ar-IQ"/>
        </a:p>
      </dgm:t>
    </dgm:pt>
    <dgm:pt modelId="{8E40B4A3-C5F4-4472-B9B4-94B37E8D05C8}">
      <dgm:prSet phldrT="[Text]"/>
      <dgm:spPr/>
      <dgm:t>
        <a:bodyPr/>
        <a:lstStyle/>
        <a:p>
          <a:pPr rtl="1"/>
          <a:r>
            <a:rPr lang="ar-IQ" b="1" u="sng" dirty="0" smtClean="0">
              <a:solidFill>
                <a:schemeClr val="tx1">
                  <a:lumMod val="95000"/>
                  <a:lumOff val="5000"/>
                </a:schemeClr>
              </a:solidFill>
            </a:rPr>
            <a:t>مكانته:</a:t>
          </a:r>
        </a:p>
        <a:p>
          <a:pPr rtl="1"/>
          <a:r>
            <a:rPr lang="ar-IQ" b="1" u="sng" dirty="0" smtClean="0">
              <a:solidFill>
                <a:schemeClr val="tx1">
                  <a:lumMod val="95000"/>
                  <a:lumOff val="5000"/>
                </a:schemeClr>
              </a:solidFill>
            </a:rPr>
            <a:t>1-مستشار</a:t>
          </a:r>
        </a:p>
        <a:p>
          <a:pPr rtl="1"/>
          <a:r>
            <a:rPr lang="ar-IQ" b="1" u="sng" dirty="0" smtClean="0">
              <a:solidFill>
                <a:schemeClr val="tx1">
                  <a:lumMod val="95000"/>
                  <a:lumOff val="5000"/>
                </a:schemeClr>
              </a:solidFill>
            </a:rPr>
            <a:t>2-وكيل</a:t>
          </a:r>
        </a:p>
        <a:p>
          <a:pPr rtl="1"/>
          <a:r>
            <a:rPr lang="ar-IQ" b="1" u="sng" dirty="0" smtClean="0">
              <a:solidFill>
                <a:schemeClr val="tx1">
                  <a:lumMod val="95000"/>
                  <a:lumOff val="5000"/>
                </a:schemeClr>
              </a:solidFill>
            </a:rPr>
            <a:t>3-مؤقت أو دائم</a:t>
          </a:r>
        </a:p>
        <a:p>
          <a:pPr rtl="1"/>
          <a:r>
            <a:rPr lang="ar-IQ" b="1" u="sng" dirty="0" smtClean="0">
              <a:solidFill>
                <a:schemeClr val="tx1">
                  <a:lumMod val="95000"/>
                  <a:lumOff val="5000"/>
                </a:schemeClr>
              </a:solidFill>
            </a:rPr>
            <a:t>4-طبيعة العلاقة بين المحلل والمسئول</a:t>
          </a:r>
          <a:endParaRPr lang="ar-IQ" b="1" u="sng" dirty="0">
            <a:solidFill>
              <a:schemeClr val="tx1">
                <a:lumMod val="95000"/>
                <a:lumOff val="5000"/>
              </a:schemeClr>
            </a:solidFill>
          </a:endParaRPr>
        </a:p>
      </dgm:t>
    </dgm:pt>
    <dgm:pt modelId="{09691F75-504E-4641-ABD7-2AA7DCB7F2C3}" type="parTrans" cxnId="{7FC395CE-D447-449D-86E1-2820EDC5505A}">
      <dgm:prSet/>
      <dgm:spPr/>
      <dgm:t>
        <a:bodyPr/>
        <a:lstStyle/>
        <a:p>
          <a:pPr rtl="1"/>
          <a:endParaRPr lang="ar-IQ"/>
        </a:p>
      </dgm:t>
    </dgm:pt>
    <dgm:pt modelId="{297AA857-ACA2-4DA7-8605-A8025066E50A}" type="sibTrans" cxnId="{7FC395CE-D447-449D-86E1-2820EDC5505A}">
      <dgm:prSet/>
      <dgm:spPr/>
      <dgm:t>
        <a:bodyPr/>
        <a:lstStyle/>
        <a:p>
          <a:pPr rtl="1"/>
          <a:endParaRPr lang="ar-IQ"/>
        </a:p>
      </dgm:t>
    </dgm:pt>
    <dgm:pt modelId="{8EDA3C4A-8C6E-4C27-9922-FF2383EDBD16}">
      <dgm:prSet phldrT="[Text]"/>
      <dgm:spPr/>
      <dgm:t>
        <a:bodyPr/>
        <a:lstStyle/>
        <a:p>
          <a:pPr algn="justLow" rtl="1"/>
          <a:r>
            <a:rPr lang="ar-IQ" b="1" u="sng" dirty="0" smtClean="0">
              <a:solidFill>
                <a:srgbClr val="FFFF00"/>
              </a:solidFill>
            </a:rPr>
            <a:t>صفاته:</a:t>
          </a:r>
        </a:p>
        <a:p>
          <a:pPr algn="justLow" rtl="1"/>
          <a:r>
            <a:rPr lang="ar-IQ" b="1" dirty="0" smtClean="0">
              <a:solidFill>
                <a:srgbClr val="FFFF00"/>
              </a:solidFill>
            </a:rPr>
            <a:t>1-ملكات فطرية</a:t>
          </a:r>
        </a:p>
        <a:p>
          <a:pPr algn="justLow" rtl="1"/>
          <a:r>
            <a:rPr lang="ar-IQ" b="1" dirty="0" smtClean="0">
              <a:solidFill>
                <a:srgbClr val="FFFF00"/>
              </a:solidFill>
            </a:rPr>
            <a:t>2-تأهيل علمي</a:t>
          </a:r>
        </a:p>
        <a:p>
          <a:pPr algn="justLow" rtl="1"/>
          <a:r>
            <a:rPr lang="ar-IQ" b="1" dirty="0" smtClean="0">
              <a:solidFill>
                <a:srgbClr val="FFFF00"/>
              </a:solidFill>
            </a:rPr>
            <a:t>3-التجربة العملية</a:t>
          </a:r>
        </a:p>
        <a:p>
          <a:pPr algn="justLow" rtl="1"/>
          <a:r>
            <a:rPr lang="ar-IQ" b="1" dirty="0" smtClean="0">
              <a:solidFill>
                <a:srgbClr val="FFFF00"/>
              </a:solidFill>
            </a:rPr>
            <a:t>4-التخصص بنطاق معين مع الإلمام بالتخصصات الأخرى</a:t>
          </a:r>
          <a:endParaRPr lang="ar-IQ" b="1" dirty="0">
            <a:solidFill>
              <a:srgbClr val="FFFF00"/>
            </a:solidFill>
          </a:endParaRPr>
        </a:p>
      </dgm:t>
    </dgm:pt>
    <dgm:pt modelId="{CAF196FF-ADBE-4749-8617-8CF369408041}" type="parTrans" cxnId="{D6FFF755-E30A-4055-BC03-37461B0A2529}">
      <dgm:prSet/>
      <dgm:spPr/>
      <dgm:t>
        <a:bodyPr/>
        <a:lstStyle/>
        <a:p>
          <a:pPr rtl="1"/>
          <a:endParaRPr lang="ar-IQ"/>
        </a:p>
      </dgm:t>
    </dgm:pt>
    <dgm:pt modelId="{08EC1591-FB8C-4F63-8FFC-DC1DEAAAA330}" type="sibTrans" cxnId="{D6FFF755-E30A-4055-BC03-37461B0A2529}">
      <dgm:prSet/>
      <dgm:spPr/>
      <dgm:t>
        <a:bodyPr/>
        <a:lstStyle/>
        <a:p>
          <a:pPr rtl="1"/>
          <a:endParaRPr lang="ar-IQ"/>
        </a:p>
      </dgm:t>
    </dgm:pt>
    <dgm:pt modelId="{559832A7-63B2-418D-8794-51DEEDE3D3FF}" type="pres">
      <dgm:prSet presAssocID="{87C8D17F-D940-445D-9B4D-BBB5B5BA3EA0}" presName="diagram" presStyleCnt="0">
        <dgm:presLayoutVars>
          <dgm:dir/>
          <dgm:resizeHandles val="exact"/>
        </dgm:presLayoutVars>
      </dgm:prSet>
      <dgm:spPr/>
    </dgm:pt>
    <dgm:pt modelId="{5ECE54E1-C4B4-4D3C-BE9E-CD8C3C5BDFCA}" type="pres">
      <dgm:prSet presAssocID="{C9B0E1E8-FC36-4F7D-9048-0F0E9705A06E}" presName="node" presStyleLbl="node1" presStyleIdx="0" presStyleCnt="3" custScaleY="277778" custLinFactNeighborX="-8889" custLinFactNeighborY="2109">
        <dgm:presLayoutVars>
          <dgm:bulletEnabled val="1"/>
        </dgm:presLayoutVars>
      </dgm:prSet>
      <dgm:spPr/>
      <dgm:t>
        <a:bodyPr/>
        <a:lstStyle/>
        <a:p>
          <a:pPr rtl="1"/>
          <a:endParaRPr lang="ar-IQ"/>
        </a:p>
      </dgm:t>
    </dgm:pt>
    <dgm:pt modelId="{28EAE2A3-F890-4B0E-A50C-8FACBCB6E44E}" type="pres">
      <dgm:prSet presAssocID="{866774CC-3A6D-41DB-B8F0-2516CDACCF0A}" presName="sibTrans" presStyleCnt="0"/>
      <dgm:spPr/>
    </dgm:pt>
    <dgm:pt modelId="{1D5BC8C6-1BA8-411C-9917-B91E36516E2C}" type="pres">
      <dgm:prSet presAssocID="{8E40B4A3-C5F4-4472-B9B4-94B37E8D05C8}" presName="node" presStyleLbl="node1" presStyleIdx="1" presStyleCnt="3" custScaleY="273560">
        <dgm:presLayoutVars>
          <dgm:bulletEnabled val="1"/>
        </dgm:presLayoutVars>
      </dgm:prSet>
      <dgm:spPr/>
      <dgm:t>
        <a:bodyPr/>
        <a:lstStyle/>
        <a:p>
          <a:pPr rtl="1"/>
          <a:endParaRPr lang="ar-IQ"/>
        </a:p>
      </dgm:t>
    </dgm:pt>
    <dgm:pt modelId="{AEAED124-4D34-4BB1-8514-1C1B1086D8CA}" type="pres">
      <dgm:prSet presAssocID="{297AA857-ACA2-4DA7-8605-A8025066E50A}" presName="sibTrans" presStyleCnt="0"/>
      <dgm:spPr/>
    </dgm:pt>
    <dgm:pt modelId="{4A9DBE23-35C2-4F5A-BAAA-617E8D51BC33}" type="pres">
      <dgm:prSet presAssocID="{8EDA3C4A-8C6E-4C27-9922-FF2383EDBD16}" presName="node" presStyleLbl="node1" presStyleIdx="2" presStyleCnt="3" custScaleY="273560">
        <dgm:presLayoutVars>
          <dgm:bulletEnabled val="1"/>
        </dgm:presLayoutVars>
      </dgm:prSet>
      <dgm:spPr/>
      <dgm:t>
        <a:bodyPr/>
        <a:lstStyle/>
        <a:p>
          <a:pPr rtl="1"/>
          <a:endParaRPr lang="ar-IQ"/>
        </a:p>
      </dgm:t>
    </dgm:pt>
  </dgm:ptLst>
  <dgm:cxnLst>
    <dgm:cxn modelId="{7FC395CE-D447-449D-86E1-2820EDC5505A}" srcId="{87C8D17F-D940-445D-9B4D-BBB5B5BA3EA0}" destId="{8E40B4A3-C5F4-4472-B9B4-94B37E8D05C8}" srcOrd="1" destOrd="0" parTransId="{09691F75-504E-4641-ABD7-2AA7DCB7F2C3}" sibTransId="{297AA857-ACA2-4DA7-8605-A8025066E50A}"/>
    <dgm:cxn modelId="{44350A46-DF69-4F59-83AB-92D87158952A}" type="presOf" srcId="{C9B0E1E8-FC36-4F7D-9048-0F0E9705A06E}" destId="{5ECE54E1-C4B4-4D3C-BE9E-CD8C3C5BDFCA}" srcOrd="0" destOrd="0" presId="urn:microsoft.com/office/officeart/2005/8/layout/default"/>
    <dgm:cxn modelId="{3C9FDCC4-37F4-438F-821E-69E3C590DE37}" type="presOf" srcId="{87C8D17F-D940-445D-9B4D-BBB5B5BA3EA0}" destId="{559832A7-63B2-418D-8794-51DEEDE3D3FF}" srcOrd="0" destOrd="0" presId="urn:microsoft.com/office/officeart/2005/8/layout/default"/>
    <dgm:cxn modelId="{D77602C1-742A-42DD-9E07-39CF3898F4F6}" type="presOf" srcId="{8E40B4A3-C5F4-4472-B9B4-94B37E8D05C8}" destId="{1D5BC8C6-1BA8-411C-9917-B91E36516E2C}" srcOrd="0" destOrd="0" presId="urn:microsoft.com/office/officeart/2005/8/layout/default"/>
    <dgm:cxn modelId="{BB0AE7FC-AE85-4AC0-B6E8-0E841C5BD239}" srcId="{87C8D17F-D940-445D-9B4D-BBB5B5BA3EA0}" destId="{C9B0E1E8-FC36-4F7D-9048-0F0E9705A06E}" srcOrd="0" destOrd="0" parTransId="{75FC7637-9DD7-4827-9021-640713BFC4F5}" sibTransId="{866774CC-3A6D-41DB-B8F0-2516CDACCF0A}"/>
    <dgm:cxn modelId="{D6FFF755-E30A-4055-BC03-37461B0A2529}" srcId="{87C8D17F-D940-445D-9B4D-BBB5B5BA3EA0}" destId="{8EDA3C4A-8C6E-4C27-9922-FF2383EDBD16}" srcOrd="2" destOrd="0" parTransId="{CAF196FF-ADBE-4749-8617-8CF369408041}" sibTransId="{08EC1591-FB8C-4F63-8FFC-DC1DEAAAA330}"/>
    <dgm:cxn modelId="{425D8335-86DD-42DE-BD27-F5A801B9E344}" type="presOf" srcId="{8EDA3C4A-8C6E-4C27-9922-FF2383EDBD16}" destId="{4A9DBE23-35C2-4F5A-BAAA-617E8D51BC33}" srcOrd="0" destOrd="0" presId="urn:microsoft.com/office/officeart/2005/8/layout/default"/>
    <dgm:cxn modelId="{0481CFD2-90D6-4126-8B87-CB3AED458034}" type="presParOf" srcId="{559832A7-63B2-418D-8794-51DEEDE3D3FF}" destId="{5ECE54E1-C4B4-4D3C-BE9E-CD8C3C5BDFCA}" srcOrd="0" destOrd="0" presId="urn:microsoft.com/office/officeart/2005/8/layout/default"/>
    <dgm:cxn modelId="{9F182E6E-CDF0-4146-BBEE-05813F619383}" type="presParOf" srcId="{559832A7-63B2-418D-8794-51DEEDE3D3FF}" destId="{28EAE2A3-F890-4B0E-A50C-8FACBCB6E44E}" srcOrd="1" destOrd="0" presId="urn:microsoft.com/office/officeart/2005/8/layout/default"/>
    <dgm:cxn modelId="{4683A75B-5A49-4BBF-A2CB-11FEC18C1450}" type="presParOf" srcId="{559832A7-63B2-418D-8794-51DEEDE3D3FF}" destId="{1D5BC8C6-1BA8-411C-9917-B91E36516E2C}" srcOrd="2" destOrd="0" presId="urn:microsoft.com/office/officeart/2005/8/layout/default"/>
    <dgm:cxn modelId="{76821E39-867F-4253-B40D-6F132CDB3921}" type="presParOf" srcId="{559832A7-63B2-418D-8794-51DEEDE3D3FF}" destId="{AEAED124-4D34-4BB1-8514-1C1B1086D8CA}" srcOrd="3" destOrd="0" presId="urn:microsoft.com/office/officeart/2005/8/layout/default"/>
    <dgm:cxn modelId="{9FD9824F-965F-4ED4-A34E-635B8897E315}" type="presParOf" srcId="{559832A7-63B2-418D-8794-51DEEDE3D3FF}" destId="{4A9DBE23-35C2-4F5A-BAAA-617E8D51BC33}"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F185D5-F412-49F7-A884-116B0731EE53}">
      <dsp:nvSpPr>
        <dsp:cNvPr id="0" name=""/>
        <dsp:cNvSpPr/>
      </dsp:nvSpPr>
      <dsp:spPr>
        <a:xfrm>
          <a:off x="0" y="9095"/>
          <a:ext cx="8367492" cy="52487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justLow" defTabSz="1600200" rtl="1">
            <a:lnSpc>
              <a:spcPct val="90000"/>
            </a:lnSpc>
            <a:spcBef>
              <a:spcPct val="0"/>
            </a:spcBef>
            <a:spcAft>
              <a:spcPct val="35000"/>
            </a:spcAft>
          </a:pPr>
          <a:r>
            <a:rPr lang="ar-SA" sz="3600" b="1" u="none" kern="1200" dirty="0" smtClean="0">
              <a:solidFill>
                <a:srgbClr val="FFFF00"/>
              </a:solidFill>
            </a:rPr>
            <a:t>عرف"هارولد لاسويل </a:t>
          </a:r>
          <a:r>
            <a:rPr lang="ar-IQ" sz="3600" b="1" u="none" kern="1200" dirty="0" smtClean="0">
              <a:solidFill>
                <a:srgbClr val="FFFF00"/>
              </a:solidFill>
            </a:rPr>
            <a:t>السياسة ا</a:t>
          </a:r>
          <a:r>
            <a:rPr lang="ar-SA" sz="3600" b="1" u="none" kern="1200" dirty="0" smtClean="0">
              <a:solidFill>
                <a:srgbClr val="FFFF00"/>
              </a:solidFill>
            </a:rPr>
            <a:t>لعامة </a:t>
          </a:r>
          <a:r>
            <a:rPr lang="ar-SA" sz="3600" b="1" u="none" kern="1200" dirty="0" smtClean="0">
              <a:solidFill>
                <a:srgbClr val="FFFF00"/>
              </a:solidFill>
            </a:rPr>
            <a:t>ب</a:t>
          </a:r>
          <a:r>
            <a:rPr lang="ar-IQ" sz="3600" b="1" u="none" kern="1200" dirty="0" smtClean="0">
              <a:solidFill>
                <a:srgbClr val="FFFF00"/>
              </a:solidFill>
            </a:rPr>
            <a:t>ـ</a:t>
          </a:r>
          <a:r>
            <a:rPr lang="ar-SA" sz="3600" b="1" u="none" kern="1200" dirty="0" smtClean="0">
              <a:solidFill>
                <a:srgbClr val="FFFF00"/>
              </a:solidFill>
            </a:rPr>
            <a:t>:من </a:t>
          </a:r>
          <a:r>
            <a:rPr lang="ar-SA" sz="3600" b="1" u="none" kern="1200" dirty="0" smtClean="0">
              <a:solidFill>
                <a:srgbClr val="FFFF00"/>
              </a:solidFill>
            </a:rPr>
            <a:t>يحوز على ماذا ؟ ومتى ؟ وكيف ؟ من خلال نشاطات تتعلق بتوزيع الموارد والمكاسب والقيم والمزايا وتقاسم الوظائف والمكانة الإجتماعية , </a:t>
          </a:r>
          <a:r>
            <a:rPr lang="ar-IQ" sz="3600" b="1" u="none" kern="1200" dirty="0" smtClean="0">
              <a:solidFill>
                <a:srgbClr val="FFFF00"/>
              </a:solidFill>
            </a:rPr>
            <a:t>وعرفها</a:t>
          </a:r>
          <a:r>
            <a:rPr lang="ar-SA" sz="3600" b="1" u="none" kern="1200" dirty="0" smtClean="0">
              <a:solidFill>
                <a:srgbClr val="FFFF00"/>
              </a:solidFill>
            </a:rPr>
            <a:t> "مارك ليندنبيرك و"بنيامين كروسبي </a:t>
          </a:r>
          <a:r>
            <a:rPr lang="ar-IQ" sz="3600" b="1" u="none" kern="1200" dirty="0" smtClean="0">
              <a:solidFill>
                <a:srgbClr val="FFFF00"/>
              </a:solidFill>
            </a:rPr>
            <a:t>ب</a:t>
          </a:r>
          <a:r>
            <a:rPr lang="ar-SA" sz="3600" b="1" u="none" kern="1200" dirty="0" smtClean="0">
              <a:solidFill>
                <a:srgbClr val="FFFF00"/>
              </a:solidFill>
            </a:rPr>
            <a:t>أنها:"عملية نظامية ديناميكية متحركة للمبادلة والمساومة،وللتعبير عمن يحوز على ماذا؟ ومتى ؟ وكيف ؟</a:t>
          </a:r>
          <a:r>
            <a:rPr lang="ar-IQ" sz="3600" b="1" u="none" kern="1200" dirty="0" smtClean="0">
              <a:solidFill>
                <a:srgbClr val="FFFF00"/>
              </a:solidFill>
            </a:rPr>
            <a:t>و</a:t>
          </a:r>
          <a:r>
            <a:rPr lang="ar-SA" sz="3600" b="1" u="none" kern="1200" dirty="0" smtClean="0">
              <a:solidFill>
                <a:srgbClr val="FFFF00"/>
              </a:solidFill>
            </a:rPr>
            <a:t>عن ماذا أريد ؟ ومن يملكه ؟ وكيف يمكن أن </a:t>
          </a:r>
          <a:r>
            <a:rPr lang="ar-IQ" sz="3600" b="1" u="none" kern="1200" dirty="0" smtClean="0">
              <a:solidFill>
                <a:srgbClr val="FFFF00"/>
              </a:solidFill>
            </a:rPr>
            <a:t>ي</a:t>
          </a:r>
          <a:r>
            <a:rPr lang="ar-SA" sz="3600" b="1" u="none" kern="1200" dirty="0" smtClean="0">
              <a:solidFill>
                <a:srgbClr val="FFFF00"/>
              </a:solidFill>
            </a:rPr>
            <a:t>حصل عليه</a:t>
          </a:r>
          <a:r>
            <a:rPr lang="en-US" sz="3600" b="1" u="none" kern="1200" dirty="0" smtClean="0">
              <a:solidFill>
                <a:srgbClr val="FFFF00"/>
              </a:solidFill>
            </a:rPr>
            <a:t> </a:t>
          </a:r>
          <a:r>
            <a:rPr lang="ar-IQ" sz="3600" b="1" u="none" kern="1200" dirty="0" smtClean="0">
              <a:solidFill>
                <a:srgbClr val="FFFF00"/>
              </a:solidFill>
            </a:rPr>
            <a:t>؟لذا فإ</a:t>
          </a:r>
          <a:r>
            <a:rPr lang="ar-SA" sz="3600" b="1" u="none" kern="1200" dirty="0" smtClean="0">
              <a:solidFill>
                <a:srgbClr val="FFFF00"/>
              </a:solidFill>
            </a:rPr>
            <a:t>ن السياسة العامة </a:t>
          </a:r>
          <a:r>
            <a:rPr lang="ar-IQ" sz="3600" b="1" u="none" kern="1200" dirty="0" smtClean="0">
              <a:solidFill>
                <a:srgbClr val="FFFF00"/>
              </a:solidFill>
            </a:rPr>
            <a:t>ت</a:t>
          </a:r>
          <a:r>
            <a:rPr lang="ar-SA" sz="3600" b="1" u="none" kern="1200" dirty="0" smtClean="0">
              <a:solidFill>
                <a:srgbClr val="FFFF00"/>
              </a:solidFill>
            </a:rPr>
            <a:t>عكس وجهة نظر أو إرادة أصحاب النفوذ والقوة , </a:t>
          </a:r>
          <a:r>
            <a:rPr lang="ar-IQ" sz="3600" b="1" u="none" kern="1200" dirty="0" smtClean="0">
              <a:solidFill>
                <a:srgbClr val="FFFF00"/>
              </a:solidFill>
            </a:rPr>
            <a:t>وهم أولئك الذين </a:t>
          </a:r>
          <a:r>
            <a:rPr lang="ar-SA" sz="3600" b="1" u="none" kern="1200" dirty="0" smtClean="0">
              <a:solidFill>
                <a:srgbClr val="FFFF00"/>
              </a:solidFill>
            </a:rPr>
            <a:t>يسيطرون </a:t>
          </a:r>
          <a:r>
            <a:rPr lang="ar-SA" sz="3600" b="1" u="none" kern="1200" dirty="0" smtClean="0">
              <a:solidFill>
                <a:srgbClr val="FFFF00"/>
              </a:solidFill>
            </a:rPr>
            <a:t>على </a:t>
          </a:r>
          <a:r>
            <a:rPr lang="ar-IQ" sz="3600" b="1" u="none" kern="1200" dirty="0" smtClean="0">
              <a:solidFill>
                <a:srgbClr val="FFFF00"/>
              </a:solidFill>
            </a:rPr>
            <a:t>مقاليد السلطة</a:t>
          </a:r>
          <a:r>
            <a:rPr lang="ar-SA" sz="1600" b="1" u="sng" kern="1200" dirty="0" smtClean="0"/>
            <a:t>.</a:t>
          </a:r>
          <a:endParaRPr lang="ar-IQ" sz="1600" kern="1200" dirty="0"/>
        </a:p>
      </dsp:txBody>
      <dsp:txXfrm>
        <a:off x="0" y="9095"/>
        <a:ext cx="8367492" cy="524870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12D2DE-EE4F-40D7-9484-81A0D176D0F2}">
      <dsp:nvSpPr>
        <dsp:cNvPr id="0" name=""/>
        <dsp:cNvSpPr/>
      </dsp:nvSpPr>
      <dsp:spPr>
        <a:xfrm>
          <a:off x="460905" y="1047"/>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1">
            <a:lnSpc>
              <a:spcPct val="90000"/>
            </a:lnSpc>
            <a:spcBef>
              <a:spcPct val="0"/>
            </a:spcBef>
            <a:spcAft>
              <a:spcPct val="35000"/>
            </a:spcAft>
          </a:pPr>
          <a:r>
            <a:rPr lang="ar-IQ" sz="5100" kern="1200" dirty="0" smtClean="0"/>
            <a:t>أسباب ودواعي علمية</a:t>
          </a:r>
          <a:endParaRPr lang="ar-IQ" sz="5100" kern="1200" dirty="0"/>
        </a:p>
      </dsp:txBody>
      <dsp:txXfrm>
        <a:off x="460905" y="1047"/>
        <a:ext cx="3479899" cy="2087939"/>
      </dsp:txXfrm>
    </dsp:sp>
    <dsp:sp modelId="{E376DC02-AD34-42F1-A9FC-A1CDAAEF9F54}">
      <dsp:nvSpPr>
        <dsp:cNvPr id="0" name=""/>
        <dsp:cNvSpPr/>
      </dsp:nvSpPr>
      <dsp:spPr>
        <a:xfrm>
          <a:off x="4288794" y="1047"/>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1">
            <a:lnSpc>
              <a:spcPct val="90000"/>
            </a:lnSpc>
            <a:spcBef>
              <a:spcPct val="0"/>
            </a:spcBef>
            <a:spcAft>
              <a:spcPct val="35000"/>
            </a:spcAft>
          </a:pPr>
          <a:r>
            <a:rPr lang="ar-IQ" sz="5100" kern="1200" dirty="0" smtClean="0"/>
            <a:t>أسباب ودواعي مهنية</a:t>
          </a:r>
          <a:endParaRPr lang="ar-IQ" sz="5100" kern="1200" dirty="0"/>
        </a:p>
      </dsp:txBody>
      <dsp:txXfrm>
        <a:off x="4288794" y="1047"/>
        <a:ext cx="3479899" cy="2087939"/>
      </dsp:txXfrm>
    </dsp:sp>
    <dsp:sp modelId="{A917CC59-18D8-4D4C-80FA-BDA62F278C0B}">
      <dsp:nvSpPr>
        <dsp:cNvPr id="0" name=""/>
        <dsp:cNvSpPr/>
      </dsp:nvSpPr>
      <dsp:spPr>
        <a:xfrm>
          <a:off x="2374850" y="2436976"/>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1">
            <a:lnSpc>
              <a:spcPct val="90000"/>
            </a:lnSpc>
            <a:spcBef>
              <a:spcPct val="0"/>
            </a:spcBef>
            <a:spcAft>
              <a:spcPct val="35000"/>
            </a:spcAft>
          </a:pPr>
          <a:r>
            <a:rPr lang="ar-IQ" sz="5100" kern="1200" dirty="0" smtClean="0"/>
            <a:t>أسباب ودواعي </a:t>
          </a:r>
          <a:r>
            <a:rPr lang="ar-IQ" sz="5100" kern="1200" dirty="0" smtClean="0"/>
            <a:t>سياسية وإدارية</a:t>
          </a:r>
          <a:endParaRPr lang="ar-IQ" sz="5100" kern="1200" dirty="0"/>
        </a:p>
      </dsp:txBody>
      <dsp:txXfrm>
        <a:off x="2374850" y="2436976"/>
        <a:ext cx="3479899" cy="208793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2B7E1F-BE84-457D-BDD7-2E3D0A248D05}">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IQ" sz="4000" kern="1200" dirty="0" smtClean="0">
              <a:solidFill>
                <a:srgbClr val="FF0000"/>
              </a:solidFill>
            </a:rPr>
            <a:t>التنبؤ</a:t>
          </a:r>
          <a:endParaRPr lang="ar-IQ" sz="4000" kern="1200" dirty="0">
            <a:solidFill>
              <a:srgbClr val="FF0000"/>
            </a:solidFill>
          </a:endParaRPr>
        </a:p>
      </dsp:txBody>
      <dsp:txXfrm>
        <a:off x="0" y="591343"/>
        <a:ext cx="2571749" cy="1543050"/>
      </dsp:txXfrm>
    </dsp:sp>
    <dsp:sp modelId="{F3D07C06-5DEF-421B-ACC9-2885189D6E11}">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IQ" sz="2000" b="1" kern="1200" dirty="0" smtClean="0">
              <a:solidFill>
                <a:schemeClr val="bg2">
                  <a:lumMod val="25000"/>
                </a:schemeClr>
              </a:solidFill>
            </a:rPr>
            <a:t>مواقف المواطنين(المستفيدين أو </a:t>
          </a:r>
          <a:r>
            <a:rPr lang="ar-IQ" sz="2000" b="1" kern="1200" dirty="0" smtClean="0">
              <a:solidFill>
                <a:schemeClr val="bg2">
                  <a:lumMod val="25000"/>
                </a:schemeClr>
              </a:solidFill>
            </a:rPr>
            <a:t>المستهدفين وغير المستهدفين)</a:t>
          </a:r>
          <a:endParaRPr lang="ar-IQ" sz="2000" b="1" kern="1200" dirty="0" smtClean="0">
            <a:solidFill>
              <a:schemeClr val="bg2">
                <a:lumMod val="25000"/>
              </a:schemeClr>
            </a:solidFill>
          </a:endParaRPr>
        </a:p>
        <a:p>
          <a:pPr lvl="0" algn="ctr" defTabSz="889000" rtl="1">
            <a:lnSpc>
              <a:spcPct val="90000"/>
            </a:lnSpc>
            <a:spcBef>
              <a:spcPct val="0"/>
            </a:spcBef>
            <a:spcAft>
              <a:spcPct val="35000"/>
            </a:spcAft>
          </a:pPr>
          <a:r>
            <a:rPr lang="ar-IQ" sz="2000" b="1" kern="1200" dirty="0" smtClean="0">
              <a:solidFill>
                <a:schemeClr val="bg2">
                  <a:lumMod val="25000"/>
                </a:schemeClr>
              </a:solidFill>
            </a:rPr>
            <a:t>تهديد المصالح والتضحيات</a:t>
          </a:r>
          <a:endParaRPr lang="ar-IQ" sz="2000" b="1" kern="1200" dirty="0">
            <a:solidFill>
              <a:schemeClr val="bg2">
                <a:lumMod val="25000"/>
              </a:schemeClr>
            </a:solidFill>
          </a:endParaRPr>
        </a:p>
      </dsp:txBody>
      <dsp:txXfrm>
        <a:off x="2828925" y="591343"/>
        <a:ext cx="2571749" cy="1543050"/>
      </dsp:txXfrm>
    </dsp:sp>
    <dsp:sp modelId="{6362DEF0-BD35-4260-9ACB-3C26AD244988}">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solidFill>
                <a:schemeClr val="accent6">
                  <a:lumMod val="50000"/>
                </a:schemeClr>
              </a:solidFill>
            </a:rPr>
            <a:t>الإتفاق العام</a:t>
          </a:r>
          <a:endParaRPr lang="ar-IQ" sz="3600" b="1" kern="1200" dirty="0">
            <a:solidFill>
              <a:schemeClr val="accent6">
                <a:lumMod val="50000"/>
              </a:schemeClr>
            </a:solidFill>
          </a:endParaRPr>
        </a:p>
      </dsp:txBody>
      <dsp:txXfrm>
        <a:off x="5657849" y="591343"/>
        <a:ext cx="2571749" cy="1543050"/>
      </dsp:txXfrm>
    </dsp:sp>
    <dsp:sp modelId="{74AD612D-6EE7-4CBA-9CCE-DED04453C6BC}">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IQ" sz="4000" b="1" kern="1200" dirty="0" smtClean="0">
              <a:solidFill>
                <a:srgbClr val="FFFF00"/>
              </a:solidFill>
            </a:rPr>
            <a:t>العوامل الشخصية</a:t>
          </a:r>
          <a:endParaRPr lang="ar-IQ" sz="4000" b="1" kern="1200" dirty="0">
            <a:solidFill>
              <a:srgbClr val="FFFF00"/>
            </a:solidFill>
          </a:endParaRPr>
        </a:p>
      </dsp:txBody>
      <dsp:txXfrm>
        <a:off x="1414462" y="2391569"/>
        <a:ext cx="2571749" cy="1543050"/>
      </dsp:txXfrm>
    </dsp:sp>
    <dsp:sp modelId="{21FB4C6D-202F-4EAC-ABDC-30305F8B2313}">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IQ" sz="4000" b="1" kern="1200" dirty="0" smtClean="0">
              <a:solidFill>
                <a:srgbClr val="00B050"/>
              </a:solidFill>
            </a:rPr>
            <a:t>المعلومات</a:t>
          </a:r>
          <a:endParaRPr lang="ar-IQ" sz="4000" b="1" kern="1200" dirty="0">
            <a:solidFill>
              <a:srgbClr val="00B050"/>
            </a:solidFill>
          </a:endParaRPr>
        </a:p>
      </dsp:txBody>
      <dsp:txXfrm>
        <a:off x="4243387" y="2391569"/>
        <a:ext cx="2571749" cy="154305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CE54E1-C4B4-4D3C-BE9E-CD8C3C5BDFCA}">
      <dsp:nvSpPr>
        <dsp:cNvPr id="0" name=""/>
        <dsp:cNvSpPr/>
      </dsp:nvSpPr>
      <dsp:spPr>
        <a:xfrm>
          <a:off x="0" y="152397"/>
          <a:ext cx="2571749" cy="42862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IQ" sz="2900" b="1" u="sng" kern="1200" dirty="0" smtClean="0">
              <a:solidFill>
                <a:srgbClr val="FFC000"/>
              </a:solidFill>
            </a:rPr>
            <a:t>طرائق التحليل:</a:t>
          </a:r>
        </a:p>
        <a:p>
          <a:pPr lvl="0" algn="ctr" defTabSz="1289050" rtl="1">
            <a:lnSpc>
              <a:spcPct val="90000"/>
            </a:lnSpc>
            <a:spcBef>
              <a:spcPct val="0"/>
            </a:spcBef>
            <a:spcAft>
              <a:spcPct val="35000"/>
            </a:spcAft>
          </a:pPr>
          <a:r>
            <a:rPr lang="ar-IQ" sz="2900" b="1" u="sng" kern="1200" dirty="0" smtClean="0">
              <a:solidFill>
                <a:srgbClr val="FFC000"/>
              </a:solidFill>
            </a:rPr>
            <a:t>توظيف مناهج البحث العلمي</a:t>
          </a:r>
          <a:endParaRPr lang="ar-IQ" sz="2900" b="1" u="sng" kern="1200" dirty="0">
            <a:solidFill>
              <a:srgbClr val="FFC000"/>
            </a:solidFill>
          </a:endParaRPr>
        </a:p>
      </dsp:txBody>
      <dsp:txXfrm>
        <a:off x="0" y="152397"/>
        <a:ext cx="2571749" cy="4286253"/>
      </dsp:txXfrm>
    </dsp:sp>
    <dsp:sp modelId="{1D5BC8C6-1BA8-411C-9917-B91E36516E2C}">
      <dsp:nvSpPr>
        <dsp:cNvPr id="0" name=""/>
        <dsp:cNvSpPr/>
      </dsp:nvSpPr>
      <dsp:spPr>
        <a:xfrm>
          <a:off x="2828925" y="152397"/>
          <a:ext cx="2571749" cy="42211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ar-IQ" sz="2900" b="1" u="sng" kern="1200" dirty="0" smtClean="0">
              <a:solidFill>
                <a:schemeClr val="tx1">
                  <a:lumMod val="95000"/>
                  <a:lumOff val="5000"/>
                </a:schemeClr>
              </a:solidFill>
            </a:rPr>
            <a:t>مكانته:</a:t>
          </a:r>
        </a:p>
        <a:p>
          <a:pPr lvl="0" algn="ctr" defTabSz="1289050" rtl="1">
            <a:lnSpc>
              <a:spcPct val="90000"/>
            </a:lnSpc>
            <a:spcBef>
              <a:spcPct val="0"/>
            </a:spcBef>
            <a:spcAft>
              <a:spcPct val="35000"/>
            </a:spcAft>
          </a:pPr>
          <a:r>
            <a:rPr lang="ar-IQ" sz="2900" b="1" u="sng" kern="1200" dirty="0" smtClean="0">
              <a:solidFill>
                <a:schemeClr val="tx1">
                  <a:lumMod val="95000"/>
                  <a:lumOff val="5000"/>
                </a:schemeClr>
              </a:solidFill>
            </a:rPr>
            <a:t>1-مستشار</a:t>
          </a:r>
        </a:p>
        <a:p>
          <a:pPr lvl="0" algn="ctr" defTabSz="1289050" rtl="1">
            <a:lnSpc>
              <a:spcPct val="90000"/>
            </a:lnSpc>
            <a:spcBef>
              <a:spcPct val="0"/>
            </a:spcBef>
            <a:spcAft>
              <a:spcPct val="35000"/>
            </a:spcAft>
          </a:pPr>
          <a:r>
            <a:rPr lang="ar-IQ" sz="2900" b="1" u="sng" kern="1200" dirty="0" smtClean="0">
              <a:solidFill>
                <a:schemeClr val="tx1">
                  <a:lumMod val="95000"/>
                  <a:lumOff val="5000"/>
                </a:schemeClr>
              </a:solidFill>
            </a:rPr>
            <a:t>2-وكيل</a:t>
          </a:r>
        </a:p>
        <a:p>
          <a:pPr lvl="0" algn="ctr" defTabSz="1289050" rtl="1">
            <a:lnSpc>
              <a:spcPct val="90000"/>
            </a:lnSpc>
            <a:spcBef>
              <a:spcPct val="0"/>
            </a:spcBef>
            <a:spcAft>
              <a:spcPct val="35000"/>
            </a:spcAft>
          </a:pPr>
          <a:r>
            <a:rPr lang="ar-IQ" sz="2900" b="1" u="sng" kern="1200" dirty="0" smtClean="0">
              <a:solidFill>
                <a:schemeClr val="tx1">
                  <a:lumMod val="95000"/>
                  <a:lumOff val="5000"/>
                </a:schemeClr>
              </a:solidFill>
            </a:rPr>
            <a:t>3-مؤقت أو دائم</a:t>
          </a:r>
        </a:p>
        <a:p>
          <a:pPr lvl="0" algn="ctr" defTabSz="1289050" rtl="1">
            <a:lnSpc>
              <a:spcPct val="90000"/>
            </a:lnSpc>
            <a:spcBef>
              <a:spcPct val="0"/>
            </a:spcBef>
            <a:spcAft>
              <a:spcPct val="35000"/>
            </a:spcAft>
          </a:pPr>
          <a:r>
            <a:rPr lang="ar-IQ" sz="2900" b="1" u="sng" kern="1200" dirty="0" smtClean="0">
              <a:solidFill>
                <a:schemeClr val="tx1">
                  <a:lumMod val="95000"/>
                  <a:lumOff val="5000"/>
                </a:schemeClr>
              </a:solidFill>
            </a:rPr>
            <a:t>4-طبيعة العلاقة بين المحلل والمسئول</a:t>
          </a:r>
          <a:endParaRPr lang="ar-IQ" sz="2900" b="1" u="sng" kern="1200" dirty="0">
            <a:solidFill>
              <a:schemeClr val="tx1">
                <a:lumMod val="95000"/>
                <a:lumOff val="5000"/>
              </a:schemeClr>
            </a:solidFill>
          </a:endParaRPr>
        </a:p>
      </dsp:txBody>
      <dsp:txXfrm>
        <a:off x="2828925" y="152397"/>
        <a:ext cx="2571749" cy="4221167"/>
      </dsp:txXfrm>
    </dsp:sp>
    <dsp:sp modelId="{4A9DBE23-35C2-4F5A-BAAA-617E8D51BC33}">
      <dsp:nvSpPr>
        <dsp:cNvPr id="0" name=""/>
        <dsp:cNvSpPr/>
      </dsp:nvSpPr>
      <dsp:spPr>
        <a:xfrm>
          <a:off x="5657849" y="152397"/>
          <a:ext cx="2571749" cy="42211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justLow" defTabSz="1289050" rtl="1">
            <a:lnSpc>
              <a:spcPct val="90000"/>
            </a:lnSpc>
            <a:spcBef>
              <a:spcPct val="0"/>
            </a:spcBef>
            <a:spcAft>
              <a:spcPct val="35000"/>
            </a:spcAft>
          </a:pPr>
          <a:r>
            <a:rPr lang="ar-IQ" sz="2900" b="1" u="sng" kern="1200" dirty="0" smtClean="0">
              <a:solidFill>
                <a:srgbClr val="FFFF00"/>
              </a:solidFill>
            </a:rPr>
            <a:t>صفاته:</a:t>
          </a:r>
        </a:p>
        <a:p>
          <a:pPr lvl="0" algn="justLow" defTabSz="1289050" rtl="1">
            <a:lnSpc>
              <a:spcPct val="90000"/>
            </a:lnSpc>
            <a:spcBef>
              <a:spcPct val="0"/>
            </a:spcBef>
            <a:spcAft>
              <a:spcPct val="35000"/>
            </a:spcAft>
          </a:pPr>
          <a:r>
            <a:rPr lang="ar-IQ" sz="2900" b="1" kern="1200" dirty="0" smtClean="0">
              <a:solidFill>
                <a:srgbClr val="FFFF00"/>
              </a:solidFill>
            </a:rPr>
            <a:t>1-ملكات فطرية</a:t>
          </a:r>
        </a:p>
        <a:p>
          <a:pPr lvl="0" algn="justLow" defTabSz="1289050" rtl="1">
            <a:lnSpc>
              <a:spcPct val="90000"/>
            </a:lnSpc>
            <a:spcBef>
              <a:spcPct val="0"/>
            </a:spcBef>
            <a:spcAft>
              <a:spcPct val="35000"/>
            </a:spcAft>
          </a:pPr>
          <a:r>
            <a:rPr lang="ar-IQ" sz="2900" b="1" kern="1200" dirty="0" smtClean="0">
              <a:solidFill>
                <a:srgbClr val="FFFF00"/>
              </a:solidFill>
            </a:rPr>
            <a:t>2-تأهيل علمي</a:t>
          </a:r>
        </a:p>
        <a:p>
          <a:pPr lvl="0" algn="justLow" defTabSz="1289050" rtl="1">
            <a:lnSpc>
              <a:spcPct val="90000"/>
            </a:lnSpc>
            <a:spcBef>
              <a:spcPct val="0"/>
            </a:spcBef>
            <a:spcAft>
              <a:spcPct val="35000"/>
            </a:spcAft>
          </a:pPr>
          <a:r>
            <a:rPr lang="ar-IQ" sz="2900" b="1" kern="1200" dirty="0" smtClean="0">
              <a:solidFill>
                <a:srgbClr val="FFFF00"/>
              </a:solidFill>
            </a:rPr>
            <a:t>3-التجربة العملية</a:t>
          </a:r>
        </a:p>
        <a:p>
          <a:pPr lvl="0" algn="justLow" defTabSz="1289050" rtl="1">
            <a:lnSpc>
              <a:spcPct val="90000"/>
            </a:lnSpc>
            <a:spcBef>
              <a:spcPct val="0"/>
            </a:spcBef>
            <a:spcAft>
              <a:spcPct val="35000"/>
            </a:spcAft>
          </a:pPr>
          <a:r>
            <a:rPr lang="ar-IQ" sz="2900" b="1" kern="1200" dirty="0" smtClean="0">
              <a:solidFill>
                <a:srgbClr val="FFFF00"/>
              </a:solidFill>
            </a:rPr>
            <a:t>4-التخصص بنطاق معين مع الإلمام بالتخصصات الأخرى</a:t>
          </a:r>
          <a:endParaRPr lang="ar-IQ" sz="2900" b="1" kern="1200" dirty="0">
            <a:solidFill>
              <a:srgbClr val="FFFF00"/>
            </a:solidFill>
          </a:endParaRPr>
        </a:p>
      </dsp:txBody>
      <dsp:txXfrm>
        <a:off x="5657849" y="152397"/>
        <a:ext cx="2571749" cy="422116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hyperlink" Target="http://dc315.4shared.com/doc/QGQiPTGs/preview.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c315.4shared.com/doc/QGQiPTGs/preview.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pPr lvl="0"/>
            <a:r>
              <a:rPr lang="ar-IQ" dirty="0" smtClean="0"/>
              <a:t>تعريف السياسة العامة</a:t>
            </a:r>
            <a:br>
              <a:rPr lang="ar-IQ" dirty="0" smtClean="0"/>
            </a:br>
            <a:r>
              <a:rPr lang="ar-IQ" b="1" u="sng" dirty="0" smtClean="0">
                <a:solidFill>
                  <a:srgbClr val="FFFF00"/>
                </a:solidFill>
              </a:rPr>
              <a:t> </a:t>
            </a:r>
            <a:r>
              <a:rPr lang="ar-IQ" b="1" u="sng" dirty="0" smtClean="0">
                <a:solidFill>
                  <a:schemeClr val="tx1">
                    <a:lumMod val="95000"/>
                    <a:lumOff val="5000"/>
                  </a:schemeClr>
                </a:solidFill>
              </a:rPr>
              <a:t>من منظور القوة:</a:t>
            </a:r>
            <a:r>
              <a:rPr lang="ar-IQ" dirty="0" smtClean="0"/>
              <a:t/>
            </a:r>
            <a:br>
              <a:rPr lang="ar-IQ" dirty="0" smtClean="0"/>
            </a:br>
            <a:endParaRPr lang="ar-IQ" dirty="0"/>
          </a:p>
        </p:txBody>
      </p:sp>
      <p:graphicFrame>
        <p:nvGraphicFramePr>
          <p:cNvPr id="4" name="Content Placeholder 3"/>
          <p:cNvGraphicFramePr>
            <a:graphicFrameLocks noGrp="1"/>
          </p:cNvGraphicFramePr>
          <p:nvPr>
            <p:ph idx="1"/>
          </p:nvPr>
        </p:nvGraphicFramePr>
        <p:xfrm>
          <a:off x="457200" y="1600200"/>
          <a:ext cx="8382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تعريف </a:t>
            </a:r>
            <a:r>
              <a:rPr lang="ar-SA" b="1" dirty="0" smtClean="0"/>
              <a:t>السياسة العامة</a:t>
            </a:r>
            <a:r>
              <a:rPr lang="ar-IQ" b="1" dirty="0" smtClean="0"/>
              <a:t> من منظور حكومي</a:t>
            </a:r>
            <a:endParaRPr lang="ar-IQ" dirty="0"/>
          </a:p>
        </p:txBody>
      </p:sp>
      <p:sp>
        <p:nvSpPr>
          <p:cNvPr id="3" name="Content Placeholder 2"/>
          <p:cNvSpPr>
            <a:spLocks noGrp="1"/>
          </p:cNvSpPr>
          <p:nvPr>
            <p:ph idx="1"/>
          </p:nvPr>
        </p:nvSpPr>
        <p:spPr/>
        <p:txBody>
          <a:bodyPr>
            <a:normAutofit fontScale="25000" lnSpcReduction="20000"/>
          </a:bodyPr>
          <a:lstStyle/>
          <a:p>
            <a:pPr algn="justLow" rtl="1">
              <a:buNone/>
            </a:pPr>
            <a:r>
              <a:rPr lang="ar-SA" sz="12300" b="1" dirty="0" smtClean="0">
                <a:solidFill>
                  <a:schemeClr val="accent6">
                    <a:lumMod val="50000"/>
                  </a:schemeClr>
                </a:solidFill>
              </a:rPr>
              <a:t>عرف“ توني" السياسة العامة </a:t>
            </a:r>
            <a:r>
              <a:rPr lang="ar-SA" sz="12300" b="1" dirty="0" smtClean="0">
                <a:solidFill>
                  <a:schemeClr val="accent6">
                    <a:lumMod val="50000"/>
                  </a:schemeClr>
                </a:solidFill>
              </a:rPr>
              <a:t>بأنها:تلك </a:t>
            </a:r>
            <a:r>
              <a:rPr lang="ar-SA" sz="12300" b="1" dirty="0" smtClean="0">
                <a:solidFill>
                  <a:schemeClr val="accent6">
                    <a:lumMod val="50000"/>
                  </a:schemeClr>
                </a:solidFill>
              </a:rPr>
              <a:t>الوسائل المعتمدة من </a:t>
            </a:r>
            <a:r>
              <a:rPr lang="ar-IQ" sz="12300" b="1" dirty="0" smtClean="0">
                <a:solidFill>
                  <a:schemeClr val="accent6">
                    <a:lumMod val="50000"/>
                  </a:schemeClr>
                </a:solidFill>
              </a:rPr>
              <a:t>قبل</a:t>
            </a:r>
            <a:r>
              <a:rPr lang="ar-SA" sz="12300" b="1" dirty="0" smtClean="0">
                <a:solidFill>
                  <a:schemeClr val="accent6">
                    <a:lumMod val="50000"/>
                  </a:schemeClr>
                </a:solidFill>
              </a:rPr>
              <a:t> </a:t>
            </a:r>
            <a:r>
              <a:rPr lang="ar-SA" sz="12300" b="1" dirty="0" smtClean="0">
                <a:solidFill>
                  <a:schemeClr val="accent6">
                    <a:lumMod val="50000"/>
                  </a:schemeClr>
                </a:solidFill>
              </a:rPr>
              <a:t>الحكومة في سبيل إحداث تغيرات معينة داخل النظام </a:t>
            </a:r>
            <a:r>
              <a:rPr lang="ar-IQ" sz="12300" b="1" dirty="0" smtClean="0">
                <a:solidFill>
                  <a:schemeClr val="accent6">
                    <a:lumMod val="50000"/>
                  </a:schemeClr>
                </a:solidFill>
              </a:rPr>
              <a:t>العام</a:t>
            </a:r>
            <a:r>
              <a:rPr lang="ar-SA" sz="12300" b="1" dirty="0" smtClean="0">
                <a:solidFill>
                  <a:schemeClr val="accent6">
                    <a:lumMod val="50000"/>
                  </a:schemeClr>
                </a:solidFill>
              </a:rPr>
              <a:t> </a:t>
            </a:r>
            <a:r>
              <a:rPr lang="ar-SA" sz="12300" b="1" dirty="0" smtClean="0">
                <a:solidFill>
                  <a:schemeClr val="accent6">
                    <a:lumMod val="50000"/>
                  </a:schemeClr>
                </a:solidFill>
              </a:rPr>
              <a:t>للدولة</a:t>
            </a:r>
            <a:r>
              <a:rPr lang="ar-SA" sz="12300" b="1" dirty="0" smtClean="0">
                <a:solidFill>
                  <a:schemeClr val="accent6">
                    <a:lumMod val="50000"/>
                  </a:schemeClr>
                </a:solidFill>
              </a:rPr>
              <a:t>”. </a:t>
            </a:r>
            <a:endParaRPr lang="en-US" sz="12300" b="1" dirty="0" smtClean="0">
              <a:solidFill>
                <a:schemeClr val="accent6">
                  <a:lumMod val="50000"/>
                </a:schemeClr>
              </a:solidFill>
            </a:endParaRPr>
          </a:p>
          <a:p>
            <a:pPr algn="justLow" rtl="1">
              <a:buNone/>
            </a:pPr>
            <a:r>
              <a:rPr lang="ar-IQ" sz="12300" b="1" dirty="0" smtClean="0">
                <a:solidFill>
                  <a:schemeClr val="accent6">
                    <a:lumMod val="50000"/>
                  </a:schemeClr>
                </a:solidFill>
              </a:rPr>
              <a:t>و</a:t>
            </a:r>
            <a:r>
              <a:rPr lang="ar-SA" sz="12300" b="1" dirty="0" smtClean="0">
                <a:solidFill>
                  <a:schemeClr val="accent6">
                    <a:lumMod val="50000"/>
                  </a:schemeClr>
                </a:solidFill>
              </a:rPr>
              <a:t>عرفها </a:t>
            </a:r>
            <a:r>
              <a:rPr lang="ar-SA" sz="12300" b="1" u="sng" dirty="0" smtClean="0">
                <a:solidFill>
                  <a:schemeClr val="accent6">
                    <a:lumMod val="50000"/>
                  </a:schemeClr>
                </a:solidFill>
              </a:rPr>
              <a:t>(توماس داي) </a:t>
            </a:r>
            <a:r>
              <a:rPr lang="ar-SA" sz="12300" b="1" dirty="0" smtClean="0">
                <a:solidFill>
                  <a:schemeClr val="accent6">
                    <a:lumMod val="50000"/>
                  </a:schemeClr>
                </a:solidFill>
              </a:rPr>
              <a:t>بأنها:" العلاقة بين الوحدة الحكومية وبيئتها،فهي تعبير عن كل شيء تقوم به الحكومة،أوهي تقرير أو اختيار حكومي للفعل أو عدم الفعل...”. </a:t>
            </a:r>
            <a:r>
              <a:rPr lang="ar-IQ" sz="12300" b="1" u="sng" dirty="0" smtClean="0">
                <a:solidFill>
                  <a:schemeClr val="accent6">
                    <a:lumMod val="50000"/>
                  </a:schemeClr>
                </a:solidFill>
              </a:rPr>
              <a:t>وعرفها</a:t>
            </a:r>
            <a:r>
              <a:rPr lang="ar-SA" sz="12300" b="1" u="sng" dirty="0" smtClean="0">
                <a:solidFill>
                  <a:schemeClr val="accent6">
                    <a:lumMod val="50000"/>
                  </a:schemeClr>
                </a:solidFill>
              </a:rPr>
              <a:t>"دي </a:t>
            </a:r>
            <a:r>
              <a:rPr lang="ar-SA" sz="12300" b="1" u="sng" dirty="0" smtClean="0">
                <a:solidFill>
                  <a:schemeClr val="accent6">
                    <a:lumMod val="50000"/>
                  </a:schemeClr>
                </a:solidFill>
              </a:rPr>
              <a:t>كوسيولاس </a:t>
            </a:r>
            <a:r>
              <a:rPr lang="ar-SA" sz="12300" b="1" dirty="0" smtClean="0">
                <a:solidFill>
                  <a:schemeClr val="accent6">
                    <a:lumMod val="50000"/>
                  </a:schemeClr>
                </a:solidFill>
              </a:rPr>
              <a:t>" </a:t>
            </a:r>
            <a:r>
              <a:rPr lang="ar-SA" sz="12300" b="1" dirty="0" smtClean="0">
                <a:solidFill>
                  <a:schemeClr val="accent6">
                    <a:lumMod val="50000"/>
                  </a:schemeClr>
                </a:solidFill>
              </a:rPr>
              <a:t>بأنها</a:t>
            </a:r>
            <a:r>
              <a:rPr lang="ar-SA" sz="12300" b="1" dirty="0" smtClean="0">
                <a:solidFill>
                  <a:schemeClr val="accent6">
                    <a:lumMod val="50000"/>
                  </a:schemeClr>
                </a:solidFill>
              </a:rPr>
              <a:t>:" </a:t>
            </a:r>
            <a:r>
              <a:rPr lang="ar-SA" sz="12300" b="1" u="sng" dirty="0" smtClean="0">
                <a:solidFill>
                  <a:schemeClr val="accent6">
                    <a:lumMod val="50000"/>
                  </a:schemeClr>
                </a:solidFill>
              </a:rPr>
              <a:t>تلك القرارات والخطط التي تضعها الهيئات الحكومية، من أجل معالجة القضايا العامة في المجتمع</a:t>
            </a:r>
            <a:r>
              <a:rPr lang="ar-SA" sz="12300" b="1" dirty="0" smtClean="0">
                <a:solidFill>
                  <a:schemeClr val="accent6">
                    <a:lumMod val="50000"/>
                  </a:schemeClr>
                </a:solidFill>
                <a:hlinkClick r:id="rId2"/>
              </a:rPr>
              <a:t>“</a:t>
            </a:r>
            <a:r>
              <a:rPr lang="ar-SA" sz="12300" b="1" dirty="0" smtClean="0">
                <a:solidFill>
                  <a:schemeClr val="accent6">
                    <a:lumMod val="50000"/>
                  </a:schemeClr>
                </a:solidFill>
              </a:rPr>
              <a:t>.</a:t>
            </a:r>
            <a:r>
              <a:rPr lang="ar-IQ" sz="12300" b="1" dirty="0" smtClean="0">
                <a:solidFill>
                  <a:schemeClr val="accent6">
                    <a:lumMod val="50000"/>
                  </a:schemeClr>
                </a:solidFill>
              </a:rPr>
              <a:t> </a:t>
            </a:r>
          </a:p>
          <a:p>
            <a:pPr algn="justLow" rtl="1"/>
            <a:r>
              <a:rPr lang="ar-SA" sz="12300" b="1" dirty="0" smtClean="0">
                <a:solidFill>
                  <a:schemeClr val="accent6">
                    <a:lumMod val="50000"/>
                  </a:schemeClr>
                </a:solidFill>
              </a:rPr>
              <a:t>و</a:t>
            </a:r>
            <a:r>
              <a:rPr lang="ar-SA" sz="12300" b="1" u="sng" dirty="0" smtClean="0">
                <a:solidFill>
                  <a:schemeClr val="accent6">
                    <a:lumMod val="50000"/>
                  </a:schemeClr>
                </a:solidFill>
              </a:rPr>
              <a:t>يعرفها"جيمس اندرسون</a:t>
            </a:r>
            <a:r>
              <a:rPr lang="ar-SA" sz="12300" b="1" dirty="0" smtClean="0">
                <a:solidFill>
                  <a:schemeClr val="accent6">
                    <a:lumMod val="50000"/>
                  </a:schemeClr>
                </a:solidFill>
              </a:rPr>
              <a:t>" </a:t>
            </a:r>
            <a:r>
              <a:rPr lang="ar-IQ" sz="12300" b="1" dirty="0" smtClean="0">
                <a:solidFill>
                  <a:schemeClr val="accent6">
                    <a:lumMod val="50000"/>
                  </a:schemeClr>
                </a:solidFill>
              </a:rPr>
              <a:t>بـأنها</a:t>
            </a:r>
            <a:r>
              <a:rPr lang="ar-SA" sz="12300" b="1" dirty="0" smtClean="0">
                <a:solidFill>
                  <a:schemeClr val="accent6">
                    <a:lumMod val="50000"/>
                  </a:schemeClr>
                </a:solidFill>
              </a:rPr>
              <a:t>:"</a:t>
            </a:r>
            <a:r>
              <a:rPr lang="ar-SA" sz="12300" b="1" u="sng" dirty="0" smtClean="0">
                <a:solidFill>
                  <a:schemeClr val="accent6">
                    <a:lumMod val="50000"/>
                  </a:schemeClr>
                </a:solidFill>
              </a:rPr>
              <a:t>برنامج عمل مقترح لشخص أو جماعة أو حكومة في نطاق بيئة محددة لتوضيح الغرض المستهدف والمحددات المراد تجاوزها سعيا للوصول إلى الأهداف،أو لتحقيق غرض مقصود...أوهى برنامج عمل هادف يعقبه أداء فردي أو جماعي في التصدي لمشكلة أو قضية ما.."</a:t>
            </a:r>
            <a:endParaRPr lang="en-US" sz="12300" dirty="0" smtClean="0">
              <a:solidFill>
                <a:schemeClr val="accent6">
                  <a:lumMod val="50000"/>
                </a:schemeClr>
              </a:solidFill>
            </a:endParaRPr>
          </a:p>
          <a:p>
            <a:pPr algn="justLow" rtl="1">
              <a:buNone/>
            </a:pP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تعريف </a:t>
            </a:r>
            <a:r>
              <a:rPr lang="ar-SA" b="1" dirty="0" smtClean="0"/>
              <a:t>السياسة العامة</a:t>
            </a:r>
            <a:r>
              <a:rPr lang="ar-IQ" b="1" dirty="0" smtClean="0"/>
              <a:t> من منظور مؤسسي</a:t>
            </a:r>
            <a:br>
              <a:rPr lang="ar-IQ" b="1" dirty="0" smtClean="0"/>
            </a:br>
            <a:r>
              <a:rPr lang="ar-IQ" b="1" dirty="0" smtClean="0"/>
              <a:t>(أداء النظام السياسي)</a:t>
            </a:r>
            <a:endParaRPr lang="ar-IQ" dirty="0"/>
          </a:p>
        </p:txBody>
      </p:sp>
      <p:sp>
        <p:nvSpPr>
          <p:cNvPr id="3" name="Content Placeholder 2"/>
          <p:cNvSpPr>
            <a:spLocks noGrp="1"/>
          </p:cNvSpPr>
          <p:nvPr>
            <p:ph idx="1"/>
          </p:nvPr>
        </p:nvSpPr>
        <p:spPr/>
        <p:txBody>
          <a:bodyPr>
            <a:normAutofit fontScale="77500" lnSpcReduction="20000"/>
          </a:bodyPr>
          <a:lstStyle/>
          <a:p>
            <a:pPr algn="just" rtl="1"/>
            <a:r>
              <a:rPr lang="ar-SA" b="1" dirty="0" smtClean="0">
                <a:solidFill>
                  <a:srgbClr val="7030A0"/>
                </a:solidFill>
              </a:rPr>
              <a:t>ي</a:t>
            </a:r>
            <a:r>
              <a:rPr lang="ar-IQ" b="1" dirty="0" smtClean="0">
                <a:solidFill>
                  <a:srgbClr val="7030A0"/>
                </a:solidFill>
              </a:rPr>
              <a:t>عرفها</a:t>
            </a:r>
            <a:r>
              <a:rPr lang="ar-SA" b="1" dirty="0" smtClean="0">
                <a:solidFill>
                  <a:srgbClr val="7030A0"/>
                </a:solidFill>
              </a:rPr>
              <a:t>"</a:t>
            </a:r>
            <a:r>
              <a:rPr lang="ar-SA" sz="3600" b="1" dirty="0" smtClean="0">
                <a:solidFill>
                  <a:srgbClr val="7030A0"/>
                </a:solidFill>
              </a:rPr>
              <a:t>ديف</a:t>
            </a:r>
            <a:r>
              <a:rPr lang="ar-IQ" sz="3600" b="1" dirty="0" smtClean="0">
                <a:solidFill>
                  <a:srgbClr val="7030A0"/>
                </a:solidFill>
              </a:rPr>
              <a:t>ي</a:t>
            </a:r>
            <a:r>
              <a:rPr lang="ar-SA" sz="3600" b="1" dirty="0" smtClean="0">
                <a:solidFill>
                  <a:srgbClr val="7030A0"/>
                </a:solidFill>
              </a:rPr>
              <a:t>د </a:t>
            </a:r>
            <a:r>
              <a:rPr lang="ar-SA" sz="3600" b="1" dirty="0" smtClean="0">
                <a:solidFill>
                  <a:srgbClr val="7030A0"/>
                </a:solidFill>
              </a:rPr>
              <a:t>استون</a:t>
            </a:r>
            <a:r>
              <a:rPr lang="ar-IQ" sz="3600" b="1" dirty="0" smtClean="0">
                <a:solidFill>
                  <a:srgbClr val="7030A0"/>
                </a:solidFill>
              </a:rPr>
              <a:t> بأنها:</a:t>
            </a:r>
            <a:r>
              <a:rPr lang="ar-SA" b="1" dirty="0" smtClean="0">
                <a:solidFill>
                  <a:srgbClr val="7030A0"/>
                </a:solidFill>
              </a:rPr>
              <a:t>توزيع القيم في المجتمع بطريقة سلطوية آمرة, من خلال القرارات والأنشطة الإلزامية الموزعة لتلك القيم في إطار عملية تفاعلية بين المدخلات والمخرجات والتغذية العكسية</a:t>
            </a:r>
            <a:r>
              <a:rPr lang="ar-SA" b="1" dirty="0" smtClean="0">
                <a:solidFill>
                  <a:srgbClr val="7030A0"/>
                </a:solidFill>
                <a:hlinkClick r:id="rId2"/>
              </a:rPr>
              <a:t>“</a:t>
            </a:r>
            <a:r>
              <a:rPr lang="ar-SA" b="1" dirty="0" smtClean="0">
                <a:solidFill>
                  <a:srgbClr val="7030A0"/>
                </a:solidFill>
              </a:rPr>
              <a:t>. فهذا التعريف يعطينا صورة عن بيئة السياسة العامة أي علاقتها بالنظام السياسي وكل ما قد يحدث من تفاعلات وعلاقات وصراعات ومساومات كما ينظر للسياسة كنسق يتفاعل مع باقي الأنساق الأخرى أخذا وعطاء .</a:t>
            </a:r>
            <a:endParaRPr lang="ar-IQ" b="1" dirty="0" smtClean="0">
              <a:solidFill>
                <a:srgbClr val="7030A0"/>
              </a:solidFill>
            </a:endParaRPr>
          </a:p>
          <a:p>
            <a:pPr algn="justLow" rtl="1"/>
            <a:r>
              <a:rPr lang="ar-SA" dirty="0" smtClean="0">
                <a:solidFill>
                  <a:srgbClr val="7030A0"/>
                </a:solidFill>
              </a:rPr>
              <a:t>كما يرى </a:t>
            </a:r>
            <a:r>
              <a:rPr lang="ar-SA" sz="3600" b="1" dirty="0" smtClean="0">
                <a:solidFill>
                  <a:srgbClr val="7030A0"/>
                </a:solidFill>
              </a:rPr>
              <a:t>"جابرييل </a:t>
            </a:r>
            <a:r>
              <a:rPr lang="ar-SA" sz="3600" b="1" dirty="0" smtClean="0">
                <a:solidFill>
                  <a:srgbClr val="7030A0"/>
                </a:solidFill>
              </a:rPr>
              <a:t>ألموند</a:t>
            </a:r>
            <a:r>
              <a:rPr lang="ar-SA" b="1" dirty="0" smtClean="0">
                <a:solidFill>
                  <a:srgbClr val="7030A0"/>
                </a:solidFill>
              </a:rPr>
              <a:t>“</a:t>
            </a:r>
            <a:r>
              <a:rPr lang="ar-SA" dirty="0" smtClean="0">
                <a:solidFill>
                  <a:srgbClr val="7030A0"/>
                </a:solidFill>
              </a:rPr>
              <a:t>السياسة </a:t>
            </a:r>
            <a:r>
              <a:rPr lang="ar-SA" dirty="0" smtClean="0">
                <a:solidFill>
                  <a:srgbClr val="7030A0"/>
                </a:solidFill>
              </a:rPr>
              <a:t>العامة </a:t>
            </a:r>
            <a:r>
              <a:rPr lang="ar-IQ" dirty="0" smtClean="0">
                <a:solidFill>
                  <a:srgbClr val="7030A0"/>
                </a:solidFill>
              </a:rPr>
              <a:t>بأنها </a:t>
            </a:r>
            <a:r>
              <a:rPr lang="ar-SA" dirty="0" smtClean="0">
                <a:solidFill>
                  <a:srgbClr val="7030A0"/>
                </a:solidFill>
              </a:rPr>
              <a:t>تمثل:</a:t>
            </a:r>
            <a:r>
              <a:rPr lang="ar-SA" b="1" dirty="0" smtClean="0">
                <a:solidFill>
                  <a:srgbClr val="7030A0"/>
                </a:solidFill>
              </a:rPr>
              <a:t>"محصلة عملية </a:t>
            </a:r>
            <a:r>
              <a:rPr lang="ar-IQ" b="1" dirty="0" smtClean="0">
                <a:solidFill>
                  <a:srgbClr val="7030A0"/>
                </a:solidFill>
              </a:rPr>
              <a:t>تفاعل </a:t>
            </a:r>
            <a:r>
              <a:rPr lang="ar-SA" b="1" dirty="0" smtClean="0">
                <a:solidFill>
                  <a:srgbClr val="7030A0"/>
                </a:solidFill>
              </a:rPr>
              <a:t>منتظمة </a:t>
            </a:r>
            <a:r>
              <a:rPr lang="ar-IQ" b="1" dirty="0" smtClean="0">
                <a:solidFill>
                  <a:srgbClr val="7030A0"/>
                </a:solidFill>
              </a:rPr>
              <a:t>بين</a:t>
            </a:r>
            <a:r>
              <a:rPr lang="ar-SA" b="1" dirty="0" smtClean="0">
                <a:solidFill>
                  <a:srgbClr val="7030A0"/>
                </a:solidFill>
              </a:rPr>
              <a:t> المدخلات ( مطالب + دعم </a:t>
            </a:r>
            <a:r>
              <a:rPr lang="ar-IQ" b="1" dirty="0" smtClean="0">
                <a:solidFill>
                  <a:srgbClr val="7030A0"/>
                </a:solidFill>
              </a:rPr>
              <a:t>)</a:t>
            </a:r>
            <a:r>
              <a:rPr lang="ar-SA" b="1" dirty="0" smtClean="0">
                <a:solidFill>
                  <a:srgbClr val="7030A0"/>
                </a:solidFill>
              </a:rPr>
              <a:t>مع المخرجات ( قرارات وسياسات... ) للتعبير عن أداء النظام السياسي في قدر</a:t>
            </a:r>
            <a:r>
              <a:rPr lang="ar-IQ" b="1" dirty="0" smtClean="0">
                <a:solidFill>
                  <a:srgbClr val="7030A0"/>
                </a:solidFill>
              </a:rPr>
              <a:t>ا</a:t>
            </a:r>
            <a:r>
              <a:rPr lang="ar-SA" b="1" dirty="0" smtClean="0">
                <a:solidFill>
                  <a:srgbClr val="7030A0"/>
                </a:solidFill>
              </a:rPr>
              <a:t>ته الإستخراجية </a:t>
            </a:r>
            <a:r>
              <a:rPr lang="ar-IQ" b="1" dirty="0" smtClean="0">
                <a:solidFill>
                  <a:srgbClr val="7030A0"/>
                </a:solidFill>
              </a:rPr>
              <a:t>،</a:t>
            </a:r>
            <a:r>
              <a:rPr lang="ar-SA" b="1" dirty="0" smtClean="0">
                <a:solidFill>
                  <a:srgbClr val="7030A0"/>
                </a:solidFill>
              </a:rPr>
              <a:t>والتنظيمية , </a:t>
            </a:r>
            <a:r>
              <a:rPr lang="ar-IQ" b="1" dirty="0" smtClean="0">
                <a:solidFill>
                  <a:srgbClr val="7030A0"/>
                </a:solidFill>
              </a:rPr>
              <a:t>و</a:t>
            </a:r>
            <a:r>
              <a:rPr lang="ar-SA" b="1" dirty="0" smtClean="0">
                <a:solidFill>
                  <a:srgbClr val="7030A0"/>
                </a:solidFill>
              </a:rPr>
              <a:t>التوزيعية</a:t>
            </a:r>
            <a:r>
              <a:rPr lang="ar-IQ" b="1" dirty="0" smtClean="0">
                <a:solidFill>
                  <a:srgbClr val="7030A0"/>
                </a:solidFill>
              </a:rPr>
              <a:t>،و</a:t>
            </a:r>
            <a:r>
              <a:rPr lang="ar-SA" b="1" dirty="0" smtClean="0">
                <a:solidFill>
                  <a:srgbClr val="7030A0"/>
                </a:solidFill>
              </a:rPr>
              <a:t>الرمزية , ....) , كما يراها أيضا بأنها :" تعبير</a:t>
            </a:r>
            <a:r>
              <a:rPr lang="ar-IQ" b="1" dirty="0" smtClean="0">
                <a:solidFill>
                  <a:srgbClr val="7030A0"/>
                </a:solidFill>
              </a:rPr>
              <a:t> </a:t>
            </a:r>
            <a:r>
              <a:rPr lang="ar-SA" b="1" dirty="0" smtClean="0">
                <a:solidFill>
                  <a:srgbClr val="7030A0"/>
                </a:solidFill>
              </a:rPr>
              <a:t>عن النوايا التي يتم سنها أو إقرارها من قبل </a:t>
            </a:r>
            <a:r>
              <a:rPr lang="ar-SA" b="1" dirty="0" smtClean="0">
                <a:solidFill>
                  <a:srgbClr val="7030A0"/>
                </a:solidFill>
              </a:rPr>
              <a:t>ال</a:t>
            </a:r>
            <a:r>
              <a:rPr lang="ar-IQ" b="1" dirty="0" smtClean="0">
                <a:solidFill>
                  <a:srgbClr val="7030A0"/>
                </a:solidFill>
              </a:rPr>
              <a:t>مؤسس</a:t>
            </a:r>
            <a:r>
              <a:rPr lang="ar-SA" b="1" dirty="0" smtClean="0">
                <a:solidFill>
                  <a:srgbClr val="7030A0"/>
                </a:solidFill>
              </a:rPr>
              <a:t>ة </a:t>
            </a:r>
            <a:r>
              <a:rPr lang="ar-SA" b="1" dirty="0" smtClean="0">
                <a:solidFill>
                  <a:srgbClr val="7030A0"/>
                </a:solidFill>
              </a:rPr>
              <a:t>التنفيذية والتشريعية التي تقوم أيضا بتخصيص الموارد وتحديد الجهات المسؤولة عن تطبيق إنجاز هذه الأهداف“</a:t>
            </a:r>
            <a:r>
              <a:rPr lang="ar-SA" dirty="0" smtClean="0">
                <a:solidFill>
                  <a:srgbClr val="7030A0"/>
                </a:solidFill>
              </a:rPr>
              <a:t>.</a:t>
            </a:r>
            <a:endParaRPr lang="en-US" dirty="0" smtClean="0">
              <a:solidFill>
                <a:srgbClr val="7030A0"/>
              </a:solidFill>
            </a:endParaRPr>
          </a:p>
          <a:p>
            <a:pPr algn="justLow" rtl="1"/>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u="sng" dirty="0" smtClean="0"/>
              <a:t>تحليل السياسة العامة</a:t>
            </a:r>
            <a:endParaRPr lang="ar-IQ" dirty="0"/>
          </a:p>
        </p:txBody>
      </p:sp>
      <p:sp>
        <p:nvSpPr>
          <p:cNvPr id="3" name="Content Placeholder 2"/>
          <p:cNvSpPr>
            <a:spLocks noGrp="1"/>
          </p:cNvSpPr>
          <p:nvPr>
            <p:ph idx="1"/>
          </p:nvPr>
        </p:nvSpPr>
        <p:spPr/>
        <p:txBody>
          <a:bodyPr>
            <a:normAutofit fontScale="62500" lnSpcReduction="20000"/>
          </a:bodyPr>
          <a:lstStyle/>
          <a:p>
            <a:pPr algn="justLow" rtl="1"/>
            <a:r>
              <a:rPr lang="ar-IQ" sz="4000" b="1" u="sng" dirty="0" smtClean="0"/>
              <a:t>تحليل السياسة </a:t>
            </a:r>
            <a:r>
              <a:rPr lang="ar-SA" sz="4000" b="1" u="sng" dirty="0" smtClean="0"/>
              <a:t>العامة:</a:t>
            </a:r>
            <a:r>
              <a:rPr lang="ar-SA" b="1" dirty="0" smtClean="0"/>
              <a:t>تتعددت </a:t>
            </a:r>
            <a:r>
              <a:rPr lang="ar-SA" b="1" dirty="0" smtClean="0"/>
              <a:t>المدارس الفكرية التي تتناول بالدراسة موضوع </a:t>
            </a:r>
            <a:r>
              <a:rPr lang="ar-SA" b="1" u="sng" dirty="0" smtClean="0"/>
              <a:t>تحليل وتقويم السياسات العامة </a:t>
            </a:r>
            <a:r>
              <a:rPr lang="ar-SA" b="1" dirty="0" smtClean="0"/>
              <a:t>وتختلف النظرة لطبيعة </a:t>
            </a:r>
            <a:r>
              <a:rPr lang="ar-SA" b="1" u="sng" dirty="0" smtClean="0"/>
              <a:t>الدور الذي يلعبه محلل </a:t>
            </a:r>
            <a:r>
              <a:rPr lang="ar-SA" b="1" dirty="0" smtClean="0"/>
              <a:t>السياسات العامة , فمنها من يرى أن الوظيفة الأساسية لمحلل السياسات العامة تتعدى عملية جمع وتنظيم الحقائق وتمتد إلى الدعوى لحلول بعينها بشأن سياسة ما, ومنها من يرى أن دوره الرئيسي يتمثل في </a:t>
            </a:r>
            <a:r>
              <a:rPr lang="ar-SA" b="1" u="sng" dirty="0" smtClean="0"/>
              <a:t>تنظيم الخطاب العام حول </a:t>
            </a:r>
            <a:r>
              <a:rPr lang="ar-SA" b="1" dirty="0" smtClean="0"/>
              <a:t>هذه السياسات بالإضافة إلى </a:t>
            </a:r>
            <a:r>
              <a:rPr lang="ar-SA" b="1" u="sng" dirty="0" smtClean="0"/>
              <a:t>تقديم طرق أخرى بديلة لفهم قضايا </a:t>
            </a:r>
            <a:r>
              <a:rPr lang="ar-IQ" b="1" u="sng" dirty="0" smtClean="0"/>
              <a:t>ومشكلات</a:t>
            </a:r>
            <a:r>
              <a:rPr lang="ar-SA" b="1" u="sng" dirty="0" smtClean="0"/>
              <a:t> عامة</a:t>
            </a:r>
            <a:r>
              <a:rPr lang="ar-SA" b="1" dirty="0" smtClean="0"/>
              <a:t>, وبهذا يحتل موضوع تحليل السياسة العامة أهمية واسعة النطاق في حقل السياسة, </a:t>
            </a:r>
            <a:r>
              <a:rPr lang="ar-SA" b="1" dirty="0" smtClean="0"/>
              <a:t>و</a:t>
            </a:r>
            <a:r>
              <a:rPr lang="ar-IQ" b="1" dirty="0" smtClean="0"/>
              <a:t>من ثم ي</a:t>
            </a:r>
            <a:r>
              <a:rPr lang="ar-SA" b="1" dirty="0" smtClean="0"/>
              <a:t>ع</a:t>
            </a:r>
            <a:r>
              <a:rPr lang="ar-IQ" b="1" dirty="0" smtClean="0"/>
              <a:t>د</a:t>
            </a:r>
            <a:r>
              <a:rPr lang="ar-SA" b="1" dirty="0" smtClean="0"/>
              <a:t> </a:t>
            </a:r>
            <a:r>
              <a:rPr lang="ar-SA" b="1" u="sng" dirty="0" smtClean="0"/>
              <a:t>التحليل عملية ملازمة لصنع السياسة العامة .</a:t>
            </a:r>
            <a:endParaRPr lang="en-US" b="1" u="sng" dirty="0" smtClean="0"/>
          </a:p>
          <a:p>
            <a:pPr algn="justLow" rtl="1"/>
            <a:r>
              <a:rPr lang="ar-SA" b="1" dirty="0" smtClean="0"/>
              <a:t>إنَ تحليل السياسة العامة تمثل </a:t>
            </a:r>
            <a:r>
              <a:rPr lang="ar-SA" sz="4000" b="1" u="sng" dirty="0" smtClean="0"/>
              <a:t>عملية منهاجيه للوصول </a:t>
            </a:r>
            <a:r>
              <a:rPr lang="ar-SA" b="1" dirty="0" smtClean="0"/>
              <a:t>إلى أنجح الحلول المتاحة للمشكلات والقضايا التي تواجه </a:t>
            </a:r>
            <a:r>
              <a:rPr lang="ar-IQ" b="1" dirty="0" smtClean="0"/>
              <a:t>النظم السياسية بكل مكوناتها،</a:t>
            </a:r>
            <a:r>
              <a:rPr lang="ar-SA" b="1" dirty="0" smtClean="0"/>
              <a:t> </a:t>
            </a:r>
            <a:endParaRPr lang="ar-IQ" b="1" dirty="0" smtClean="0"/>
          </a:p>
          <a:p>
            <a:pPr algn="justLow" rtl="1"/>
            <a:r>
              <a:rPr lang="ar-SA" b="1" dirty="0" smtClean="0"/>
              <a:t>كما تمثل جهدا متواصلا </a:t>
            </a:r>
            <a:r>
              <a:rPr lang="ar-SA" b="1" dirty="0" smtClean="0"/>
              <a:t>في </a:t>
            </a:r>
            <a:r>
              <a:rPr lang="ar-SA" b="1" dirty="0" smtClean="0"/>
              <a:t>تفضيل الخيارات و إقرار القرارات </a:t>
            </a:r>
            <a:r>
              <a:rPr lang="ar-SA" b="1" dirty="0" smtClean="0"/>
              <a:t>و</a:t>
            </a:r>
            <a:r>
              <a:rPr lang="ar-IQ" b="1" dirty="0" smtClean="0"/>
              <a:t>الاستفادة</a:t>
            </a:r>
            <a:r>
              <a:rPr lang="ar-SA" b="1" dirty="0" smtClean="0"/>
              <a:t> </a:t>
            </a:r>
            <a:r>
              <a:rPr lang="ar-IQ" b="1" dirty="0" smtClean="0"/>
              <a:t>م</a:t>
            </a:r>
            <a:r>
              <a:rPr lang="ar-SA" b="1" dirty="0" smtClean="0"/>
              <a:t>ن </a:t>
            </a:r>
            <a:r>
              <a:rPr lang="ar-SA" b="1" dirty="0" smtClean="0"/>
              <a:t>التجارب والممارسات.ويمكن القول أن الأسس التي قامت عليها </a:t>
            </a:r>
            <a:r>
              <a:rPr lang="ar-IQ" b="1" dirty="0" smtClean="0"/>
              <a:t>التنمية والتطور في نظم سياسية معينة تتجسد في صنع سياسات عامة ناجعة</a:t>
            </a:r>
            <a:r>
              <a:rPr lang="ar-SA" b="1" dirty="0" smtClean="0"/>
              <a:t>. </a:t>
            </a:r>
            <a:r>
              <a:rPr lang="ar-SA" b="1" dirty="0" smtClean="0"/>
              <a:t>كما أن التوجهات العملية والممارسات التطبيقية للكثير من المؤسسات السياسية  في دول العالم حتمت الاهتمام بتحليل السياسات العامة لغرض رفع </a:t>
            </a:r>
            <a:r>
              <a:rPr lang="ar-IQ" b="1" dirty="0" smtClean="0"/>
              <a:t>مستوى أداء المؤسسات المعنية بصنع السياسة العامة</a:t>
            </a:r>
            <a:r>
              <a:rPr lang="ar-SA" b="1" dirty="0" smtClean="0"/>
              <a:t>, </a:t>
            </a:r>
            <a:r>
              <a:rPr lang="ar-IQ" b="1" dirty="0" smtClean="0"/>
              <a:t>للوصول إلى حلول مجدية ل</a:t>
            </a:r>
            <a:r>
              <a:rPr lang="ar-SA" b="1" dirty="0" smtClean="0"/>
              <a:t>لمشكلات </a:t>
            </a:r>
            <a:r>
              <a:rPr lang="ar-SA" b="1" dirty="0" smtClean="0"/>
              <a:t>الاجتماعية </a:t>
            </a:r>
            <a:r>
              <a:rPr lang="ar-IQ" b="1" dirty="0" smtClean="0"/>
              <a:t>والاقتصادية والسياسية وغيرها.</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u="sng" dirty="0" smtClean="0"/>
              <a:t>تحليل السياسة العامة</a:t>
            </a:r>
            <a:endParaRPr lang="ar-IQ" dirty="0"/>
          </a:p>
        </p:txBody>
      </p:sp>
      <p:sp>
        <p:nvSpPr>
          <p:cNvPr id="3" name="Content Placeholder 2"/>
          <p:cNvSpPr>
            <a:spLocks noGrp="1"/>
          </p:cNvSpPr>
          <p:nvPr>
            <p:ph idx="1"/>
          </p:nvPr>
        </p:nvSpPr>
        <p:spPr/>
        <p:txBody>
          <a:bodyPr>
            <a:normAutofit fontScale="25000" lnSpcReduction="20000"/>
          </a:bodyPr>
          <a:lstStyle/>
          <a:p>
            <a:pPr algn="justLow" rtl="1">
              <a:buNone/>
            </a:pPr>
            <a:r>
              <a:rPr lang="ar-IQ" sz="2800" b="1" u="sng" dirty="0" smtClean="0"/>
              <a:t> </a:t>
            </a:r>
            <a:r>
              <a:rPr lang="ar-IQ" sz="9000" b="1" u="sng" dirty="0" smtClean="0"/>
              <a:t>إن تحليل السياسة العامة هي مهمة بحثية تستدعي توظيف مناهج بحثية متعددة للوصول إلى نتائج مجدية تفضي الى حل المشكلات القائمة.</a:t>
            </a:r>
          </a:p>
          <a:p>
            <a:pPr algn="justLow" rtl="1">
              <a:buNone/>
            </a:pPr>
            <a:r>
              <a:rPr lang="ar-IQ" sz="9000" b="1" u="sng" dirty="0" smtClean="0"/>
              <a:t>وتتركز التحليلات التي يتبناها المتخصصون على السمات الآتية:</a:t>
            </a:r>
          </a:p>
          <a:p>
            <a:pPr algn="justLow" rtl="1">
              <a:buNone/>
            </a:pPr>
            <a:r>
              <a:rPr lang="ar-IQ" sz="9000" b="1" u="sng" dirty="0" smtClean="0"/>
              <a:t>1-أي سياسة عامة </a:t>
            </a:r>
            <a:r>
              <a:rPr lang="ar-IQ" sz="9000" b="1" u="sng" dirty="0" smtClean="0"/>
              <a:t>تعالج </a:t>
            </a:r>
            <a:r>
              <a:rPr lang="ar-IQ" sz="9000" b="1" u="sng" dirty="0" smtClean="0"/>
              <a:t>مشكلة عامة تخضع للتحليل.</a:t>
            </a:r>
          </a:p>
          <a:p>
            <a:pPr algn="justLow" rtl="1">
              <a:buNone/>
            </a:pPr>
            <a:r>
              <a:rPr lang="ar-IQ" sz="9000" b="1" u="sng" dirty="0" smtClean="0"/>
              <a:t>2-يركز التحليل على </a:t>
            </a:r>
            <a:r>
              <a:rPr lang="ar-IQ" sz="9000" b="1" u="sng" dirty="0" smtClean="0"/>
              <a:t>أ-المجال </a:t>
            </a:r>
            <a:r>
              <a:rPr lang="ar-IQ" sz="9000" b="1" u="sng" dirty="0" smtClean="0"/>
              <a:t>أو النطاق(اجتماعي أو ثقافي أو</a:t>
            </a:r>
            <a:r>
              <a:rPr lang="ar-IQ" sz="9000" b="1" u="sng" dirty="0" smtClean="0"/>
              <a:t>...)ب- </a:t>
            </a:r>
            <a:r>
              <a:rPr lang="ar-IQ" sz="9000" b="1" u="sng" dirty="0" smtClean="0"/>
              <a:t>المضمون(المواقف </a:t>
            </a:r>
            <a:r>
              <a:rPr lang="ar-IQ" sz="9000" b="1" u="sng" dirty="0" smtClean="0"/>
              <a:t>والأبنية والتفاعلات</a:t>
            </a:r>
            <a:r>
              <a:rPr lang="ar-IQ" sz="9000" b="1" u="sng" dirty="0" smtClean="0"/>
              <a:t>). </a:t>
            </a:r>
            <a:endParaRPr lang="ar-IQ" sz="9000" b="1" u="sng" dirty="0" smtClean="0"/>
          </a:p>
          <a:p>
            <a:pPr algn="justLow" rtl="1">
              <a:buNone/>
            </a:pPr>
            <a:r>
              <a:rPr lang="ar-IQ" sz="9000" b="1" u="sng" dirty="0" smtClean="0"/>
              <a:t>3-السياسة العامة بالغة التأثير في تشكيل وتطوير مجال وفضاء سياسي وبنية اجتماعية </a:t>
            </a:r>
            <a:r>
              <a:rPr lang="ar-IQ" sz="9000" b="1" dirty="0" smtClean="0"/>
              <a:t>معينة من خلال تخصيص الأموال والخدمات مع توفر عنصر الإلزام.</a:t>
            </a:r>
          </a:p>
          <a:p>
            <a:pPr algn="justLow" rtl="1">
              <a:buNone/>
            </a:pPr>
            <a:r>
              <a:rPr lang="ar-IQ" sz="9000" b="1" dirty="0" smtClean="0"/>
              <a:t>4- </a:t>
            </a:r>
            <a:r>
              <a:rPr lang="ar-IQ" sz="9000" b="1" u="sng" dirty="0" smtClean="0"/>
              <a:t>يهتم المحلل بتفاعل الظواهر على مستويات عدة</a:t>
            </a:r>
            <a:r>
              <a:rPr lang="ar-IQ" sz="9000" b="1" dirty="0" smtClean="0"/>
              <a:t>:الأفراد والجماعات والمؤسسات بطريقة تختلف  من مستوى </a:t>
            </a:r>
            <a:r>
              <a:rPr lang="ar-IQ" sz="9000" b="1" dirty="0" smtClean="0"/>
              <a:t>لآخر ومن نظام لآخر ومن مرحلة لآخرى.</a:t>
            </a:r>
            <a:endParaRPr lang="ar-IQ" sz="9000" b="1" dirty="0" smtClean="0"/>
          </a:p>
          <a:p>
            <a:pPr algn="justLow" rtl="1">
              <a:buNone/>
            </a:pPr>
            <a:r>
              <a:rPr lang="ar-IQ" sz="9000" b="1" dirty="0" smtClean="0"/>
              <a:t>وعموما من الصعب صياغة معايير مقننة في التحليل لذا </a:t>
            </a:r>
            <a:r>
              <a:rPr lang="ar-IQ" sz="9000" b="1" dirty="0" smtClean="0"/>
              <a:t>يصف </a:t>
            </a:r>
            <a:r>
              <a:rPr lang="ar-IQ" sz="9000" b="1" dirty="0" smtClean="0"/>
              <a:t>البعض </a:t>
            </a:r>
            <a:r>
              <a:rPr lang="ar-IQ" sz="9000" b="1" dirty="0" smtClean="0"/>
              <a:t>تحليل السياسة العامة بأنه:فن،ومعرفة </a:t>
            </a:r>
            <a:r>
              <a:rPr lang="ar-IQ" sz="9000" b="1" dirty="0" smtClean="0"/>
              <a:t>حرفية،ولذلك تواجهه </a:t>
            </a:r>
            <a:r>
              <a:rPr lang="ar-IQ" sz="9000" b="1" dirty="0" smtClean="0"/>
              <a:t>تحديات عملية،ومن </a:t>
            </a:r>
            <a:r>
              <a:rPr lang="ar-IQ" sz="9000" b="1" dirty="0" smtClean="0"/>
              <a:t>هنا يقول(ويلدافسكي) أن:(تحليل السياسة العامة ينبغي أن يركز على مشكلات يستطيع صانع القرار أن يضع لها حلول واقعية من خلال توظيف المتغيرات الواقعة تحت سيطرته وفي أفق زمني يستطيع بلوغه)،انه ببساطة </a:t>
            </a:r>
            <a:r>
              <a:rPr lang="ar-IQ" sz="9000" b="1" u="sng" dirty="0" smtClean="0"/>
              <a:t>تحديد العلاقة بين وسائل يمكن السيطرة عليها وأهداف مبتغاة،وبالمحصلة هي:فن الممكن.</a:t>
            </a:r>
          </a:p>
          <a:p>
            <a:pPr algn="justLow" rtl="1"/>
            <a:endParaRPr lang="ar-IQ" sz="9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أسباب الإهتمام ب</a:t>
            </a:r>
            <a:r>
              <a:rPr lang="ar-SA" b="1" u="sng" dirty="0" smtClean="0"/>
              <a:t>تحليل السياسة العامة</a:t>
            </a:r>
            <a:endParaRPr lang="ar-IQ"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الصعوبات التي تواجه مهمة </a:t>
            </a:r>
            <a:r>
              <a:rPr lang="ar-SA" b="1" u="sng" dirty="0" smtClean="0"/>
              <a:t>تحليل السياسة العامة</a:t>
            </a:r>
            <a:endParaRPr lang="ar-IQ"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u="sng" dirty="0" smtClean="0"/>
              <a:t>من هو م</a:t>
            </a:r>
            <a:r>
              <a:rPr lang="ar-SA" b="1" u="sng" dirty="0" smtClean="0"/>
              <a:t>حلل السياسة العامة</a:t>
            </a:r>
            <a:endParaRPr lang="ar-IQ"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819</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تعريف السياسة العامة  من منظور القوة: </vt:lpstr>
      <vt:lpstr>تعريف السياسة العامة من منظور حكومي</vt:lpstr>
      <vt:lpstr>تعريف السياسة العامة من منظور مؤسسي (أداء النظام السياسي)</vt:lpstr>
      <vt:lpstr>تحليل السياسة العامة</vt:lpstr>
      <vt:lpstr>تحليل السياسة العامة</vt:lpstr>
      <vt:lpstr>أسباب الإهتمام بتحليل السياسة العامة</vt:lpstr>
      <vt:lpstr>الصعوبات التي تواجه مهمة تحليل السياسة العامة</vt:lpstr>
      <vt:lpstr>من هو محلل السياسة العامة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السياسة العامة</dc:title>
  <dc:creator>vaio</dc:creator>
  <cp:lastModifiedBy>DR.Ahmed Saker 2O14</cp:lastModifiedBy>
  <cp:revision>31</cp:revision>
  <dcterms:created xsi:type="dcterms:W3CDTF">2006-08-16T00:00:00Z</dcterms:created>
  <dcterms:modified xsi:type="dcterms:W3CDTF">2018-02-24T19:24:16Z</dcterms:modified>
</cp:coreProperties>
</file>