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BFF637-5581-4857-9D9B-FA43F23FCCDA}"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IQ"/>
        </a:p>
      </dgm:t>
    </dgm:pt>
    <dgm:pt modelId="{36DA6530-9FD7-4A49-B1BE-82023A91DF1E}">
      <dgm:prSet phldrT="[Text]"/>
      <dgm:spPr/>
      <dgm:t>
        <a:bodyPr/>
        <a:lstStyle/>
        <a:p>
          <a:pPr rtl="1"/>
          <a:r>
            <a:rPr lang="ar-IQ" dirty="0" smtClean="0"/>
            <a:t>قوة الحكومة وضعف البرلمان</a:t>
          </a:r>
          <a:endParaRPr lang="ar-IQ" dirty="0"/>
        </a:p>
      </dgm:t>
    </dgm:pt>
    <dgm:pt modelId="{94731E1E-480F-46E4-BB8A-1E130595B67F}" type="parTrans" cxnId="{EEEBBACB-CC25-476B-A6AB-5196FAC99D20}">
      <dgm:prSet/>
      <dgm:spPr/>
      <dgm:t>
        <a:bodyPr/>
        <a:lstStyle/>
        <a:p>
          <a:pPr rtl="1"/>
          <a:endParaRPr lang="ar-IQ"/>
        </a:p>
      </dgm:t>
    </dgm:pt>
    <dgm:pt modelId="{FFA80617-5C86-4B7E-8628-4FC7C5D9CF04}" type="sibTrans" cxnId="{EEEBBACB-CC25-476B-A6AB-5196FAC99D20}">
      <dgm:prSet/>
      <dgm:spPr/>
      <dgm:t>
        <a:bodyPr/>
        <a:lstStyle/>
        <a:p>
          <a:pPr rtl="1"/>
          <a:endParaRPr lang="ar-IQ"/>
        </a:p>
      </dgm:t>
    </dgm:pt>
    <dgm:pt modelId="{B1046AEB-49C4-4942-9433-F96915EA74B8}">
      <dgm:prSet phldrT="[Text]"/>
      <dgm:spPr/>
      <dgm:t>
        <a:bodyPr/>
        <a:lstStyle/>
        <a:p>
          <a:pPr rtl="1"/>
          <a:r>
            <a:rPr lang="ar-IQ" dirty="0" smtClean="0"/>
            <a:t>هيمنة الحزب على نوابه وحمايته لوزرائه</a:t>
          </a:r>
          <a:endParaRPr lang="ar-IQ" dirty="0"/>
        </a:p>
      </dgm:t>
    </dgm:pt>
    <dgm:pt modelId="{E72DA0F5-D214-42CD-B814-DE16D37407E9}" type="parTrans" cxnId="{BCAF4821-CA48-4286-80CD-4E5B4BB1D972}">
      <dgm:prSet/>
      <dgm:spPr/>
      <dgm:t>
        <a:bodyPr/>
        <a:lstStyle/>
        <a:p>
          <a:pPr rtl="1"/>
          <a:endParaRPr lang="ar-IQ"/>
        </a:p>
      </dgm:t>
    </dgm:pt>
    <dgm:pt modelId="{C579B2F1-4175-4AF3-A6E2-7312B6B96D77}" type="sibTrans" cxnId="{BCAF4821-CA48-4286-80CD-4E5B4BB1D972}">
      <dgm:prSet/>
      <dgm:spPr/>
      <dgm:t>
        <a:bodyPr/>
        <a:lstStyle/>
        <a:p>
          <a:pPr rtl="1"/>
          <a:endParaRPr lang="ar-IQ"/>
        </a:p>
      </dgm:t>
    </dgm:pt>
    <dgm:pt modelId="{D9B9D372-4693-441A-A71D-39D03B0F1B58}">
      <dgm:prSet phldrT="[Text]"/>
      <dgm:spPr/>
      <dgm:t>
        <a:bodyPr/>
        <a:lstStyle/>
        <a:p>
          <a:pPr rtl="1"/>
          <a:r>
            <a:rPr lang="ar-IQ" dirty="0" smtClean="0"/>
            <a:t>حرمان الناخب من تعدد الخيارات</a:t>
          </a:r>
          <a:endParaRPr lang="ar-IQ" dirty="0"/>
        </a:p>
      </dgm:t>
    </dgm:pt>
    <dgm:pt modelId="{03D0CEF9-3529-4C9E-9071-E8EF96E6ECF4}" type="parTrans" cxnId="{80D5C76F-8974-47A7-8851-FCFE8F7290F1}">
      <dgm:prSet/>
      <dgm:spPr/>
      <dgm:t>
        <a:bodyPr/>
        <a:lstStyle/>
        <a:p>
          <a:pPr rtl="1"/>
          <a:endParaRPr lang="ar-IQ"/>
        </a:p>
      </dgm:t>
    </dgm:pt>
    <dgm:pt modelId="{5AF10189-CAA1-48AD-8915-92C5E0424F61}" type="sibTrans" cxnId="{80D5C76F-8974-47A7-8851-FCFE8F7290F1}">
      <dgm:prSet/>
      <dgm:spPr/>
      <dgm:t>
        <a:bodyPr/>
        <a:lstStyle/>
        <a:p>
          <a:pPr rtl="1"/>
          <a:endParaRPr lang="ar-IQ"/>
        </a:p>
      </dgm:t>
    </dgm:pt>
    <dgm:pt modelId="{3FFBF5E4-733A-4FE8-B825-F2133180D785}">
      <dgm:prSet phldrT="[Text]"/>
      <dgm:spPr/>
      <dgm:t>
        <a:bodyPr/>
        <a:lstStyle/>
        <a:p>
          <a:pPr rtl="1"/>
          <a:r>
            <a:rPr lang="ar-IQ" dirty="0" smtClean="0"/>
            <a:t>يحقق استقرار سياسي وتنمية</a:t>
          </a:r>
          <a:endParaRPr lang="ar-IQ" dirty="0"/>
        </a:p>
      </dgm:t>
    </dgm:pt>
    <dgm:pt modelId="{1268AE03-9B61-4979-92B6-B547E46C6E66}" type="parTrans" cxnId="{FA9B43D2-6327-4EC6-A17D-91D87516A93F}">
      <dgm:prSet/>
      <dgm:spPr/>
      <dgm:t>
        <a:bodyPr/>
        <a:lstStyle/>
        <a:p>
          <a:pPr rtl="1"/>
          <a:endParaRPr lang="ar-IQ"/>
        </a:p>
      </dgm:t>
    </dgm:pt>
    <dgm:pt modelId="{4794C279-31CB-4BA4-BF45-FF856E78DA0E}" type="sibTrans" cxnId="{FA9B43D2-6327-4EC6-A17D-91D87516A93F}">
      <dgm:prSet/>
      <dgm:spPr/>
      <dgm:t>
        <a:bodyPr/>
        <a:lstStyle/>
        <a:p>
          <a:pPr rtl="1"/>
          <a:endParaRPr lang="ar-IQ"/>
        </a:p>
      </dgm:t>
    </dgm:pt>
    <dgm:pt modelId="{1D32AD34-AC6D-4553-B611-6CA51C1AAE9C}">
      <dgm:prSet phldrT="[Text]"/>
      <dgm:spPr/>
      <dgm:t>
        <a:bodyPr/>
        <a:lstStyle/>
        <a:p>
          <a:pPr rtl="1"/>
          <a:r>
            <a:rPr lang="ar-IQ" dirty="0" smtClean="0"/>
            <a:t>صلاحيات رئيس الوزراء واسعة</a:t>
          </a:r>
          <a:endParaRPr lang="ar-IQ" dirty="0"/>
        </a:p>
      </dgm:t>
    </dgm:pt>
    <dgm:pt modelId="{0723CE01-21CB-40BB-A5D6-6B5666BE36C9}" type="parTrans" cxnId="{DF806893-FFE8-41F8-9E3C-F7DFF19E62C9}">
      <dgm:prSet/>
      <dgm:spPr/>
      <dgm:t>
        <a:bodyPr/>
        <a:lstStyle/>
        <a:p>
          <a:pPr rtl="1"/>
          <a:endParaRPr lang="ar-IQ"/>
        </a:p>
      </dgm:t>
    </dgm:pt>
    <dgm:pt modelId="{1C81E45B-0D32-4F85-8C0C-4623D7AD2DB1}" type="sibTrans" cxnId="{DF806893-FFE8-41F8-9E3C-F7DFF19E62C9}">
      <dgm:prSet/>
      <dgm:spPr/>
      <dgm:t>
        <a:bodyPr/>
        <a:lstStyle/>
        <a:p>
          <a:pPr rtl="1"/>
          <a:endParaRPr lang="ar-IQ"/>
        </a:p>
      </dgm:t>
    </dgm:pt>
    <dgm:pt modelId="{018EB83A-551A-4994-BABD-3ACB0EBE33A3}" type="pres">
      <dgm:prSet presAssocID="{BDBFF637-5581-4857-9D9B-FA43F23FCCDA}" presName="diagram" presStyleCnt="0">
        <dgm:presLayoutVars>
          <dgm:dir/>
          <dgm:resizeHandles val="exact"/>
        </dgm:presLayoutVars>
      </dgm:prSet>
      <dgm:spPr/>
    </dgm:pt>
    <dgm:pt modelId="{9BBE9AA9-908C-40CA-BA99-5286DE593C76}" type="pres">
      <dgm:prSet presAssocID="{36DA6530-9FD7-4A49-B1BE-82023A91DF1E}" presName="node" presStyleLbl="node1" presStyleIdx="0" presStyleCnt="5">
        <dgm:presLayoutVars>
          <dgm:bulletEnabled val="1"/>
        </dgm:presLayoutVars>
      </dgm:prSet>
      <dgm:spPr/>
    </dgm:pt>
    <dgm:pt modelId="{11D4F45B-6BF0-451E-86FD-F3F523D1E52B}" type="pres">
      <dgm:prSet presAssocID="{FFA80617-5C86-4B7E-8628-4FC7C5D9CF04}" presName="sibTrans" presStyleCnt="0"/>
      <dgm:spPr/>
    </dgm:pt>
    <dgm:pt modelId="{C1FAD49F-74BF-40E1-80E5-6C63FDDF3B2E}" type="pres">
      <dgm:prSet presAssocID="{B1046AEB-49C4-4942-9433-F96915EA74B8}" presName="node" presStyleLbl="node1" presStyleIdx="1" presStyleCnt="5">
        <dgm:presLayoutVars>
          <dgm:bulletEnabled val="1"/>
        </dgm:presLayoutVars>
      </dgm:prSet>
      <dgm:spPr/>
      <dgm:t>
        <a:bodyPr/>
        <a:lstStyle/>
        <a:p>
          <a:pPr rtl="1"/>
          <a:endParaRPr lang="ar-IQ"/>
        </a:p>
      </dgm:t>
    </dgm:pt>
    <dgm:pt modelId="{FD19CD54-1503-4011-8EA8-205DC4BC3A15}" type="pres">
      <dgm:prSet presAssocID="{C579B2F1-4175-4AF3-A6E2-7312B6B96D77}" presName="sibTrans" presStyleCnt="0"/>
      <dgm:spPr/>
    </dgm:pt>
    <dgm:pt modelId="{355B3F19-A3EF-459C-8001-D2BC4219989D}" type="pres">
      <dgm:prSet presAssocID="{D9B9D372-4693-441A-A71D-39D03B0F1B58}" presName="node" presStyleLbl="node1" presStyleIdx="2" presStyleCnt="5">
        <dgm:presLayoutVars>
          <dgm:bulletEnabled val="1"/>
        </dgm:presLayoutVars>
      </dgm:prSet>
      <dgm:spPr/>
      <dgm:t>
        <a:bodyPr/>
        <a:lstStyle/>
        <a:p>
          <a:pPr rtl="1"/>
          <a:endParaRPr lang="ar-IQ"/>
        </a:p>
      </dgm:t>
    </dgm:pt>
    <dgm:pt modelId="{FA679EC0-7BFB-46EA-9D93-8C1223EF328D}" type="pres">
      <dgm:prSet presAssocID="{5AF10189-CAA1-48AD-8915-92C5E0424F61}" presName="sibTrans" presStyleCnt="0"/>
      <dgm:spPr/>
    </dgm:pt>
    <dgm:pt modelId="{9CEDE425-D34E-4E28-9124-D2162A612137}" type="pres">
      <dgm:prSet presAssocID="{3FFBF5E4-733A-4FE8-B825-F2133180D785}" presName="node" presStyleLbl="node1" presStyleIdx="3" presStyleCnt="5">
        <dgm:presLayoutVars>
          <dgm:bulletEnabled val="1"/>
        </dgm:presLayoutVars>
      </dgm:prSet>
      <dgm:spPr/>
    </dgm:pt>
    <dgm:pt modelId="{F6D9FC1C-4A0D-4B48-B807-603019375D56}" type="pres">
      <dgm:prSet presAssocID="{4794C279-31CB-4BA4-BF45-FF856E78DA0E}" presName="sibTrans" presStyleCnt="0"/>
      <dgm:spPr/>
    </dgm:pt>
    <dgm:pt modelId="{AE766301-7F45-41B9-B2A6-EF8BDDD229A3}" type="pres">
      <dgm:prSet presAssocID="{1D32AD34-AC6D-4553-B611-6CA51C1AAE9C}" presName="node" presStyleLbl="node1" presStyleIdx="4" presStyleCnt="5">
        <dgm:presLayoutVars>
          <dgm:bulletEnabled val="1"/>
        </dgm:presLayoutVars>
      </dgm:prSet>
      <dgm:spPr/>
    </dgm:pt>
  </dgm:ptLst>
  <dgm:cxnLst>
    <dgm:cxn modelId="{FA9B43D2-6327-4EC6-A17D-91D87516A93F}" srcId="{BDBFF637-5581-4857-9D9B-FA43F23FCCDA}" destId="{3FFBF5E4-733A-4FE8-B825-F2133180D785}" srcOrd="3" destOrd="0" parTransId="{1268AE03-9B61-4979-92B6-B547E46C6E66}" sibTransId="{4794C279-31CB-4BA4-BF45-FF856E78DA0E}"/>
    <dgm:cxn modelId="{45DA9F2D-29EE-4A4D-A583-F12603297302}" type="presOf" srcId="{BDBFF637-5581-4857-9D9B-FA43F23FCCDA}" destId="{018EB83A-551A-4994-BABD-3ACB0EBE33A3}" srcOrd="0" destOrd="0" presId="urn:microsoft.com/office/officeart/2005/8/layout/default"/>
    <dgm:cxn modelId="{BCAF4821-CA48-4286-80CD-4E5B4BB1D972}" srcId="{BDBFF637-5581-4857-9D9B-FA43F23FCCDA}" destId="{B1046AEB-49C4-4942-9433-F96915EA74B8}" srcOrd="1" destOrd="0" parTransId="{E72DA0F5-D214-42CD-B814-DE16D37407E9}" sibTransId="{C579B2F1-4175-4AF3-A6E2-7312B6B96D77}"/>
    <dgm:cxn modelId="{9D1504A5-B160-4AC5-9BBB-BBD230DB635A}" type="presOf" srcId="{3FFBF5E4-733A-4FE8-B825-F2133180D785}" destId="{9CEDE425-D34E-4E28-9124-D2162A612137}" srcOrd="0" destOrd="0" presId="urn:microsoft.com/office/officeart/2005/8/layout/default"/>
    <dgm:cxn modelId="{80D5C76F-8974-47A7-8851-FCFE8F7290F1}" srcId="{BDBFF637-5581-4857-9D9B-FA43F23FCCDA}" destId="{D9B9D372-4693-441A-A71D-39D03B0F1B58}" srcOrd="2" destOrd="0" parTransId="{03D0CEF9-3529-4C9E-9071-E8EF96E6ECF4}" sibTransId="{5AF10189-CAA1-48AD-8915-92C5E0424F61}"/>
    <dgm:cxn modelId="{AC4E5109-4179-4697-A19D-A377FD872CE8}" type="presOf" srcId="{D9B9D372-4693-441A-A71D-39D03B0F1B58}" destId="{355B3F19-A3EF-459C-8001-D2BC4219989D}" srcOrd="0" destOrd="0" presId="urn:microsoft.com/office/officeart/2005/8/layout/default"/>
    <dgm:cxn modelId="{EEEBBACB-CC25-476B-A6AB-5196FAC99D20}" srcId="{BDBFF637-5581-4857-9D9B-FA43F23FCCDA}" destId="{36DA6530-9FD7-4A49-B1BE-82023A91DF1E}" srcOrd="0" destOrd="0" parTransId="{94731E1E-480F-46E4-BB8A-1E130595B67F}" sibTransId="{FFA80617-5C86-4B7E-8628-4FC7C5D9CF04}"/>
    <dgm:cxn modelId="{5FBB7F66-07AF-4248-A0C6-113A90001D8B}" type="presOf" srcId="{B1046AEB-49C4-4942-9433-F96915EA74B8}" destId="{C1FAD49F-74BF-40E1-80E5-6C63FDDF3B2E}" srcOrd="0" destOrd="0" presId="urn:microsoft.com/office/officeart/2005/8/layout/default"/>
    <dgm:cxn modelId="{249CD25E-0F2D-497B-B736-888BACECEBE3}" type="presOf" srcId="{36DA6530-9FD7-4A49-B1BE-82023A91DF1E}" destId="{9BBE9AA9-908C-40CA-BA99-5286DE593C76}" srcOrd="0" destOrd="0" presId="urn:microsoft.com/office/officeart/2005/8/layout/default"/>
    <dgm:cxn modelId="{DF806893-FFE8-41F8-9E3C-F7DFF19E62C9}" srcId="{BDBFF637-5581-4857-9D9B-FA43F23FCCDA}" destId="{1D32AD34-AC6D-4553-B611-6CA51C1AAE9C}" srcOrd="4" destOrd="0" parTransId="{0723CE01-21CB-40BB-A5D6-6B5666BE36C9}" sibTransId="{1C81E45B-0D32-4F85-8C0C-4623D7AD2DB1}"/>
    <dgm:cxn modelId="{399AD38E-774B-459E-8420-126CCE932078}" type="presOf" srcId="{1D32AD34-AC6D-4553-B611-6CA51C1AAE9C}" destId="{AE766301-7F45-41B9-B2A6-EF8BDDD229A3}" srcOrd="0" destOrd="0" presId="urn:microsoft.com/office/officeart/2005/8/layout/default"/>
    <dgm:cxn modelId="{E7AB7544-3DC7-42A2-AEDE-69227309EF4E}" type="presParOf" srcId="{018EB83A-551A-4994-BABD-3ACB0EBE33A3}" destId="{9BBE9AA9-908C-40CA-BA99-5286DE593C76}" srcOrd="0" destOrd="0" presId="urn:microsoft.com/office/officeart/2005/8/layout/default"/>
    <dgm:cxn modelId="{788775AF-2061-46F9-AAF7-FDFC5242D77C}" type="presParOf" srcId="{018EB83A-551A-4994-BABD-3ACB0EBE33A3}" destId="{11D4F45B-6BF0-451E-86FD-F3F523D1E52B}" srcOrd="1" destOrd="0" presId="urn:microsoft.com/office/officeart/2005/8/layout/default"/>
    <dgm:cxn modelId="{6C305214-66BE-4496-9481-DFB4AA87071C}" type="presParOf" srcId="{018EB83A-551A-4994-BABD-3ACB0EBE33A3}" destId="{C1FAD49F-74BF-40E1-80E5-6C63FDDF3B2E}" srcOrd="2" destOrd="0" presId="urn:microsoft.com/office/officeart/2005/8/layout/default"/>
    <dgm:cxn modelId="{98A8D519-6BA9-466B-888C-E2C071C85670}" type="presParOf" srcId="{018EB83A-551A-4994-BABD-3ACB0EBE33A3}" destId="{FD19CD54-1503-4011-8EA8-205DC4BC3A15}" srcOrd="3" destOrd="0" presId="urn:microsoft.com/office/officeart/2005/8/layout/default"/>
    <dgm:cxn modelId="{56D24A1E-7283-4466-80E2-6A9A97D4BDF1}" type="presParOf" srcId="{018EB83A-551A-4994-BABD-3ACB0EBE33A3}" destId="{355B3F19-A3EF-459C-8001-D2BC4219989D}" srcOrd="4" destOrd="0" presId="urn:microsoft.com/office/officeart/2005/8/layout/default"/>
    <dgm:cxn modelId="{BD203464-5B25-4208-8192-829494E6675D}" type="presParOf" srcId="{018EB83A-551A-4994-BABD-3ACB0EBE33A3}" destId="{FA679EC0-7BFB-46EA-9D93-8C1223EF328D}" srcOrd="5" destOrd="0" presId="urn:microsoft.com/office/officeart/2005/8/layout/default"/>
    <dgm:cxn modelId="{B9323AEA-027B-4BA3-A757-358825BB1410}" type="presParOf" srcId="{018EB83A-551A-4994-BABD-3ACB0EBE33A3}" destId="{9CEDE425-D34E-4E28-9124-D2162A612137}" srcOrd="6" destOrd="0" presId="urn:microsoft.com/office/officeart/2005/8/layout/default"/>
    <dgm:cxn modelId="{751CECF1-3DE1-4279-B932-F1E59C274CD7}" type="presParOf" srcId="{018EB83A-551A-4994-BABD-3ACB0EBE33A3}" destId="{F6D9FC1C-4A0D-4B48-B807-603019375D56}" srcOrd="7" destOrd="0" presId="urn:microsoft.com/office/officeart/2005/8/layout/default"/>
    <dgm:cxn modelId="{C3159AE1-C2D7-4D0A-9782-6618ED68F25B}" type="presParOf" srcId="{018EB83A-551A-4994-BABD-3ACB0EBE33A3}" destId="{AE766301-7F45-41B9-B2A6-EF8BDDD229A3}"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BE9AA9-908C-40CA-BA99-5286DE593C76}">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t>قوة الحكومة وضعف البرلمان</a:t>
          </a:r>
          <a:endParaRPr lang="ar-IQ" sz="3200" kern="1200" dirty="0"/>
        </a:p>
      </dsp:txBody>
      <dsp:txXfrm>
        <a:off x="0" y="591343"/>
        <a:ext cx="2571749" cy="1543050"/>
      </dsp:txXfrm>
    </dsp:sp>
    <dsp:sp modelId="{C1FAD49F-74BF-40E1-80E5-6C63FDDF3B2E}">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t>هيمنة الحزب على نوابه وحمايته لوزرائه</a:t>
          </a:r>
          <a:endParaRPr lang="ar-IQ" sz="3200" kern="1200" dirty="0"/>
        </a:p>
      </dsp:txBody>
      <dsp:txXfrm>
        <a:off x="2828925" y="591343"/>
        <a:ext cx="2571749" cy="1543050"/>
      </dsp:txXfrm>
    </dsp:sp>
    <dsp:sp modelId="{355B3F19-A3EF-459C-8001-D2BC4219989D}">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t>حرمان الناخب من تعدد الخيارات</a:t>
          </a:r>
          <a:endParaRPr lang="ar-IQ" sz="3200" kern="1200" dirty="0"/>
        </a:p>
      </dsp:txBody>
      <dsp:txXfrm>
        <a:off x="5657849" y="591343"/>
        <a:ext cx="2571749" cy="1543050"/>
      </dsp:txXfrm>
    </dsp:sp>
    <dsp:sp modelId="{9CEDE425-D34E-4E28-9124-D2162A612137}">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t>يحقق استقرار سياسي وتنمية</a:t>
          </a:r>
          <a:endParaRPr lang="ar-IQ" sz="3200" kern="1200" dirty="0"/>
        </a:p>
      </dsp:txBody>
      <dsp:txXfrm>
        <a:off x="1414462" y="2391569"/>
        <a:ext cx="2571749" cy="1543050"/>
      </dsp:txXfrm>
    </dsp:sp>
    <dsp:sp modelId="{AE766301-7F45-41B9-B2A6-EF8BDDD229A3}">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t>صلاحيات رئيس الوزراء واسعة</a:t>
          </a:r>
          <a:endParaRPr lang="ar-IQ" sz="3200" kern="1200" dirty="0"/>
        </a:p>
      </dsp:txBody>
      <dsp:txXfrm>
        <a:off x="4243387" y="239156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الأحزاب السياسية</a:t>
            </a:r>
            <a:endParaRPr lang="ar-IQ" dirty="0"/>
          </a:p>
        </p:txBody>
      </p:sp>
      <p:sp>
        <p:nvSpPr>
          <p:cNvPr id="3" name="Content Placeholder 2"/>
          <p:cNvSpPr>
            <a:spLocks noGrp="1"/>
          </p:cNvSpPr>
          <p:nvPr>
            <p:ph idx="1"/>
          </p:nvPr>
        </p:nvSpPr>
        <p:spPr>
          <a:xfrm>
            <a:off x="228600" y="1600200"/>
            <a:ext cx="8229600" cy="4525963"/>
          </a:xfrm>
        </p:spPr>
        <p:txBody>
          <a:bodyPr>
            <a:normAutofit fontScale="85000" lnSpcReduction="20000"/>
          </a:bodyPr>
          <a:lstStyle/>
          <a:p>
            <a:pPr algn="justLow" rtl="1"/>
            <a:r>
              <a:rPr lang="ar-IQ" b="1" u="sng" dirty="0" smtClean="0"/>
              <a:t>أولاً: نشأة وتطور الأحزاب السياسية في أوربا والولايات المتحدة الأمريكية:</a:t>
            </a:r>
            <a:endParaRPr lang="en-US" dirty="0" smtClean="0"/>
          </a:p>
          <a:p>
            <a:pPr algn="justLow" rtl="1"/>
            <a:r>
              <a:rPr lang="ar-IQ" b="1" u="sng" dirty="0" smtClean="0"/>
              <a:t>نشأة الأحزاب السياسية لأغراض برلمانية وانتخابية:</a:t>
            </a:r>
            <a:r>
              <a:rPr lang="ar-IQ" b="1" dirty="0" smtClean="0"/>
              <a:t>يرتبط نشوء وتطور الأحزاب السياسية في أوربا وفي الولايات المتحدة الأمريكية بالدرجة الأساس بتطور التجربة الديمقراطية واتساع هيئة الناخبين وتبني نظام الاقتراع الشعبي العام وتقوية مركز البرلمانات وتزايد امتيازاتها،فكلما ازداد عدد الناخبين وزاد دورهم وتأثيرهم في بناء المؤسسة البرلمانية كلما ازدادت مهام الأخيرة وتعززت استقلاليتها،وكلما كانت وظائف تلك المؤسسة تزداد وتتسع كلما شعر أعضائها بالحاجة إلى التكتل وضرورة تنظيم صفوفهم بغية العمل بصورة جماعية، ما أفضى إلى تشكيل لجان قادرة على إحاطة الناخبين بمعلومات كافية عن مرشحين بعينهم بغية كسب الأصوات لصالحهم</a:t>
            </a:r>
            <a:r>
              <a:rPr lang="ar-IQ" b="1" baseline="30000" dirty="0" smtClean="0"/>
              <a:t>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الحزب</a:t>
            </a:r>
            <a:endParaRPr lang="ar-IQ" dirty="0"/>
          </a:p>
        </p:txBody>
      </p:sp>
      <p:sp>
        <p:nvSpPr>
          <p:cNvPr id="3" name="Content Placeholder 2"/>
          <p:cNvSpPr>
            <a:spLocks noGrp="1"/>
          </p:cNvSpPr>
          <p:nvPr>
            <p:ph idx="1"/>
          </p:nvPr>
        </p:nvSpPr>
        <p:spPr/>
        <p:txBody>
          <a:bodyPr/>
          <a:lstStyle/>
          <a:p>
            <a:pPr algn="justLow" rtl="1"/>
            <a:r>
              <a:rPr lang="ar-IQ" b="1" dirty="0" smtClean="0"/>
              <a:t>هناك من عَرف الحزب السياسي على أنه:(تنظيم سياسي لقوى اجتماعية معينة تجمعها نظرة عامة،أو أيدلوجية واحدة هدفه الأخير الحصول على السلطة، أو الاحتفاظ بها).</a:t>
            </a:r>
          </a:p>
          <a:p>
            <a:pPr algn="justLow" rtl="1"/>
            <a:r>
              <a:rPr lang="ar-IQ" b="1" dirty="0" smtClean="0"/>
              <a:t>يمكننا أن نُقِدم تعريفاً جامعاً شاملاً للحزب السياسي فهو: (مجموعة من الأشخاص المُنَظَمِين، يؤمنون بأفكار أو أيديولوجية معينة، تجمعهم مصالح مشتركة،هدفهم الوصول إلى السلطة والاحتفاظ بها،أو المشاركة فيها، أو التأثير فيها).</a:t>
            </a:r>
            <a:endParaRPr lang="en-US" dirty="0" smtClean="0"/>
          </a:p>
          <a:p>
            <a:pPr algn="justLow" rtl="1"/>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عناصر الحزب</a:t>
            </a:r>
            <a:endParaRPr lang="ar-IQ" dirty="0"/>
          </a:p>
        </p:txBody>
      </p:sp>
      <p:sp>
        <p:nvSpPr>
          <p:cNvPr id="3" name="Content Placeholder 2"/>
          <p:cNvSpPr>
            <a:spLocks noGrp="1"/>
          </p:cNvSpPr>
          <p:nvPr>
            <p:ph idx="1"/>
          </p:nvPr>
        </p:nvSpPr>
        <p:spPr/>
        <p:txBody>
          <a:bodyPr>
            <a:normAutofit fontScale="62500" lnSpcReduction="20000"/>
          </a:bodyPr>
          <a:lstStyle/>
          <a:p>
            <a:pPr lvl="0" algn="justLow" rtl="1"/>
            <a:r>
              <a:rPr lang="ar-IQ" b="1" u="sng" dirty="0" smtClean="0"/>
              <a:t>التنظيم:</a:t>
            </a:r>
            <a:r>
              <a:rPr lang="ar-IQ" b="1" dirty="0" smtClean="0"/>
              <a:t> هو التركيب الداخلي، أو الهيكل الذي ينظم عمل الحزب ويعزز الروابط بين القيادة والقاعدة.</a:t>
            </a:r>
            <a:endParaRPr lang="en-US" dirty="0" smtClean="0"/>
          </a:p>
          <a:p>
            <a:pPr lvl="0" algn="justLow" rtl="1"/>
            <a:r>
              <a:rPr lang="ar-IQ" b="1" u="sng" dirty="0" smtClean="0"/>
              <a:t>العضوية:</a:t>
            </a:r>
            <a:r>
              <a:rPr lang="ar-IQ" b="1" dirty="0" smtClean="0"/>
              <a:t> كل حزب يضم مجموعة من الأعضاء الذين ينتمون إليه بشكل رسمي بعد إطلاعهم ومن ثم اقتناعهم بمبادئ الحزب وأيديولوجيته وأهدافه،وقد يكون هؤلاء الأعضاء من شريحة اجتماعية بعينها أومن شرائح مختلفة.</a:t>
            </a:r>
            <a:endParaRPr lang="en-US" dirty="0" smtClean="0"/>
          </a:p>
          <a:p>
            <a:pPr lvl="0" algn="justLow" rtl="1"/>
            <a:r>
              <a:rPr lang="ar-IQ" b="1" u="sng" dirty="0" smtClean="0"/>
              <a:t>الأيدلوجية:</a:t>
            </a:r>
            <a:r>
              <a:rPr lang="ar-IQ" b="1" dirty="0" smtClean="0"/>
              <a:t> هي مجموعة الأفكار والمبادئ النظرية التي يؤمن بها أعضاء الحزب وتمثل منهاج وبرنامج عمل للحزب.</a:t>
            </a:r>
            <a:endParaRPr lang="en-US" dirty="0" smtClean="0"/>
          </a:p>
          <a:p>
            <a:pPr lvl="0" algn="justLow" rtl="1"/>
            <a:r>
              <a:rPr lang="ar-IQ" b="1" u="sng" dirty="0" smtClean="0"/>
              <a:t>الأهداف:</a:t>
            </a:r>
            <a:r>
              <a:rPr lang="ar-IQ" b="1" dirty="0" smtClean="0"/>
              <a:t>كل حزب سياسي يسعى للوصول إلى السلطة والاحتفاظ بها لتطبيق برنامجه، وهذا ما يميزه عن التنظيمات الأخرى كالنقابات والجمعيات وجماعات الضغط،وإن لم يتمكن الحزب من ذلك يسعى للمشاركة في السلطة أو على الأقل التأثير فيها.</a:t>
            </a:r>
            <a:endParaRPr lang="en-US" dirty="0" smtClean="0"/>
          </a:p>
          <a:p>
            <a:pPr lvl="0" algn="justLow" rtl="1"/>
            <a:r>
              <a:rPr lang="ar-IQ" b="1" u="sng" dirty="0" smtClean="0"/>
              <a:t>الوسائل:</a:t>
            </a:r>
            <a:r>
              <a:rPr lang="ar-IQ" b="1" dirty="0" smtClean="0"/>
              <a:t> بغية الوصول إلى السلطة،تعتمد الأحزاب - التي تمارس نشاطها في ظل نظام ديمقراطي بشكل رسمي- الوسائل القانونية المشروعة - الانتخابات- كونها السبيل الوحيد لبلوغ تلك الغاية،في حين تتبنى الأحزاب التي تطمح للإطاحة بالنظام القائم وتعمل بشكل سري أسلوب القوة كوسيلة لانتزاع السلطة والاحتفاظ بها،وحتى في حال لم تتمكن الأحزاب من الوصول للسلطة يستمر نشاطها لنشر أيديولجيتها وتعبئة الرأي العام ومن ثم مراقبة عمل مؤسسات الدولة وانتقاد أدائها السلبي وكل ذلك يستدعي استعمال وسائل شتى بغية تمهيد السبل للوصول للسلطة في أية فرصة تتاح لها.</a:t>
            </a:r>
            <a:endParaRPr lang="en-US" dirty="0" smtClean="0"/>
          </a:p>
          <a:p>
            <a:pPr algn="justLow" rtl="1"/>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الأحزاب</a:t>
            </a:r>
            <a:endParaRPr lang="ar-IQ" dirty="0"/>
          </a:p>
        </p:txBody>
      </p:sp>
      <p:sp>
        <p:nvSpPr>
          <p:cNvPr id="3" name="Content Placeholder 2"/>
          <p:cNvSpPr>
            <a:spLocks noGrp="1"/>
          </p:cNvSpPr>
          <p:nvPr>
            <p:ph idx="1"/>
          </p:nvPr>
        </p:nvSpPr>
        <p:spPr/>
        <p:txBody>
          <a:bodyPr>
            <a:normAutofit fontScale="47500" lnSpcReduction="20000"/>
          </a:bodyPr>
          <a:lstStyle/>
          <a:p>
            <a:pPr rtl="1"/>
            <a:r>
              <a:rPr lang="ar-IQ" b="1" dirty="0" smtClean="0"/>
              <a:t> </a:t>
            </a:r>
            <a:endParaRPr lang="en-US" dirty="0" smtClean="0"/>
          </a:p>
          <a:p>
            <a:pPr algn="justLow" rtl="1"/>
            <a:r>
              <a:rPr lang="ar-IQ" b="1" u="sng" dirty="0" smtClean="0"/>
              <a:t>أولاً- تعبئة الرأي العام:</a:t>
            </a:r>
            <a:r>
              <a:rPr lang="ar-IQ" b="1" dirty="0" smtClean="0"/>
              <a:t> تعد مهمة تعبئة الرأي العام وكسب تأييد الجماهير من أهم وظائف الأحزاب السياسية على وجه الجملة،وهذه الوظيفة تقوم على أستمالة أفراد المجتمع ورفع مستوى وعيهم وادراكاتهم السياسية وإنماء الشعور لديهم بالمسؤولية وإقناعهم بأن مصالحهم الفردية مرتبطة بالمصلحة العامة،ولكي ينجح الحزب في هذه المهمة عليه أن لايقوم بكسب أكبر عدد من المواطنين من خلال إقناعهم بقدرته على الاستجابة لرغباتهم فحسب،بل عليه أن يقوم بترجمة تلك الرغبات في إطار المبادئ العامة التي يتبناها</a:t>
            </a:r>
            <a:r>
              <a:rPr lang="ar-IQ" b="1" baseline="30000" dirty="0" smtClean="0"/>
              <a:t>()</a:t>
            </a:r>
            <a:r>
              <a:rPr lang="ar-IQ" b="1" dirty="0" smtClean="0"/>
              <a:t>،وكل ذلك يجري من خلال قيام تنظيمات الحزب المنتشرة في عموم الدولة بمهمة التثقيف والكسب الحزبي والدعاية السياسية لأفكار الحزب وأيدلوجيته وأهدافه التي تحرص معظم الأحزاب إلى إقناع  الجماهير بأنها تسعى إلى تحقيق طموحاتها</a:t>
            </a:r>
            <a:r>
              <a:rPr lang="ar-IQ" b="1" baseline="30000" dirty="0" smtClean="0"/>
              <a:t>()</a:t>
            </a:r>
            <a:r>
              <a:rPr lang="ar-IQ" b="1" dirty="0" smtClean="0"/>
              <a:t>.</a:t>
            </a:r>
            <a:endParaRPr lang="en-US" dirty="0" smtClean="0"/>
          </a:p>
          <a:p>
            <a:pPr algn="justLow" rtl="1"/>
            <a:r>
              <a:rPr lang="ar-IQ" b="1" dirty="0" smtClean="0"/>
              <a:t>ولما كانت الأحزاب السياسية تطمح إلى الوصول إلى السلطة ومن ثم العمل على تنفيذ برامجها وتوسيع نشاطها،فإنها تبذل قصارى جهودها لتعبئة الرأي العام على وفق أيدلوجيتها وصولاً إلى كسب تأييد الناخبين لصالح مرشحيها في الانتخابات من خلال إقناعهم ببرامجها،وذلك بغية إيصالهم إلى مواقع البرلمان والحكومة سواء على المستوى المركزي أو على المستويات المحلية،هذا في الدول الديمقراطية التي تكون معظم أحزابها هيكلية أي أنها أحزاب تقتصر </a:t>
            </a:r>
            <a:r>
              <a:rPr lang="ar-IQ" b="1" u="sng" dirty="0" smtClean="0"/>
              <a:t>في عضويتها على نخب بعينها </a:t>
            </a:r>
            <a:r>
              <a:rPr lang="ar-IQ" b="1" dirty="0" smtClean="0"/>
              <a:t>وبالتالي يكون نشاطها في هذا الاتجاه دوري وليس مستمراً،إذ أنه يشتد مع أوقات الانتخابات، وهذا حال الأحزاب الأوربية والأمريكية وكندا واستراليا.</a:t>
            </a:r>
            <a:endParaRPr lang="en-US" dirty="0" smtClean="0"/>
          </a:p>
          <a:p>
            <a:pPr algn="justLow" rtl="1"/>
            <a:r>
              <a:rPr lang="ar-IQ" b="1" dirty="0" smtClean="0"/>
              <a:t>أما في دول العالم الأخرى- الأقل تقدماً- فإن الأحزاب السياسية تكون </a:t>
            </a:r>
            <a:r>
              <a:rPr lang="ar-IQ" b="1" u="sng" dirty="0" smtClean="0"/>
              <a:t>فيها ذات طابع جماهيري </a:t>
            </a:r>
            <a:r>
              <a:rPr lang="ar-IQ" b="1" dirty="0" smtClean="0"/>
              <a:t>وعلى ذلك فإنها تحرص على تعبئة وتجنيد معظم الشرائح الاجتماعية إلى صفوفها بغية توسيع قاعدتها الجماهيرية التي قد توظفها في الوصول إلى السلطة أو المشاركة فيها في حال سمحت لها الوسائل السلمية- الانتخابات- ولكنها في أغلب الأحوال تخطط إلى تغيير نظام الحكم بالقوة المسلحة،وفي حال كانت تلك الأحزاب مهيمنة على السلطة فأنها تحاول الاحتفاظ بها بكل الوسائل المتاحة،ومن ذلك تقييد،أو حظر نشاط،أو حتى ضرب وتصفية كل خصومها،وعلى ذلك يتصف نشاط تلك الأحزاب بالديمومة والاستمرارية وعلى مدى عقود طويلة</a:t>
            </a:r>
            <a:r>
              <a:rPr lang="ar-IQ" b="1" baseline="30000" dirty="0" smtClean="0"/>
              <a:t>()</a:t>
            </a:r>
            <a:r>
              <a:rPr lang="ar-IQ" b="1" dirty="0" smtClean="0"/>
              <a:t>،وخير مثال على ذلك الأحزاب الشيوعية في الاتحاد السوفيتي وأوربا الشرقية سابقاً،وفي معظم الدول التي كانت خاضعة للاستعمار أو تلك التي يحكمها حزب واحد. </a:t>
            </a:r>
            <a:endParaRPr lang="en-US" dirty="0" smtClean="0"/>
          </a:p>
          <a:p>
            <a:pPr rtl="1"/>
            <a:r>
              <a:rPr lang="ar-IQ" b="1" dirty="0" smtClean="0"/>
              <a:t>-</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الأحزاب</a:t>
            </a:r>
            <a:endParaRPr lang="ar-IQ" dirty="0"/>
          </a:p>
        </p:txBody>
      </p:sp>
      <p:sp>
        <p:nvSpPr>
          <p:cNvPr id="3" name="Content Placeholder 2"/>
          <p:cNvSpPr>
            <a:spLocks noGrp="1"/>
          </p:cNvSpPr>
          <p:nvPr>
            <p:ph idx="1"/>
          </p:nvPr>
        </p:nvSpPr>
        <p:spPr/>
        <p:txBody>
          <a:bodyPr>
            <a:normAutofit fontScale="70000" lnSpcReduction="20000"/>
          </a:bodyPr>
          <a:lstStyle/>
          <a:p>
            <a:pPr algn="justLow" rtl="1"/>
            <a:r>
              <a:rPr lang="ar-IQ" b="1" u="sng" dirty="0" smtClean="0"/>
              <a:t>ثانياً: تأهيل الكوادر القيادية:</a:t>
            </a:r>
            <a:r>
              <a:rPr lang="ar-IQ" b="1" dirty="0" smtClean="0"/>
              <a:t> لاريب أن جميع الأحزاب السياسية تتدافع وتتنافس مع بعضها من أجل حيازة مراكز القوة والحكم،ولما كانت النظم المتقدمة ديمقراطياً تعتمد أسلوب الانتخابات كوسيلة للوصول إلى السلطة،ولما كان مفهوم الحزب في الفكر الغربي يعني أنها أية جماعة تتقدم للانتخابات وتقدم مرشحين لنيل العضوية في مؤسسة ما،أو رئاستها،لذا تسعى الأحزاب السياسية في تلك الدول إلى تدريب كوادرها باستمرار لتهيئتهم ومن ثم تقديمهم كمرشحين منافسين لغيرهم من مرشحي الأحزاب الأخرى، ويتولى الحزب مهمة دعمهم بكل الوسائل ومن ذلك القيام بالترويج للدعاية لهم  ولبرامجهم التي تمثل برامج الحزب نفسه، ولايتوقف دور الحزب عند هذا الحد – تقديم المرشحين – بل يتولى أيضاً مهمة إسناد المراكز التي ينجح في الوصول إليها إلى أعضائه البارزين كاختيار رئيس الوزراء أو رئيس البرلمان وما إلى ذلك،وذلك لان نجاح الحزب في إيصال اكبر عدد من مرشحيه إلى مواقع السلطة يوفر له فرصاً أكبر في ترجمة أيدلوجيته السياسية  والفكرية إلى واقع ملموس، وهذا هو السبيل الذي يجعل الحزب قادراً على تحقيق أهدافه التي تجسد طموحات أعضائه،ومن المفترض إنها تجسد بالمحصلة طموحات شرائح واسعة من المجتمع. </a:t>
            </a:r>
            <a:endParaRPr lang="en-US" dirty="0" smtClean="0"/>
          </a:p>
          <a:p>
            <a:pPr rtl="1"/>
            <a:r>
              <a:rPr lang="en-US" b="1" dirty="0" smtClean="0"/>
              <a:t>  </a:t>
            </a:r>
            <a:r>
              <a:rPr lang="ar-IQ" b="1" dirty="0" smtClean="0"/>
              <a:t> </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الأحزاب</a:t>
            </a:r>
            <a:endParaRPr lang="ar-IQ" dirty="0"/>
          </a:p>
        </p:txBody>
      </p:sp>
      <p:sp>
        <p:nvSpPr>
          <p:cNvPr id="3" name="Content Placeholder 2"/>
          <p:cNvSpPr>
            <a:spLocks noGrp="1"/>
          </p:cNvSpPr>
          <p:nvPr>
            <p:ph idx="1"/>
          </p:nvPr>
        </p:nvSpPr>
        <p:spPr/>
        <p:txBody>
          <a:bodyPr>
            <a:normAutofit fontScale="47500" lnSpcReduction="20000"/>
          </a:bodyPr>
          <a:lstStyle/>
          <a:p>
            <a:pPr algn="justLow" rtl="1"/>
            <a:r>
              <a:rPr lang="ar-IQ" b="1" u="sng" dirty="0" smtClean="0"/>
              <a:t>ثالثاً: مراقبة مؤسسات الدولة وأجهزتها:</a:t>
            </a:r>
            <a:r>
              <a:rPr lang="ar-IQ" b="1" dirty="0" smtClean="0"/>
              <a:t> تعد الأحزاب السياسية بمثابة أجهزة رقابية على مؤسسات الدولة وأجهزتها وعلى وجه الخصوص مؤسساتها التشريعية والتنفيذية والأجهزة المرتبطة بها، ففي حال حصول تقصير وإهمال من قبل القائمين على إدارة تلك المؤسسات والأجهزة، تتولى الأحزاب السياسية مهمة المطالبة بمحاسبة هؤلاء، وتأخذ المراقبة والمحاسبة التي تمارسها الأحزاب السياسية إزاء تلك المؤسسات والأجهزة أشكالاً عدة،بدءاً بتوجيه الانتقاد المباشر لها عبر وسائل الإعلام المقروءة والمسموعة والمرئية،أو الإيعاز لأعضاء الحزب وكوادره  العاملين في تلك المؤسسات والأجهزة للتصدي للممارسات الخاطئة،الصادرة عن الأشخاص  المسئولين المقصرين أو الذين يسيئون استعمال النفوذ والسلطة ويعبثون فساداً بالمال العام. </a:t>
            </a:r>
            <a:endParaRPr lang="en-US" dirty="0" smtClean="0"/>
          </a:p>
          <a:p>
            <a:pPr algn="justLow" rtl="1"/>
            <a:r>
              <a:rPr lang="ar-IQ" b="1" dirty="0" smtClean="0"/>
              <a:t>وتُمارس الأحزاب السياسية عملها في مراقبة تلك المؤسسات والأجهزة سواء أكانت في موقع المعارضة أم في مواقع المشاركة في تلك المؤسسات والأجهزة،ففي موقع المعارضة تتولى الأحزاب مهمة مراقبة تصرفات وسياسات الحزب الحاكم الذي يمتلك الأغلبية في البرلمان والحكومة،ومن ثم تعمل على إظهار مَواطِن الخلل في هذا السياق، ويجري ذلك عبر وسائل وآليات شتى بغية تصحيح مسار الحكومة أو بهدف إثارة الرأي العام وتأليبه ضد الحزب الحاكم لسحب البساط من تحته وتحويل الدعم الشعبي منه إلى الحزب المعارض،أما إذا كان الحزب مشارك في السلطة – وعلى وجه التحديد في البرلمان- فإنه يمارس هذا الدور والوظيفة من خلال العمل على منع الحزب الحاكم من إصدار القوانين التي تضر بالمصلحة العامة</a:t>
            </a:r>
            <a:r>
              <a:rPr lang="ar-IQ" b="1" baseline="30000" dirty="0" smtClean="0"/>
              <a:t>()</a:t>
            </a:r>
            <a:r>
              <a:rPr lang="ar-IQ" b="1" dirty="0" smtClean="0"/>
              <a:t>،أو على الأقل تلك التي تصب في مصلحة الحزب الحاكم فحسب،فضلاً عن قيام الحزب المعارض بمهمة تحريك الدور الرقابي من خلال البرلمان ضد الحكومة التي يهيمن عليها الحزب الحاكم أو يقودها بمفرده- في حال كان النظام السياسي نظاماً برلمانياً- ولاشك يعد هذا الدور على درجة كبيرة من الأهمية والخطورة.</a:t>
            </a:r>
            <a:endParaRPr lang="en-US" dirty="0" smtClean="0"/>
          </a:p>
          <a:p>
            <a:pPr algn="justLow" rtl="1"/>
            <a:r>
              <a:rPr lang="ar-IQ" b="1" dirty="0" smtClean="0"/>
              <a:t>ولاجرم يتباين دور الأحزاب السياسية في ممارسة هذه الوظيفة من نظام سياسي لآخر، ذلك أن هذا الدور يبدو أقل فاعلية في النظام البرلماني ذو الثنائية الحزبية- كما كان الحال في بريطانيا لحد الانتخابات البرلمانية الأخيرة التي جرت في ربيع سنة 2010 وكما سنرى لاحقاً- وذلك بفعل هيمنة الحزب الحاكم على المؤسستين التشريعية والتنفيذية معاً،وعلى خلاف ذلك نرى أن أحزاب المعارضة في نظام تعدد الأحزاب يكون دورها أكبر فاعلية في هذا الإطار،وذلك بفعل وجود حكومات ائتلافية لأنه من النادر أن يتمكن حزب ما من حيازة الأغلبية المطلقة في البرلمان ما يؤهله لتشكيل الحكومة بمفرده،لذا تتوافر فرصة كبيرة في هذه الحالة– إيطاليا على سبيل المثال- لأحزاب المعارضة كي تشكل تحالف وتكتل برلماني يقف بالضد من الحكومة التي تتكون من حزبين أو أكثر.</a:t>
            </a:r>
            <a:endParaRPr lang="en-US" dirty="0" smtClean="0"/>
          </a:p>
          <a:p>
            <a:pPr algn="justLow" rtl="1"/>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الأحزاب</a:t>
            </a:r>
            <a:endParaRPr lang="ar-IQ" dirty="0"/>
          </a:p>
        </p:txBody>
      </p:sp>
      <p:sp>
        <p:nvSpPr>
          <p:cNvPr id="3" name="Content Placeholder 2"/>
          <p:cNvSpPr>
            <a:spLocks noGrp="1"/>
          </p:cNvSpPr>
          <p:nvPr>
            <p:ph idx="1"/>
          </p:nvPr>
        </p:nvSpPr>
        <p:spPr/>
        <p:txBody>
          <a:bodyPr>
            <a:normAutofit fontScale="62500" lnSpcReduction="20000"/>
          </a:bodyPr>
          <a:lstStyle/>
          <a:p>
            <a:pPr rtl="1"/>
            <a:r>
              <a:rPr lang="ar-IQ" b="1" dirty="0" smtClean="0"/>
              <a:t>.    </a:t>
            </a:r>
            <a:endParaRPr lang="en-US" dirty="0" smtClean="0"/>
          </a:p>
          <a:p>
            <a:pPr algn="justLow" rtl="1"/>
            <a:r>
              <a:rPr lang="ar-IQ" b="1" u="sng" dirty="0" smtClean="0"/>
              <a:t>رابعاً: تعزيز الصلات بين الجماهير والسلطة:</a:t>
            </a:r>
            <a:r>
              <a:rPr lang="ar-IQ" b="1" dirty="0" smtClean="0"/>
              <a:t> لما كانت الأحزاب السياسية تهدف إلى تجميع رغبات ومصالح الجماهير أو على الأقل مصالح شرائح معينة،فإنها تسعى باتجاه نقل تلك الرغبات والمصالح إلى صانعي السياسية العامة،وفي الغالب تسعى الأحزاب إلى إنشاء شبكة اتصالية لربط الجماهير مع القيادات بطريقة تمكن من توليد القوة السياسية وتعبئتها وتوجيهها.</a:t>
            </a:r>
          </a:p>
          <a:p>
            <a:pPr algn="justLow" rtl="1"/>
            <a:r>
              <a:rPr lang="ar-IQ" b="1" dirty="0" smtClean="0"/>
              <a:t>ولما كانت الأحزاب السياسية تعمل على تكوين وتوجيه الرأي العام،فأنها لاتقوم بهذه المهمة إلا من أجل استعمال هذه القوة المؤثرة في تأكيد مكانة الحزب وسيطرته على السلطة إذا كان الحزب حاكماً،أو من أجل استعمال هذه القوة للضغط على الحكومة إذا كان الحزب في صفوف المعارضة.</a:t>
            </a:r>
          </a:p>
          <a:p>
            <a:pPr algn="justLow" rtl="1"/>
            <a:r>
              <a:rPr lang="ar-IQ" b="1" dirty="0" smtClean="0"/>
              <a:t>وإذا كان الحزب حاكماً،أو مشاركاً في السلطة فإنه يقوم بهذه الوظيفة بسهولة ويسر، إذ يتولى مهمة توصيل مشكلات ومعاناة ومطالب الجماهير إلى قياداته التي تتولى مسؤوليات ومراكز متقدمة في الدولة (بصفتهم نواب أو وزراء  في الحكومة) ومن خلال ذلك تتخذ الإجراءات المناسبة لمعالجة تلك المشكلات، والعمل على تلبية المطالب  الجماهيرية</a:t>
            </a:r>
            <a:r>
              <a:rPr lang="ar-IQ" b="1" baseline="30000" dirty="0" smtClean="0"/>
              <a:t>()</a:t>
            </a:r>
            <a:r>
              <a:rPr lang="ar-IQ" b="1" dirty="0" smtClean="0"/>
              <a:t>، أما إذا كان الحزب خارج السلطة، أي أنه يعمل في صف المعارضة وكانت المعارضة سلمية وقانونية فأنه يعمل على إيصال مطالب وطموحات الجماهير وطرح مشكلاتهم من خلال وسائل الإعلام أو من خلال تنظيم التظاهرات الاحتجاجية السلمية وبذلك قد تستجيب الدولة لتلك المطالب وتسعى لحل  المشاكل  بالإمكانات المتاحة</a:t>
            </a:r>
            <a:r>
              <a:rPr lang="en-US" dirty="0" smtClean="0"/>
              <a:t> </a:t>
            </a:r>
            <a:r>
              <a:rPr lang="ar-IQ" b="1" dirty="0" smtClean="0"/>
              <a:t>-</a:t>
            </a:r>
            <a:endParaRPr lang="en-US" dirty="0" smtClean="0"/>
          </a:p>
          <a:p>
            <a:pPr algn="justLow" rtl="1"/>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وظائف الأحزاب</a:t>
            </a:r>
            <a:endParaRPr lang="ar-IQ" dirty="0"/>
          </a:p>
        </p:txBody>
      </p:sp>
      <p:sp>
        <p:nvSpPr>
          <p:cNvPr id="3" name="Content Placeholder 2"/>
          <p:cNvSpPr>
            <a:spLocks noGrp="1"/>
          </p:cNvSpPr>
          <p:nvPr>
            <p:ph idx="1"/>
          </p:nvPr>
        </p:nvSpPr>
        <p:spPr/>
        <p:txBody>
          <a:bodyPr>
            <a:normAutofit fontScale="85000" lnSpcReduction="20000"/>
          </a:bodyPr>
          <a:lstStyle/>
          <a:p>
            <a:pPr rtl="1"/>
            <a:r>
              <a:rPr lang="ar-IQ" b="1" dirty="0" smtClean="0"/>
              <a:t> </a:t>
            </a:r>
            <a:endParaRPr lang="en-US" dirty="0" smtClean="0"/>
          </a:p>
          <a:p>
            <a:pPr algn="justLow" rtl="1"/>
            <a:r>
              <a:rPr lang="ar-IQ" b="1" u="sng" dirty="0" smtClean="0"/>
              <a:t>خامساً: تسوية الصراعات:</a:t>
            </a:r>
            <a:r>
              <a:rPr lang="ar-IQ" b="1" dirty="0" smtClean="0"/>
              <a:t> لما كانت الأحزاب السياسية تمثل مصالح وطموحات شرائح اجتماعية معينة ولما كانت تلك المصالح والطموحات متعارضة ومتقاطعة، لذا تؤدي الأحزاب السياسية - التي تتنافس بشكل سلمي ووفق القانون- دوراً فاعلاً في تخفيف حدة الصراع والتعارض وصولاً إلى إيجاد حلول وسط والعمل على تسوية الخلافات والالتقاء في محطات تضمن لأكبر عدد من تلك الشرائح مصالحها وأهدافها،وللوصول إلى تلك الغاية ينبغي البحث عن آليات وبرامج عمل يتحقق في ظلها أكبر قدر ممكن من تقريب وجهات النظر بين مختلف الفئات والشرائح،ما قد يفضي إلى إيجاد تحالفات أو تكتلات بين أحزاب متعددة، وحينذاك لايكون من الميسور تحقيق أكبر قدر ممكن أهداف ومصالح تلك الأحزاب فحسب،بل تحقيق طموحات وأهداف شرائح اجتماعية واسعة.   </a:t>
            </a:r>
            <a:endParaRPr lang="en-US" dirty="0" smtClean="0"/>
          </a:p>
          <a:p>
            <a:pPr algn="justLow" rtl="1"/>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المطلب الثاني: تصنيف الأحزاب السياسية:</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lgn="justLow" rtl="1"/>
            <a:r>
              <a:rPr lang="ar-IQ" b="1" dirty="0" smtClean="0"/>
              <a:t>لما كانت الأحزاب السياسية تتكون من عناصر أساسية عدة –كما أسلفنا- لذا تصنف الأحزاب على أساس تلك العناصر إلى مايأتي:</a:t>
            </a:r>
            <a:endParaRPr lang="en-US" dirty="0" smtClean="0"/>
          </a:p>
          <a:p>
            <a:pPr algn="justLow" rtl="1"/>
            <a:r>
              <a:rPr lang="ar-IQ" b="1" u="sng" dirty="0" smtClean="0"/>
              <a:t>أولاً: من حيث التركيب الاجتماعي- الطبقي-:</a:t>
            </a:r>
            <a:r>
              <a:rPr lang="ar-IQ" b="1" dirty="0" smtClean="0"/>
              <a:t> هناك أحزاب برجوازية وأحزاب كادر وهذه صفة أحزاب الدول الرأسمالية المتقدمة، وأحزاب طبقة وسطى وأخرى تمثل العمال أوالفلاحين وأحزاب طبقات شعبية وجماهيرية،وتتواجد تلك الأحزاب على وجه العموم في الدول الشيوعية والاشتراكية ودول العالم الثالث.</a:t>
            </a:r>
            <a:endParaRPr lang="en-US" dirty="0" smtClean="0"/>
          </a:p>
          <a:p>
            <a:pPr algn="justLow" rtl="1"/>
            <a:r>
              <a:rPr lang="ar-IQ" b="1" u="sng" dirty="0" smtClean="0"/>
              <a:t>ثانياً: من حيث الأيديولوجية:</a:t>
            </a:r>
            <a:r>
              <a:rPr lang="ar-IQ" b="1" dirty="0" smtClean="0"/>
              <a:t> هناك أحزاب ذات أيديولوجية ليبرالية وتكون توجهاتها يمينية محافظة، وهذا هو حال معظم الأحزاب في النظم الغربية، وأحزاب ذات ايديولوجية ماركسية أو اشتراكية وتكون توجهاتها يسارية وراديكالية وغالباُ ماتكون ثورية، وتنتشر تلك معظم تلك الأحزاب في العالم الثالث والنظم الشيوعية السابقة والحالية،كما تتواجد تلك الأحزاب في الكثير من النظم الغربية، وهناك أحزاب ذات أيديولوجية دينية،فضلاً على الأحزاب التي تدافع عن البيئة مثل جماعات الخضر.</a:t>
            </a:r>
            <a:endParaRPr lang="en-US" dirty="0" smtClean="0"/>
          </a:p>
          <a:p>
            <a:pPr algn="justLow" rtl="1"/>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تصنيف الاحزاب</a:t>
            </a:r>
            <a:endParaRPr lang="ar-IQ" dirty="0"/>
          </a:p>
        </p:txBody>
      </p:sp>
      <p:sp>
        <p:nvSpPr>
          <p:cNvPr id="3" name="Content Placeholder 2"/>
          <p:cNvSpPr>
            <a:spLocks noGrp="1"/>
          </p:cNvSpPr>
          <p:nvPr>
            <p:ph idx="1"/>
          </p:nvPr>
        </p:nvSpPr>
        <p:spPr/>
        <p:txBody>
          <a:bodyPr>
            <a:normAutofit fontScale="25000" lnSpcReduction="20000"/>
          </a:bodyPr>
          <a:lstStyle/>
          <a:p>
            <a:pPr algn="justLow" rtl="1">
              <a:buNone/>
            </a:pPr>
            <a:r>
              <a:rPr lang="ar-IQ" sz="7200" b="1" u="sng" dirty="0" smtClean="0"/>
              <a:t>ثالثاً: من حيث المكانة والدور في النظام السياسي:</a:t>
            </a:r>
            <a:r>
              <a:rPr lang="ar-IQ" sz="7200" b="1" dirty="0" smtClean="0"/>
              <a:t> هناك أحزاب حاكمة وأخرى مهيمنة ومعها أحزاب مشاركة في الحكم وأحزاب معارضة،والمعارضة قد تكون مشروعة قانوناً وهي سلمية،وقد تكون معارضة سرية وفي الغالب تتبنى تلك الأخيرة أسلوب العنف والقوة للوصول إلى السلطة.</a:t>
            </a:r>
            <a:endParaRPr lang="en-US" sz="7200" b="1" dirty="0" smtClean="0"/>
          </a:p>
          <a:p>
            <a:pPr algn="justLow" rtl="1"/>
            <a:r>
              <a:rPr lang="ar-IQ" sz="7200" b="1" dirty="0" smtClean="0"/>
              <a:t>وهناك أحزاب مُؤسِسة للنظام السياسي وهي أحزاب سابقة على وجوده وتواجدت تلك الأحزاب على الأغلب في دول العالم الأخرى - الأقل تقدماً أو النامية التي تحررت من الاستعمار والدول ذات النظم الشيوعية السابقة والحالية، وبالمقابل هناك أحزاب تشكلت في ظل النظام  السياسي وبإجازة منه وهي أحزاب لاحقة على وجوده وتواجدت تلك الأحزاب على الأغلب في الدول المتقدمة.</a:t>
            </a:r>
            <a:endParaRPr lang="en-US" sz="7200" b="1" dirty="0" smtClean="0"/>
          </a:p>
          <a:p>
            <a:pPr algn="justLow" rtl="1"/>
            <a:r>
              <a:rPr lang="ar-IQ" sz="7200" b="1" u="sng" dirty="0" smtClean="0"/>
              <a:t>رابعاً: من حيث التنظيم- التركيب الداخلي-:</a:t>
            </a:r>
            <a:r>
              <a:rPr lang="ar-IQ" sz="7200" b="1" dirty="0" smtClean="0"/>
              <a:t> تصنف الأحزاب السياسية –على وفق هذا المعيار-على أصناف ثلاثة:</a:t>
            </a:r>
            <a:endParaRPr lang="en-US" sz="7200" b="1" dirty="0" smtClean="0"/>
          </a:p>
          <a:p>
            <a:pPr lvl="0" algn="justLow" rtl="1"/>
            <a:r>
              <a:rPr lang="ar-IQ" sz="7200" b="1" u="sng" dirty="0" smtClean="0"/>
              <a:t>أحزاب مركزية:</a:t>
            </a:r>
            <a:r>
              <a:rPr lang="ar-IQ" sz="7200" b="1" dirty="0" smtClean="0"/>
              <a:t> وهي الأحزاب الشيوعية والاشتراكية وأحزاب معظم الدول الآسيوية والأفريقية ومنها الدول العربية،وفي مثل هذه الأحزاب تكون الكلمة الفصل فيها للقيادة المركزية وفي أحيان كثيرة يكون زعيم الحزب هو المرجع الأول والأخير، وعلى ذلك ليس للفروع والقواعد الحزبية إلا السمع والطاعة.</a:t>
            </a:r>
            <a:endParaRPr lang="en-US" sz="7200" b="1" dirty="0" smtClean="0"/>
          </a:p>
          <a:p>
            <a:pPr lvl="0" algn="justLow" rtl="1"/>
            <a:r>
              <a:rPr lang="ar-IQ" sz="7200" b="1" u="sng" dirty="0" smtClean="0"/>
              <a:t>أحزاب لامركزية:</a:t>
            </a:r>
            <a:r>
              <a:rPr lang="ar-IQ" sz="7200" b="1" dirty="0" smtClean="0"/>
              <a:t> وهي الأحزاب الليبرالية المنتشرة في الدول الغربية والولايات المتحدة الأميركية واليابان وكندا واستراليا كما أنها بدأت تنتشر في معظم دول العالم الأخرى التي تحولت من نظام الحزب الواحد أو النظم غير الديمقراطية،وفي مثل هذه الأحزاب تمنح الفروع والقواعد الحزبية صلاحيات واسعة في التصرف دون الحاجة للعودة إلى قيادة الحزب.</a:t>
            </a:r>
            <a:endParaRPr lang="en-US" sz="7200" b="1" dirty="0" smtClean="0"/>
          </a:p>
          <a:p>
            <a:pPr lvl="0" algn="justLow" rtl="1"/>
            <a:r>
              <a:rPr lang="ar-IQ" sz="7200" b="1" u="sng" dirty="0" smtClean="0"/>
              <a:t>أحزاب تقوم على صلات عمودية:</a:t>
            </a:r>
            <a:r>
              <a:rPr lang="ar-IQ" sz="7200" b="1" dirty="0" smtClean="0"/>
              <a:t> وهي الأحزاب التي تقوم على عزل قواعد الحزب عن بعضها،وهي ذات انضباط عسكري صارم ومنها الأحزاب الفاشية،فضلاً عن الأحزاب والحركات والتنظيمات السرية،ويكون تنظيم تلك الأحزاب والحركات تنظيماً خيطياً حفاظاً على نشاط الحزب أو الحركة واستمراره- استمرارها-.</a:t>
            </a:r>
            <a:endParaRPr lang="en-US" sz="7200" b="1" dirty="0" smtClean="0"/>
          </a:p>
          <a:p>
            <a:endParaRPr lang="en-US" dirty="0" smtClean="0"/>
          </a:p>
          <a:p>
            <a:pPr algn="justLow" rtl="1">
              <a:buNone/>
            </a:pP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المبحث الثالث: دور الأحزاب في النظم السياسية:</a:t>
            </a:r>
            <a:endParaRPr lang="ar-IQ" dirty="0"/>
          </a:p>
        </p:txBody>
      </p:sp>
      <p:sp>
        <p:nvSpPr>
          <p:cNvPr id="3" name="Content Placeholder 2"/>
          <p:cNvSpPr>
            <a:spLocks noGrp="1"/>
          </p:cNvSpPr>
          <p:nvPr>
            <p:ph idx="1"/>
          </p:nvPr>
        </p:nvSpPr>
        <p:spPr/>
        <p:txBody>
          <a:bodyPr/>
          <a:lstStyle/>
          <a:p>
            <a:pPr algn="justLow" rtl="1"/>
            <a:r>
              <a:rPr lang="ar-IQ" b="1" dirty="0" smtClean="0"/>
              <a:t>المطلب الأول: نظام الحزب الواحد:</a:t>
            </a:r>
            <a:r>
              <a:rPr lang="ar-IQ" b="1" u="sng" dirty="0" smtClean="0"/>
              <a:t>أولاً: نظام الحزب الواحد في الاتحاد السوفييتي:</a:t>
            </a:r>
            <a:r>
              <a:rPr lang="ar-IQ" b="1" dirty="0" smtClean="0"/>
              <a:t> بعد أن فجر الحزب الشيوعي ثورة تشرين الأول/أكتوبر البلشفية الشيوعية سنة 1917م وأطاح بالنظام القيصري في روسيا، أقام جمهوريات الاتحاد السوفييتي، وجرى على ذلك تطبيق نظام الحزب الواحد على وفق النظرية الماركسية التي تؤكد أن الثورة ينبغي أن تكون من صنع البروليتاريا- طبقة العمال والفلاحين- للقضاء على الطبقات المستغلة- البرجوازية.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الاحزاب</a:t>
            </a:r>
            <a:endParaRPr lang="ar-IQ" dirty="0"/>
          </a:p>
        </p:txBody>
      </p:sp>
      <p:sp>
        <p:nvSpPr>
          <p:cNvPr id="3" name="Content Placeholder 2"/>
          <p:cNvSpPr>
            <a:spLocks noGrp="1"/>
          </p:cNvSpPr>
          <p:nvPr>
            <p:ph idx="1"/>
          </p:nvPr>
        </p:nvSpPr>
        <p:spPr/>
        <p:txBody>
          <a:bodyPr>
            <a:normAutofit fontScale="85000" lnSpcReduction="20000"/>
          </a:bodyPr>
          <a:lstStyle/>
          <a:p>
            <a:pPr algn="justLow" rtl="1">
              <a:buNone/>
            </a:pPr>
            <a:r>
              <a:rPr lang="ar-IQ" b="1" dirty="0" smtClean="0"/>
              <a:t>ففي بريطانيا أرتبط ظهور الأحزاب السياسية وتطورها بظهور اللجان الانتخابية التي تطورت مع تطور مبدأ الاقتراع العام لاسيما مع صدور قوانين الانتخاب في بريطانيا في السنوات 1832 ،1867 ،1884، ونشأت في البرلمان البريطاني آنذاك جماعتان متنافستان،وهما كل من الـ(وايغ)والـ(توري) وهما يمثلان مصالح شرائح اجتماعية متباينة وقد شكلتا فيما بعد كل من (حزب الأحرار) و(حزب المحافظين).</a:t>
            </a:r>
          </a:p>
          <a:p>
            <a:pPr algn="justLow" rtl="1">
              <a:buNone/>
            </a:pPr>
            <a:r>
              <a:rPr lang="ar-IQ" b="1" dirty="0" smtClean="0"/>
              <a:t>وفي الولايات المتحدة الأميركية،وبعد أن كانت توصف الأحزاب من قبل (الاتحاديين) بقيادة (جورج واشنطن) بأنها (الشيطان)الذي يولد الانشقاقات وتهدد الاتحاد ، تم ترسيخ مبدأ حق المعارضة ومبدأ حماية الدستور للأحزاب بعد فوز (توماس جفرسون) الذي كان يتزعم (الجمهوريين) في انتخابات عام 1800، ومنذ ذلك التاريخ بدأ في الظهور على الساحة السياسية الحزبين الرئيسيين الديمقراطي والجمهوري.</a:t>
            </a: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أولاً: نظام الحزب الواحد في الاتحاد السوفييتي:</a:t>
            </a:r>
            <a:endParaRPr lang="ar-IQ" dirty="0"/>
          </a:p>
        </p:txBody>
      </p:sp>
      <p:sp>
        <p:nvSpPr>
          <p:cNvPr id="3" name="Content Placeholder 2"/>
          <p:cNvSpPr>
            <a:spLocks noGrp="1"/>
          </p:cNvSpPr>
          <p:nvPr>
            <p:ph idx="1"/>
          </p:nvPr>
        </p:nvSpPr>
        <p:spPr/>
        <p:txBody>
          <a:bodyPr>
            <a:normAutofit fontScale="55000" lnSpcReduction="20000"/>
          </a:bodyPr>
          <a:lstStyle/>
          <a:p>
            <a:pPr algn="justLow" rtl="1"/>
            <a:r>
              <a:rPr lang="ar-IQ" b="1" dirty="0" smtClean="0"/>
              <a:t>وتتكون المؤسسات السياسية والدستورية السوفيتية – على وفق دستوري عام 1936م وعام 1977م- من المؤسسة التشريعية التي يمثلها مجلس السوفييت الأعلى والذي يتكون من مجلس الاتحاد ويمثل عموم الشعب السوفييتي عن طريق الانتخاب، ومجلس القوميات ويمثل الجمهوريات المنضوية في الاتحاد السوفييتي- كونه نظام اتحادي وتمثل تلك الجمهوريات الفروع الإدارية- أما المؤسسة التنفيذية فإنها تتكون من مجلس الرئاسة الأعلى، ويتكون بدوره من الرئيس و15 نائباً،وسكرتير و16 نائباً، وينتخب أعضاءه لمدة 4 سنوات من قبل مجلس السوفييت الأعلى، وإلى جانبه مجلس الوزراء وهو المسؤول الفعلي عن السياسة التنفيذية، ويتكون من حوالي (50) عضواً، ويكون مسؤولاً أمام مجلس السوفييت الأعلى كونه نظاماً برلمانياً.</a:t>
            </a:r>
            <a:endParaRPr lang="en-US" dirty="0" smtClean="0"/>
          </a:p>
          <a:p>
            <a:pPr algn="justLow" rtl="1"/>
            <a:r>
              <a:rPr lang="ar-IQ" b="1" dirty="0" smtClean="0"/>
              <a:t>ومع وجود تلك المؤسسات، لكن معظم زعماء الحزب الشيوعي - في الاتحاد السوفييتي المُنهار- كانوا قد أكدوا على مكانة الحزب ودوره الشمولي في إدارة المجتمع والدولة، وقد عَدوه بمثابة القوة المُنظِمة والقيادة الطليعية والموجه للبروليتاريا سعياً إلى تسليم السلطة لها كي تحكم بطريقة؛ (ديكتاتورية البروليتاريا)، وقد تم تكريس ذلك دستورياً، فقد أقر الدستور الصادر عام 1936م مبدأ وحدانية الحزب ودوره الشمولي، إذ جاء في المادة (126) منه على أن الحزب هو: (طليعة الناس العاملين في كفاحهم لتعزيز النظام الاشتراكي وتطويره، والنواة القائدة لجميع منظماتهم)</a:t>
            </a:r>
            <a:r>
              <a:rPr lang="ar-IQ" b="1" baseline="30000" dirty="0" smtClean="0"/>
              <a:t>()</a:t>
            </a:r>
            <a:r>
              <a:rPr lang="ar-IQ" b="1" dirty="0" smtClean="0"/>
              <a:t>، كما أكدت المادة (3) من الدستور المذكور على أن: (كل السلطة تعود لعمال الريف والمدينة)، وقد ذهب الدستور الصادر عام 1977م أبعد من ذلك حينما نصت المادة (6) منه على إن:(الحزب الشيوعي هو:القوة القائدة والموجهة للمجتمع السوفيتي ونواة نظامه السياسي ومؤسسات الدولة)،كما نصت المادة(2)منه على أن: (كل السلطة تعود للشعب).</a:t>
            </a:r>
            <a:endParaRPr lang="en-US" dirty="0" smtClean="0"/>
          </a:p>
          <a:p>
            <a:pPr rtl="1"/>
            <a:r>
              <a:rPr lang="ar-SA" b="1" dirty="0" smtClean="0"/>
              <a:t>-</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أولاً: نظام الحزب الواحد في الاتحاد السوفييتي:</a:t>
            </a:r>
            <a:endParaRPr lang="ar-IQ" dirty="0"/>
          </a:p>
        </p:txBody>
      </p:sp>
      <p:sp>
        <p:nvSpPr>
          <p:cNvPr id="3" name="Content Placeholder 2"/>
          <p:cNvSpPr>
            <a:spLocks noGrp="1"/>
          </p:cNvSpPr>
          <p:nvPr>
            <p:ph idx="1"/>
          </p:nvPr>
        </p:nvSpPr>
        <p:spPr/>
        <p:txBody>
          <a:bodyPr>
            <a:normAutofit fontScale="62500" lnSpcReduction="20000"/>
          </a:bodyPr>
          <a:lstStyle/>
          <a:p>
            <a:pPr algn="justLow" rtl="1"/>
            <a:r>
              <a:rPr lang="ar-IQ" b="1" dirty="0" smtClean="0"/>
              <a:t>ويتكون تنظيم الحزب على شكل هرمي،فهناك أربع هيئات رئيسة للحزب،وهي المؤتمر العام واللجنة المركزية ومجلس رئاسة الحزب وسكرتاريته،والمؤتمر العام للحزب يعد أعلى سلطة في الحزب وتنبثق عنه اللجنة المركزية وهي بمثابة سلطة تنفيذية وتنتخب الأخيرة كل من مجلس رئاسة الحزب وسكرتاريته،ومجلس رئاسة الحزب يعد قمة التنظيم الحزبي لأنه يتكون من كبار قادة الحزب،أما السكرتارية فإنها تتكون من 6 إلى 10 أعضاء تنتخبهم اللجنة المركزية من بين أعضاء مجلس رئاسة الحزب، والسكرتارية تتولى مهمة متابعة وتنفيذ قرارات مجلس الرئاسة. </a:t>
            </a:r>
            <a:endParaRPr lang="en-US" dirty="0" smtClean="0"/>
          </a:p>
          <a:p>
            <a:pPr algn="justLow" rtl="1"/>
            <a:r>
              <a:rPr lang="ar-IQ" b="1" dirty="0" smtClean="0"/>
              <a:t>وفي حقيقة الأمر،يتولى كل من مجلس رئاسة الحزب وسكرتاريته مهمة توجيه سياسة الدولة في جميع المجالات،وعلى ذلك لم يكن الحزب الشيوعي الذي تولى زمام الأمور في الإتحاد السوفييتي على مدى أكثر من سبعة عقود قائداً وموجهاً لمؤسسات الدولة المختلفة وعلى كل المستويات المركزية والمحلية فحسب،بل أضحت الدولة جهازاً تابعاً للحزب والأكثر من ذلك أضحى الحزب الذي يقوده شخص واحد بمفرده وهو- بذات الوقت- رئيس الدولة أداة لإحكام قبضة هذا الشخص على الدولة والمجتمع معاً</a:t>
            </a:r>
            <a:r>
              <a:rPr lang="ar-IQ" b="1" baseline="30000" dirty="0" smtClean="0"/>
              <a:t>()</a:t>
            </a:r>
            <a:r>
              <a:rPr lang="ar-IQ" b="1" dirty="0" smtClean="0"/>
              <a:t>،لذا كان نظام الحزب الواحد نظاماً ديكتاتورياً شمولياً بكل ما تعنيه الكلمة،حتى كانت طريقة الانغلاق وكبت الحريات العامة والخاصة وإرهاق ميزانية الدولة بالتسلح على حساب الخدمات ومستوى المعيشة المتدنية وتفاقم النفور الجماهيري مع عدم انجاز ما وعد به زعماء الحزب بدءاً من تسليم السلطة للعمال والفلاحين وانتهاءً بإلغاء الدولة،فضلاً عن عوامل أخرى،كلها كانت أسباب في تزايد الحاجة إلى التغيير.</a:t>
            </a:r>
            <a:endParaRPr lang="en-US" dirty="0" smtClean="0"/>
          </a:p>
          <a:p>
            <a:pPr algn="justLow" rtl="1"/>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ثانياً-</a:t>
            </a:r>
            <a:r>
              <a:rPr lang="ar-IQ" b="1" u="sng" dirty="0" smtClean="0"/>
              <a:t>نظام الحزب الواحد في الصين</a:t>
            </a:r>
            <a:endParaRPr lang="ar-IQ" dirty="0"/>
          </a:p>
        </p:txBody>
      </p:sp>
      <p:sp>
        <p:nvSpPr>
          <p:cNvPr id="3" name="Content Placeholder 2"/>
          <p:cNvSpPr>
            <a:spLocks noGrp="1"/>
          </p:cNvSpPr>
          <p:nvPr>
            <p:ph idx="1"/>
          </p:nvPr>
        </p:nvSpPr>
        <p:spPr/>
        <p:txBody>
          <a:bodyPr>
            <a:noAutofit/>
          </a:bodyPr>
          <a:lstStyle/>
          <a:p>
            <a:pPr lvl="0" algn="justLow" rtl="1">
              <a:buNone/>
            </a:pPr>
            <a:r>
              <a:rPr lang="ar-IQ" sz="2400" b="1" u="sng" dirty="0" smtClean="0"/>
              <a:t>أ- نشأة الحزب الشيوعي الصيني:تم</a:t>
            </a:r>
            <a:r>
              <a:rPr lang="ar-IQ" sz="2400" b="1" dirty="0" smtClean="0"/>
              <a:t> تأسيس خلايا شيوعية في سنة 1920م في (بكين) و(شنجهاي) ومدن صينية،ونتج عن ذلك تأسيس الحزب الشيوعي في الصين عام 1921،وكان(ماوتسي تونغ)من أبرز المؤسسين،وجرى ذلك تحت إشراف مندوبين مبعوثين من الاتحاد السوفييتي الذي قدم لهذا الحزب معونات مالية ومُدرِبين وأسلحة.</a:t>
            </a:r>
            <a:endParaRPr lang="en-US" sz="2400" dirty="0" smtClean="0"/>
          </a:p>
          <a:p>
            <a:pPr algn="justLow" rtl="1"/>
            <a:r>
              <a:rPr lang="ar-IQ" sz="2400" b="1" dirty="0" smtClean="0"/>
              <a:t>وكان هذا الحزب قد تبنى الأيديولوجية الماركسية اللينينة، ثم تبنى توجهات شمولية،وأخذ يلقن الشعب –ومنهم العمال والفلاحين-مبادئ تلك الأيديولوجية،وقد دخل هذا الحزب في صراع مرير على الصعيدين الداخلي والخارجي،ونتيجة هذا الصراع مني الحزب بخسائر بشرية فادحة لاسيما في المدة 1927-1937،ومن ثم واجه حرباً على جبهتين:الحرب ضد اليابان التي احتلت معظم الأراضي الصينية نهاية سنة 1938م،والحرب الأهلية التي استمرت وبلغت ذروتها من(1945-1949)،وفي غضون ذلك تصاعد الدور القيادي للزعيم الشيوعي (ماوتسي تونغ) على الصعيدين الفكري والنضالي،وقد عد الشعب الصيني (ماو) بأنه محرراً وطنياً أعاد للصين - بعد مئة عام من الإذلال- استقلالها ووحدتها وكرامتها،وذلك بعد أن دخل العاصمة الصينية(بكين)منتصراً في كانون الثاني(يناير)سنة 1949-</a:t>
            </a:r>
            <a:endParaRPr lang="ar-IQ"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ب-تنظيمات الحزب الشيوعي الصيني</a:t>
            </a:r>
            <a:endParaRPr lang="ar-IQ" dirty="0"/>
          </a:p>
        </p:txBody>
      </p:sp>
      <p:sp>
        <p:nvSpPr>
          <p:cNvPr id="3" name="Content Placeholder 2"/>
          <p:cNvSpPr>
            <a:spLocks noGrp="1"/>
          </p:cNvSpPr>
          <p:nvPr>
            <p:ph idx="1"/>
          </p:nvPr>
        </p:nvSpPr>
        <p:spPr/>
        <p:txBody>
          <a:bodyPr/>
          <a:lstStyle/>
          <a:p>
            <a:pPr algn="justLow" rtl="1"/>
            <a:r>
              <a:rPr lang="ar-IQ" b="1" dirty="0" smtClean="0"/>
              <a:t>كان يقف على رأس تنظيم الحزب الشيوعي الصيني رئيس الحزب (ماوتسي تونغ)، وبذلك خرج عما مألوف بالأحزاب الشيوعية التي يقودها أمين عام،وترتبط برئيس الحزب </a:t>
            </a:r>
            <a:r>
              <a:rPr lang="ar-IQ" b="1" u="sng" dirty="0" smtClean="0"/>
              <a:t>اللجنة الدائمة </a:t>
            </a:r>
            <a:r>
              <a:rPr lang="ar-IQ" b="1" dirty="0" smtClean="0"/>
              <a:t>التي ترتبط </a:t>
            </a:r>
            <a:r>
              <a:rPr lang="ar-IQ" b="1" u="sng" dirty="0" smtClean="0"/>
              <a:t>بالمكتب السياسي </a:t>
            </a:r>
            <a:r>
              <a:rPr lang="ar-IQ" b="1" dirty="0" smtClean="0"/>
              <a:t>وهي أعلى هيئة في الحزب، وتتفرع عنها كل من </a:t>
            </a:r>
            <a:r>
              <a:rPr lang="ar-IQ" b="1" u="sng" dirty="0" smtClean="0"/>
              <a:t>اللجنة العسكرية </a:t>
            </a:r>
            <a:r>
              <a:rPr lang="ar-IQ" b="1" dirty="0" smtClean="0"/>
              <a:t>التي كان قد ترأسها (ماو) أيضاً بعد الثورة، </a:t>
            </a:r>
            <a:r>
              <a:rPr lang="ar-IQ" b="1" u="sng" dirty="0" smtClean="0"/>
              <a:t>والأمانة العامة </a:t>
            </a:r>
            <a:r>
              <a:rPr lang="ar-IQ" b="1" dirty="0" smtClean="0"/>
              <a:t>التي ترتبط بدورها بالمكتب السياسي الذي يرتبط بدوره </a:t>
            </a:r>
            <a:r>
              <a:rPr lang="ar-IQ" b="1" u="sng" dirty="0" smtClean="0"/>
              <a:t>باللجنة المركزية</a:t>
            </a:r>
            <a:r>
              <a:rPr lang="ar-IQ" b="1" dirty="0" smtClean="0"/>
              <a:t> وتنبثق الأخيرة عن </a:t>
            </a:r>
            <a:r>
              <a:rPr lang="ar-IQ" b="1" u="sng" dirty="0" smtClean="0"/>
              <a:t>المؤتمر الحزبي</a:t>
            </a:r>
            <a:r>
              <a:rPr lang="en-US" u="sng" dirty="0" smtClean="0"/>
              <a:t> </a:t>
            </a:r>
            <a:r>
              <a:rPr lang="ar-IQ" b="1" dirty="0" smtClean="0"/>
              <a:t>-</a:t>
            </a:r>
            <a:endParaRPr lang="en-US" dirty="0" smtClean="0"/>
          </a:p>
          <a:p>
            <a:pPr algn="justLow" rtl="1"/>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تنظيمات الحزب الشيوعي الصيني</a:t>
            </a:r>
            <a:endParaRPr lang="ar-IQ" dirty="0"/>
          </a:p>
        </p:txBody>
      </p:sp>
      <p:sp>
        <p:nvSpPr>
          <p:cNvPr id="3" name="Content Placeholder 2"/>
          <p:cNvSpPr>
            <a:spLocks noGrp="1"/>
          </p:cNvSpPr>
          <p:nvPr>
            <p:ph idx="1"/>
          </p:nvPr>
        </p:nvSpPr>
        <p:spPr/>
        <p:txBody>
          <a:bodyPr>
            <a:normAutofit fontScale="77500" lnSpcReduction="20000"/>
          </a:bodyPr>
          <a:lstStyle/>
          <a:p>
            <a:pPr algn="justLow" rtl="1"/>
            <a:r>
              <a:rPr lang="ar-IQ" b="1" dirty="0" smtClean="0"/>
              <a:t>وتتكون اللجنة الدائمة من خمسة إلى سبعة أعضاء يمثلون الحكام الفعليين لجمهورية الصين الشعبية، إذ يَشغِل أعضاء تلك اللجنة المناصب العليا في الدولة، ومنها: منصب رئيس الوزراء ورئيس اللجنة العسكرية ورئيس المجلس الوطني الشعبي ورئيس المؤتمر الاستشاري السياسي،كما إن اللجنة الدائمة تصدر الأوامر إلى كل من المكتب السياسي الذي يضم أكثر من عشرين عضواً، واللجنة المركزية التي تضم أكثر من ثلاثمائة عضو،والمؤتمر الحزبي الذي يضم أكثر من 1500مندوب، أما فيما يخص عملية اتخاذ القرارات داخل الحزب فإنها تجري بأسلوب مركزي وفق المبدأ اللينيني في كل هيئة من الهيئات المذكورة وعبر عدد محدود من الأعضاء.</a:t>
            </a:r>
          </a:p>
          <a:p>
            <a:pPr algn="justLow" rtl="1"/>
            <a:r>
              <a:rPr lang="ar-IQ" b="1" smtClean="0"/>
              <a:t>وتتشكل تلك الهيئات بشكل </a:t>
            </a:r>
            <a:r>
              <a:rPr lang="ar-IQ" b="1" dirty="0" smtClean="0"/>
              <a:t>معكوس،أي من الأسفل إلى الأعلى، فالمؤتمر الحزبي ينتخب اللجنة المركزية، والأخيرة تنتخب بدورها المكتب السياسي، والأخير ينتخب اللجنة الدائمة التابعة </a:t>
            </a:r>
            <a:r>
              <a:rPr lang="ar-IQ" b="1" smtClean="0"/>
              <a:t>للمكتب السياسي.</a:t>
            </a: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ت-تأسيس نظام الحكم الشيوعي:</a:t>
            </a:r>
            <a:r>
              <a:rPr lang="ar-IQ" b="1" dirty="0" smtClean="0"/>
              <a:t> </a:t>
            </a:r>
            <a:endParaRPr lang="ar-IQ" dirty="0"/>
          </a:p>
        </p:txBody>
      </p:sp>
      <p:sp>
        <p:nvSpPr>
          <p:cNvPr id="3" name="Content Placeholder 2"/>
          <p:cNvSpPr>
            <a:spLocks noGrp="1"/>
          </p:cNvSpPr>
          <p:nvPr>
            <p:ph idx="1"/>
          </p:nvPr>
        </p:nvSpPr>
        <p:spPr/>
        <p:txBody>
          <a:bodyPr>
            <a:normAutofit fontScale="55000" lnSpcReduction="20000"/>
          </a:bodyPr>
          <a:lstStyle/>
          <a:p>
            <a:pPr algn="justLow" rtl="1"/>
            <a:r>
              <a:rPr lang="ar-IQ" b="1" dirty="0" smtClean="0"/>
              <a:t>بعد أن تولى الحزب الشيوعي مقاليد السلطة في الصين تحول أنصار (ماو) من رجال حرب وعصابات إلى مسؤلين وكان (ماو) قد تقلد منصب رئاسة الدولة حتى عام1959م، وقد أقام (ماو) نظام حكم هرمي يشمل البلاد بأسرها، ويقوم على ثلاث ركائز لم تتغير حتى اليوم وهي: الحزب، مؤسسات الدولة والجيش،ويتولى الحزب الشيوعي الصيني إقرار سياسة الدولة وتتولى مؤسسات الدولة مهمة تنفيذها.</a:t>
            </a:r>
          </a:p>
          <a:p>
            <a:pPr algn="justLow" rtl="1"/>
            <a:r>
              <a:rPr lang="ar-IQ" b="1" dirty="0" smtClean="0"/>
              <a:t>ويبلغ عدد أعضاء المؤسسة التشريعية – مجلس الشعب الوطني- ثلاثة آلاف عضو، ويتكون من النواب المنتخبين من المقاطعات ومناطق الحكم الذاتي والمدن التي تدارمركزياً،ومدة عمل المجلس 5 سنوات،ويعقد مرة في السنة، ويمكن عقد جلسات طارئة في حال رأت اللجنة الدائمة للمجلس ضرورة لذلك،أو باقتراح يقدم من أكثر من خمس نواب المجلويبلغ عدد أعضاء المؤسسة التشريعية – مجلس الشعب الوطني- ثلاثة آلاف عضو، ويتكون من النواب المنتخبين من المقاطعات ومناطق الحكم الذاتي والمدن التي تديرها السلطة المركزية مباشرة</a:t>
            </a:r>
            <a:r>
              <a:rPr lang="ar-IQ" b="1" baseline="30000" dirty="0" smtClean="0"/>
              <a:t>()</a:t>
            </a:r>
            <a:r>
              <a:rPr lang="ar-IQ" b="1" dirty="0" smtClean="0"/>
              <a:t>،ومدة عمل المجلس النيابية 5 سنوات،ويعقد مؤتمره مرة واحدة في السنة، ويمكن عقد جلسات طارئة في حال رأت اللجنة الدائمة للمجلس ضرورة لذلك،أو باقتراح يقدم من أكثر من خمس نواب المجلس</a:t>
            </a:r>
            <a:r>
              <a:rPr lang="en-US" dirty="0" smtClean="0"/>
              <a:t> </a:t>
            </a:r>
            <a:r>
              <a:rPr lang="ar-IQ" b="1" dirty="0" smtClean="0"/>
              <a:t>- يبلغ عدد المقاطعات المرتبطة بالسلطة المركزية والمقاطعات ذات الحكم الذاتي فضلاً عن البلديات (30) ثلاثون مقاطعة وبلدية وللمزيد راجع:شيوي قوانغ،جغرافيا الصين،ترجمة:محمد أبو جراد،الهيئة العامة لمكتبة الاسكندرية،دار النشر باللغات الأجنبية،1987،ص84 ومابعدها،وراجع كذلك:كرار أنور ناصر البديري:الصين:بزوغ القوة من الشرق،مركز حمورآبي للبحوث والدراسات الاستراتيجية،بيروت،شركة صبح للطباعة والتجليد،2015،ص44.</a:t>
            </a:r>
            <a:endParaRPr lang="en-US" dirty="0" smtClean="0"/>
          </a:p>
          <a:p>
            <a:pPr algn="justLow" rtl="1"/>
            <a:r>
              <a:rPr lang="ar-IQ" b="1" dirty="0" smtClean="0"/>
              <a:t>س</a:t>
            </a:r>
            <a:r>
              <a:rPr lang="en-US" dirty="0" smtClean="0"/>
              <a:t> </a:t>
            </a:r>
            <a:r>
              <a:rPr lang="ar-IQ" b="1" dirty="0" smtClean="0"/>
              <a:t>- يبلغ عدد المقاطعات المرتبطة بالسلطة المركزية والمقاطعات ذات الحكم الذاتي فضلاً عن البلديات (30) ثلاثون مقاطعة وبلدية.</a:t>
            </a:r>
            <a:endParaRPr lang="en-US" dirty="0" smtClean="0"/>
          </a:p>
          <a:p>
            <a:pPr algn="justLow" rtl="1"/>
            <a:endParaRPr lang="en-US" dirty="0" smtClean="0"/>
          </a:p>
          <a:p>
            <a:pPr algn="justLow" rtl="1"/>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ت-تأسيس نظام الحكم الشيوعي:</a:t>
            </a:r>
            <a:r>
              <a:rPr lang="ar-IQ" b="1" dirty="0" smtClean="0"/>
              <a:t> </a:t>
            </a:r>
            <a:r>
              <a:rPr lang="ar-IQ" b="1" u="sng" dirty="0" smtClean="0"/>
              <a:t>اختصاصات مجلس الشعب </a:t>
            </a:r>
            <a:endParaRPr lang="ar-IQ" dirty="0"/>
          </a:p>
        </p:txBody>
      </p:sp>
      <p:sp>
        <p:nvSpPr>
          <p:cNvPr id="3" name="Content Placeholder 2"/>
          <p:cNvSpPr>
            <a:spLocks noGrp="1"/>
          </p:cNvSpPr>
          <p:nvPr>
            <p:ph idx="1"/>
          </p:nvPr>
        </p:nvSpPr>
        <p:spPr/>
        <p:txBody>
          <a:bodyPr>
            <a:normAutofit fontScale="92500" lnSpcReduction="20000"/>
          </a:bodyPr>
          <a:lstStyle/>
          <a:p>
            <a:pPr algn="justLow" rtl="1"/>
            <a:r>
              <a:rPr lang="ar-IQ" b="1" dirty="0" smtClean="0"/>
              <a:t>أما </a:t>
            </a:r>
            <a:r>
              <a:rPr lang="ar-IQ" b="1" u="sng" dirty="0" smtClean="0"/>
              <a:t>عن اختصاصات المجلس المذكور</a:t>
            </a:r>
            <a:r>
              <a:rPr lang="ar-IQ" b="1" dirty="0" smtClean="0"/>
              <a:t> فإنه يتولى مهام عدة </a:t>
            </a:r>
            <a:r>
              <a:rPr lang="ar-IQ" b="1" u="sng" dirty="0" smtClean="0"/>
              <a:t>منها</a:t>
            </a:r>
            <a:r>
              <a:rPr lang="ar-IQ" b="1" dirty="0" smtClean="0"/>
              <a:t>: تعديل الدستور ومراقبة تنفيذه وتشريع القوانين وانتخاب رئيس الجمهورية ونوابه ومن ثم تسمية رئيس مجلس الدولة ونوابه وأعضاء مجلس الدولة والوزراء ورؤساء لجان الدولة وإقالتهم ومناقشة برنامج الحكومة وانتخاب رئيس اللجنة العسكرية وإقالته وانتخاب رئيس المحكمة العليا وإقالته وانتخاب رئيس النيابة الأعلى وإقالته ومراجعة برنامج التنمية الاقتصادية والاجتماعية القومية والموافقة عليها ومراقبة تنفيذها ومراجعة الموازنة العامة للدولة والموافقة عليها وتقرير تنفيذها وأخيراً إقرار الحرب والسلم،واللافت إن جميع المهام التي يضطلع بها المجلس تجري بالتنسيق والتعاون مع اللجنة الدائمة للحزب وكذلك الحكومة.</a:t>
            </a:r>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ت-تأسيس نظام الحكم الشيوعي:المؤسسة التنفيذية</a:t>
            </a:r>
            <a:endParaRPr lang="ar-IQ" dirty="0"/>
          </a:p>
        </p:txBody>
      </p:sp>
      <p:sp>
        <p:nvSpPr>
          <p:cNvPr id="3" name="Content Placeholder 2"/>
          <p:cNvSpPr>
            <a:spLocks noGrp="1"/>
          </p:cNvSpPr>
          <p:nvPr>
            <p:ph idx="1"/>
          </p:nvPr>
        </p:nvSpPr>
        <p:spPr/>
        <p:txBody>
          <a:bodyPr>
            <a:normAutofit fontScale="70000" lnSpcReduction="20000"/>
          </a:bodyPr>
          <a:lstStyle/>
          <a:p>
            <a:pPr algn="justLow" rtl="1"/>
            <a:r>
              <a:rPr lang="ar-IQ" sz="4100" b="1" dirty="0" smtClean="0"/>
              <a:t>تتكون من رئيس الجمهورية ونوابه المنتخبون من قبل البرلمان (مجلس الشعب الوطني) كما ذكرنا، ومجلس الدولة (الحكومة)، ويترأس الأخير مجلس الوزراء ويعاونه نواب عديدون هم عادة أعضاء في المكتب السياسي للحزب الشيوعي، ويعين رئيس الوزراء ونوابه من قبل البرلمان (مجلس الشعب الوطني)، ويتكون مجلس الدولة من لجان ووزارات،وتتفوق اللجان على الوزارات من حيث المرتبة والأهمية، ويراقب الحزب مجلس الدولة(الحكومة).   </a:t>
            </a:r>
            <a:endParaRPr lang="en-US" sz="4100" dirty="0" smtClean="0"/>
          </a:p>
          <a:p>
            <a:pPr algn="justLow" rtl="1"/>
            <a:r>
              <a:rPr lang="ar-IQ" sz="4100" b="1" dirty="0" smtClean="0"/>
              <a:t>ويأتي جيش التحرير الشعبي في المرتبة الثالثة في هرم السلطة،ويصفه البعض بأنه (دولة داخل دولة) ويخضع إلى هيئة حزبية خاصة هي اللجنة العسكرية ولايخضع لوزير الدفاع على الرغم من كونه أحد أعضاء اللجنة المذكورة</a:t>
            </a:r>
            <a:r>
              <a:rPr lang="en-US" dirty="0" smtClean="0"/>
              <a:t> </a:t>
            </a:r>
            <a:r>
              <a:rPr lang="ar-IQ" b="1" dirty="0" smtClean="0"/>
              <a:t>-</a:t>
            </a:r>
            <a:endParaRPr lang="en-US" dirty="0" smtClean="0"/>
          </a:p>
          <a:p>
            <a:pPr algn="justLow" rtl="1"/>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ث- دور الحزب في إدارة النظام السياسي:</a:t>
            </a:r>
            <a:endParaRPr lang="ar-IQ" dirty="0"/>
          </a:p>
        </p:txBody>
      </p:sp>
      <p:sp>
        <p:nvSpPr>
          <p:cNvPr id="3" name="Content Placeholder 2"/>
          <p:cNvSpPr>
            <a:spLocks noGrp="1"/>
          </p:cNvSpPr>
          <p:nvPr>
            <p:ph idx="1"/>
          </p:nvPr>
        </p:nvSpPr>
        <p:spPr/>
        <p:txBody>
          <a:bodyPr>
            <a:normAutofit fontScale="70000" lnSpcReduction="20000"/>
          </a:bodyPr>
          <a:lstStyle/>
          <a:p>
            <a:pPr algn="justLow" rtl="1"/>
            <a:r>
              <a:rPr lang="ar-IQ" b="1" dirty="0" smtClean="0"/>
              <a:t>بعد أن أنجز (ماوتسي تونغ) الاستقلال كان هدفه الأول إقامة دولة موحدة خاضعة لسيطرة الحزب الشيوعي، مع نظام التشاور السياسي الذي يضم الأحزاب السياسية الأخرى البالغ عددها 8 أحزاب، ولكن تحت قيادة الحزب الشيوعي الصيني.</a:t>
            </a:r>
            <a:endParaRPr lang="en-US" dirty="0" smtClean="0"/>
          </a:p>
          <a:p>
            <a:pPr algn="justLow" rtl="1"/>
            <a:r>
              <a:rPr lang="ar-IQ" b="1" dirty="0" smtClean="0"/>
              <a:t>وعلى ذلك يهيمن الحزب الشيوعي على الحياة السياسية في البلاد هيمنة مطلقة وأضحى وجود الحزب ونشاطاته تمس حياة كل مواطن،وعلى ذلك كانت قيادة الحزب للدولة والمجتمع قيادة تنظيمية وفكرية،وتعزيز قيادة الجيش الشعبي،وبذلك تم تجاوز أزمات بناء الدولة والأمة والتكامل معاً،فضلاً على إعادة بناء الاقتصاد الذي دمرته الحرب وبوقت مبكر ومنذ بداية الخمسينيات في القرن الماضي.</a:t>
            </a:r>
            <a:endParaRPr lang="en-US" dirty="0" smtClean="0"/>
          </a:p>
          <a:p>
            <a:pPr algn="justLow" rtl="1"/>
            <a:r>
              <a:rPr lang="ar-IQ" b="1" dirty="0" smtClean="0"/>
              <a:t>ولكن مع مرور الوقت بدأ الحزب الشيوعي يشهد انقسامات خطيرة،لاسيما بعد أن بدأ (ماو) وأنصاره يديرون ظهرهم للنموذج السوفيتي، وبالمقابل كان (اللينييون) الذين يملكون الأغلبية في المكتب السياسي يصرون على مواصلة العمل بالنموذج السوفيتي، ومما عمق تلك الانقسامات إصرار (اللينييون) على التقيد بالقرارات الجماعية والالتزام بالانضباط الحزبي، ومن ثم كان هؤلاء ينظرون إلى سياسة (ماو) بأنها نوعاً من المغامرة التي تشكل تهديداً خطيراً للبلاد ،في حين يرى (ماو) في تنامي بيروقراطية الحزب حجر عثرة في طريق التنمية الاجتماعية والاقتصادية.</a:t>
            </a:r>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ث- دور الحزب في إدارة النظام السياسي:</a:t>
            </a:r>
            <a:endParaRPr lang="ar-IQ" dirty="0"/>
          </a:p>
        </p:txBody>
      </p:sp>
      <p:sp>
        <p:nvSpPr>
          <p:cNvPr id="3" name="Content Placeholder 2"/>
          <p:cNvSpPr>
            <a:spLocks noGrp="1"/>
          </p:cNvSpPr>
          <p:nvPr>
            <p:ph idx="1"/>
          </p:nvPr>
        </p:nvSpPr>
        <p:spPr/>
        <p:txBody>
          <a:bodyPr>
            <a:normAutofit fontScale="70000" lnSpcReduction="20000"/>
          </a:bodyPr>
          <a:lstStyle/>
          <a:p>
            <a:pPr algn="justLow" rtl="1"/>
            <a:r>
              <a:rPr lang="ar-IQ" b="1" dirty="0" smtClean="0"/>
              <a:t>وفي عام 1957م كان(ماو)قد قضى على كل مقاومة ضده داخل الحزب، ومن ثم قطعت الصين في العام التالي صلاتها مع الاتحاد السوفيتي عقائدياً واقتصادياً،ومن جانبه اتخذ الاتحاد السوفيتي بزعامة(خروشوف)عام 1960م قرار القطيعة مع الصين من خلال سحب الخبراء ما أسهم في التراجع الاقتصادي في الصين بالتزامن مع وقوع كارثة المجاعة في الريف، ما دفع (ماو) للانسحاب من الحياة السياسية عام 1960م،واستلم القيادة (ليو شاوجي) و(دنج هسياوبينج) وحينذاك حصلت العودة إلى تطبيق النموذج السوفيتي.</a:t>
            </a:r>
            <a:endParaRPr lang="en-US" dirty="0" smtClean="0"/>
          </a:p>
          <a:p>
            <a:pPr algn="justLow" rtl="1"/>
            <a:r>
              <a:rPr lang="ar-IQ" b="1" dirty="0" smtClean="0"/>
              <a:t>وفي تلك المرحلة شهدت الصين إعادة أعمار الاقتصاد رافقتها عملية تنامي لبيروقراطية الحزب والدولة معاً،وتم تسريح الكثيرين من الكوادر الحزبية الماوية كونهم من (المنحرفين اليساريين حسب زعم هؤلاء)، وبالمقابل لم تكن أهداف القيادة الجديدة تحقيق الاشتراكية،بل أرادت في البداية إحلال النظام والاستقرار والنمو الاقتصادي،حتى قال (دنج)آنذاك عبارة مشهورة في هذا الصدد:(ليس المهم أبداً كون القطة بيضاء أو سوداء ،إنها قطة جيدة مادامت تصيد الفئران)</a:t>
            </a:r>
            <a:r>
              <a:rPr lang="ar-IQ" b="1" baseline="30000" dirty="0" smtClean="0"/>
              <a:t>()</a:t>
            </a:r>
            <a:r>
              <a:rPr lang="ar-IQ" b="1" dirty="0" smtClean="0"/>
              <a:t>،مايعني أنه ليس المهم أن يكون النهج اشتراكياً أم شيوعياً بل المهم أن يكون نهجاً سليماً ومجدياً في بناء الاقتصاد والدولة.  </a:t>
            </a:r>
            <a:endParaRPr lang="en-US" dirty="0" smtClean="0"/>
          </a:p>
          <a:p>
            <a:pPr algn="justLow" rtl="1"/>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الأحزاب</a:t>
            </a:r>
            <a:endParaRPr lang="ar-IQ" dirty="0"/>
          </a:p>
        </p:txBody>
      </p:sp>
      <p:sp>
        <p:nvSpPr>
          <p:cNvPr id="3" name="Content Placeholder 2"/>
          <p:cNvSpPr>
            <a:spLocks noGrp="1"/>
          </p:cNvSpPr>
          <p:nvPr>
            <p:ph idx="1"/>
          </p:nvPr>
        </p:nvSpPr>
        <p:spPr/>
        <p:txBody>
          <a:bodyPr>
            <a:normAutofit fontScale="70000" lnSpcReduction="20000"/>
          </a:bodyPr>
          <a:lstStyle/>
          <a:p>
            <a:pPr algn="justLow" rtl="1"/>
            <a:r>
              <a:rPr lang="ar-IQ" b="1" dirty="0" smtClean="0"/>
              <a:t>أما في فرنسا فقد تكونت اللجان الانتخابية عن طريق مجموعة من الناخبين لتتقدم إلى شخص معين لترشيح نفسه وتقدم له العون والمساندة في الدعاية،كما لعبت الصحف دوراً واضحاً في تكوين اللجان الانتخابية،ولكن في الأغلب الأعم تكونت اللجان الانتخابية من قبل الجماعات المنظمة القائمة آنذاك، ومن ذلك الدور الذي قامت به  (الجماعات الفكرية) إبان الثورة الفرنسية عام (1789) في إسناد المرشحين في الانتخابات، وتكونت الكتل البرلمانية في ظل الجمعية التأسيسية الفرنسية بعد الثورة، فقد عمد ممثلو كل إقليم من الأقاليم الفرنسية  في الجمعية المذكورة إلى تكوين تجمع بقصد التنسيق فيما بينهم والدفاع عن مصالحهم المشتركة،وعلى ذلك تكونت أول مجموعة برلمانية عرفت باسم (النادي البرتياني) ومن ثم عرفت بعد ذلك بمجموعة (اليعاقبة)، ومن تكونت مجموعات أخرى منها جماعة عرفت باسم (حضن الكنيسة)، فضلاً عن جماعة أو نادي (الجيرونديين)، وهكذا بدأت أعداد تلك المجموعات تتزايد وتتطور برامجها وأهدافها.</a:t>
            </a:r>
            <a:endParaRPr lang="en-US" dirty="0" smtClean="0"/>
          </a:p>
          <a:p>
            <a:pPr algn="justLow" rtl="1"/>
            <a:r>
              <a:rPr lang="ar-IQ" b="1" dirty="0" smtClean="0"/>
              <a:t>   وعلى نفس المنوال نشأت وتطورت الأحزاب السياسية في معظم النظم السياسية الأوربية، وكذا الحال في أنظمة أخرى في مناطق مختلفة من العالم شهدت تطوراً في الحياة البرلمانية على وجه الخصوص،وفي ميدان الديمقراطية على وجه الجملة.</a:t>
            </a:r>
            <a:endParaRPr lang="en-US" dirty="0" smtClean="0"/>
          </a:p>
          <a:p>
            <a:pPr algn="justLow" rtl="1"/>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ث- دور الحزب في إدارة النظام السياسي:</a:t>
            </a:r>
            <a:endParaRPr lang="ar-IQ" dirty="0"/>
          </a:p>
        </p:txBody>
      </p:sp>
      <p:sp>
        <p:nvSpPr>
          <p:cNvPr id="3" name="Content Placeholder 2"/>
          <p:cNvSpPr>
            <a:spLocks noGrp="1"/>
          </p:cNvSpPr>
          <p:nvPr>
            <p:ph idx="1"/>
          </p:nvPr>
        </p:nvSpPr>
        <p:spPr/>
        <p:txBody>
          <a:bodyPr>
            <a:normAutofit fontScale="85000" lnSpcReduction="20000"/>
          </a:bodyPr>
          <a:lstStyle/>
          <a:p>
            <a:pPr algn="justLow" rtl="1"/>
            <a:r>
              <a:rPr lang="ar-IQ" b="1" dirty="0" smtClean="0"/>
              <a:t>وفي غضون ذلك بدأ (ماو) يحضر للثورة الثقافية التي انطلقت عام 1966م واستمرت حتى عام 1969م،وكان الهدف الأساس لتلك الثورة هو تحويل الحزب من طليعة لينينية تحكم الجماهير إلى منظمة أخلاقية تقود الجماهير.</a:t>
            </a:r>
            <a:endParaRPr lang="en-US" dirty="0" smtClean="0"/>
          </a:p>
          <a:p>
            <a:pPr algn="justLow" rtl="1"/>
            <a:r>
              <a:rPr lang="ar-IQ" b="1" dirty="0" smtClean="0"/>
              <a:t>وبعد أن عاد (ماو)للحكم في العام 1969م،أصدر تعليماته للجيش للتدخل من أجل إعادة الأمن والنظام في البلاد لاسيما بعد أن شهدت الصين موجة من العنف ومداهمة مؤسسات الدولة وإتلاف وثائق هامة،وبالمحصلة انتهت الثورة الثقافية – التي بدأت كهجمة كبيرة على الحزب من أجل إعادته ليصبح من جديد حزباً ثورياً- بإعادة الحزب إلى شكله ودوره ألليني القديم،وتحول (ماو)إلى حاكم مطلق بعد أن أضحى الجهاز الحزبي من جديد بيده،وأُعيدَ إدراج أفكاره في دستور الحزب وإعلان الماوية إلى جانب الماركسية اللينية أساساً ثابتاً لعقيدة الحزب</a:t>
            </a:r>
            <a:endParaRPr lang="en-US" dirty="0" smtClean="0"/>
          </a:p>
          <a:p>
            <a:pPr algn="justLow" rtl="1"/>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ث- دور الحزب في إدارة النظام السياسي:</a:t>
            </a:r>
            <a:endParaRPr lang="ar-IQ" dirty="0"/>
          </a:p>
        </p:txBody>
      </p:sp>
      <p:sp>
        <p:nvSpPr>
          <p:cNvPr id="3" name="Content Placeholder 2"/>
          <p:cNvSpPr>
            <a:spLocks noGrp="1"/>
          </p:cNvSpPr>
          <p:nvPr>
            <p:ph idx="1"/>
          </p:nvPr>
        </p:nvSpPr>
        <p:spPr/>
        <p:txBody>
          <a:bodyPr>
            <a:normAutofit fontScale="62500" lnSpcReduction="20000"/>
          </a:bodyPr>
          <a:lstStyle/>
          <a:p>
            <a:pPr algn="justLow" rtl="1"/>
            <a:r>
              <a:rPr lang="ar-IQ" b="1" dirty="0" smtClean="0"/>
              <a:t>وبعد أن توفي (ماو) في 9أيلول عام1976،بقيت إنجازاته واخفاقاته موضع نقاش حزبي مستمر، فهناك من قال: (...كانت أفكار ماو تدعو إلى الصراع الطبقي والنضال المبدئي،.. وإنصياعاً لأفكار ماو سرنا على طريق خاطئ..وعانينا الأمريِن من الخسائر الاقتصادية الفادحة، ودفعنا في المحصلة حياة الناس ثمناً لذلك..</a:t>
            </a:r>
            <a:endParaRPr lang="en-US" dirty="0" smtClean="0"/>
          </a:p>
          <a:p>
            <a:pPr algn="justLow" rtl="1"/>
            <a:r>
              <a:rPr lang="ar-IQ" b="1" dirty="0" smtClean="0"/>
              <a:t>وعلى وجه الجملة يمكن تحديد أهم سمات النظام السياسي الصيني في تلك المرحلة (1949-1976) بما يأتي: (تركيز السلطة في أيدي عدد محدود من الأفراد والتدخل السلبي للحزب في النشاطات الإدارية الحكومية الأمر الذي تمخض عنه تداخل بين مؤسسات الحزب والدولة،وفي الوقت نفسه كان يتولى عضو الحزب مناصب حزبية وحكومية عديدة فضلاً عن تفشي ظاهرة الفساد الإداري والبيروقراطية</a:t>
            </a:r>
            <a:r>
              <a:rPr lang="en-US" dirty="0" smtClean="0"/>
              <a:t> </a:t>
            </a:r>
            <a:r>
              <a:rPr lang="ar-IQ" b="1" dirty="0" smtClean="0"/>
              <a:t>- ونتيجة لهذه الأوضاع شرع قادة الحزب والدولة في إجراء عملية الإصلاح السياسي الشاملة،وبناءً على ماجاء في بيان الحزب في شهر كانون الأول/ديسمبر من عام  1978م</a:t>
            </a:r>
            <a:r>
              <a:rPr lang="ar-IQ" b="1" baseline="30000" dirty="0" smtClean="0"/>
              <a:t> ()</a:t>
            </a:r>
            <a:r>
              <a:rPr lang="ar-IQ" b="1" dirty="0" smtClean="0"/>
              <a:t>،وعلى ذلك حصلت تغييرات جذرية في آليات صنع السياسة الصينية،ومن ذلك تزايد دور التكنوقراط في هذا الإطار،كما تم تقليص مجال نفوذ المكتب السياسي واللجنة الدائمة للحزب لمصلحة الأمانة العامة للحزب ومجلس الدولة(الحكومة)،وعلى ذلك عرف النظام السياسي الصيني تغييرات جذرية في بنية النخبة الحاكمة من جهة،وفي درجة تحكم الحزب في مقاليد السلطة بفعل الإصلاحات المذكورة</a:t>
            </a:r>
            <a:r>
              <a:rPr lang="en-US" dirty="0" smtClean="0"/>
              <a:t> </a:t>
            </a:r>
            <a:r>
              <a:rPr lang="ar-IQ" b="1" dirty="0" smtClean="0"/>
              <a:t>- للمزيد حول ماهية تلك الإصلاحات.</a:t>
            </a:r>
            <a:endParaRPr lang="en-US" dirty="0" smtClean="0"/>
          </a:p>
          <a:p>
            <a:pPr algn="justLow" rtl="1"/>
            <a:endParaRPr lang="en-US" dirty="0" smtClean="0"/>
          </a:p>
          <a:p>
            <a:pPr algn="justLow" rtl="1"/>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ج- التطور الاقتصادي في الصين:</a:t>
            </a:r>
            <a:r>
              <a:rPr lang="ar-IQ" b="1" dirty="0" smtClean="0"/>
              <a:t> </a:t>
            </a:r>
            <a:endParaRPr lang="ar-IQ" dirty="0"/>
          </a:p>
        </p:txBody>
      </p:sp>
      <p:sp>
        <p:nvSpPr>
          <p:cNvPr id="3" name="Content Placeholder 2"/>
          <p:cNvSpPr>
            <a:spLocks noGrp="1"/>
          </p:cNvSpPr>
          <p:nvPr>
            <p:ph idx="1"/>
          </p:nvPr>
        </p:nvSpPr>
        <p:spPr/>
        <p:txBody>
          <a:bodyPr>
            <a:normAutofit fontScale="47500" lnSpcReduction="20000"/>
          </a:bodyPr>
          <a:lstStyle/>
          <a:p>
            <a:pPr algn="justLow" rtl="1"/>
            <a:r>
              <a:rPr lang="ar-IQ" b="1" dirty="0" smtClean="0"/>
              <a:t>حينما أعلن (ماو) في الأول من تشرين الأول/أكتوبر1949 قيام جمهورية الصين الشعبية، كانت تلك الدولة من أفقر دول العالم، وكانت تعتمد بشكل كلي على الزراعة، وحينما توفي (ماو) في عام 1976م كان الإنتاج الصناعي الإجمالي قد بلغ أثنا عشر ضعفاً، وكانت الصين قد دخلت نادي الدول النووية منذ عام 1964م، وارتفع الإنتاج الصناعي من 23% عام 1952 إلى 50% عام 1976م حتى عد عهد (ماو) عهد الثورة الصناعية،كما كان ارتفاع الناتج القومي الإجمالي الصيني خلال المدة المذكورة سنوياً بنسبة 6.1%،ودخل الفرد الواحد بنسبة 4%.</a:t>
            </a:r>
            <a:endParaRPr lang="en-US" dirty="0" smtClean="0"/>
          </a:p>
          <a:p>
            <a:pPr algn="justLow" rtl="1"/>
            <a:r>
              <a:rPr lang="ar-IQ" b="1" dirty="0" smtClean="0"/>
              <a:t>ومقابل ذلك كله لم يكن الفقر المدقع للسكان قد تبدل خلال المدة ذاتها تقريباً، إذ كان 28% من السكان لايحصلون على قوتهم اليومي إلا بصعوبة،ودفع الشعب ثمناً باهظاً لبناء الصناعات الثقيلة والعسكرية،وعلى ذلك ساد اعتقاد بأن(ماو) لم يكن مهتماً برخاء الشعب قدر اهتمامه ببناء دولة قوية.</a:t>
            </a:r>
            <a:endParaRPr lang="en-US" dirty="0" smtClean="0"/>
          </a:p>
          <a:p>
            <a:pPr algn="justLow" rtl="1"/>
            <a:r>
              <a:rPr lang="ar-IQ" b="1" dirty="0" smtClean="0"/>
              <a:t>وبعد أن توفي (ماو)عام 1976م إحتدم الصراع على خلافته وتولى(هواجوفنج)رئاسة الحزب ورئاسة اللجنة العسكرية ورئاسة الحكومة معاً،ما يعني من الناحية الرسمية جمع(هوا)بيده مجموعة من السلطات لم يكن حتى(ماو)نفسه يتمتع بها.</a:t>
            </a:r>
            <a:endParaRPr lang="en-US" dirty="0" smtClean="0"/>
          </a:p>
          <a:p>
            <a:pPr algn="justLow" rtl="1"/>
            <a:r>
              <a:rPr lang="ar-IQ" b="1" dirty="0" smtClean="0"/>
              <a:t>وفي شهر كانون الأول/ديسمبر عام 1978م تم تنصيب (دنج هسياوبينج) حاكماً جديداً للصين،واحتل أنصاره جميع المناصب في المكتب السياسي ودوائر الجهاز الحزبي، وفي عام 1981م استلم (دنج)منصب رئيس اللجنة العسكرية،ومن ثم تم إلغاء منصب رئيس الحزب-الذي استحدثه ماو لنفسه ليكون فوق الحزب- واستحدث بدله منصب الأمين العام للحزب الذي عهد به (دنج) إلى ولي عهده(هوا ياوبانج) وأناط بولي عهده الثاني (شاوشيانج) منصب رئيس الوزراء، وبالمقابل حرم بعض أعضاء الأجهزة القيادية السابقين من الحرية، كما هدد البعض الآخر بالاعتقال،وكانت الصين في عهد (دنج)-الذي شرع في القيام بإصلاحات شاملة – قد تحولت إلى واحدة من أكبر القوى الاقتصادية في العالم، وشريك وغريم لأكبر قوة في عالمنا الراهن ألا وهي الولايات المتحدة الأميركية</a:t>
            </a:r>
            <a:r>
              <a:rPr lang="ar-IQ" b="1" baseline="30000" dirty="0" smtClean="0"/>
              <a:t>()</a:t>
            </a:r>
            <a:r>
              <a:rPr lang="ar-IQ" b="1" dirty="0" smtClean="0"/>
              <a:t>،بل يذهب العديد من الاقتصاديين إلى القول بأن اقتصاد الصين سيصبح الأكبر في العالم في غضون(20-25)سنة القادمة</a:t>
            </a:r>
            <a:r>
              <a:rPr lang="ar-IQ" b="1" baseline="30000" dirty="0" smtClean="0"/>
              <a:t>()</a:t>
            </a:r>
            <a:r>
              <a:rPr lang="ar-IQ" b="1" dirty="0" smtClean="0"/>
              <a:t>،لاسيما بعد أن أضحى معدل النمو فيها يزيد على نسبة(10,3%)عام 2010م،وتنامي وتحديث قوتها العسكرية التي بلغ عدد منتسبيها (2,333,000) مليون عنصر من مجموع سكانها البالغ أكثر من( 1,338) مليار، وعلى ذلك تمتلك الصين أكبر جيش في العالم،كما بلغ حجم ميزانيتها العسكرية الرسمية في العام 2010 أيضاً مابين (60-70 ) مليار دولار، فضلاً عن تزايد نفوذها السياسي على المستويين الإقليمي والدولي</a:t>
            </a:r>
            <a:r>
              <a:rPr lang="ar-IQ" b="1" baseline="30000" dirty="0" smtClean="0"/>
              <a:t>()</a:t>
            </a:r>
            <a:r>
              <a:rPr lang="ar-IQ" b="1" dirty="0" smtClean="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ج- التطور الاقتصادي في الصين:</a:t>
            </a:r>
            <a:r>
              <a:rPr lang="ar-IQ" b="1" dirty="0" smtClean="0"/>
              <a:t> </a:t>
            </a:r>
            <a:endParaRPr lang="ar-IQ" dirty="0"/>
          </a:p>
        </p:txBody>
      </p:sp>
      <p:sp>
        <p:nvSpPr>
          <p:cNvPr id="3" name="Content Placeholder 2"/>
          <p:cNvSpPr>
            <a:spLocks noGrp="1"/>
          </p:cNvSpPr>
          <p:nvPr>
            <p:ph idx="1"/>
          </p:nvPr>
        </p:nvSpPr>
        <p:spPr/>
        <p:txBody>
          <a:bodyPr>
            <a:noAutofit/>
          </a:bodyPr>
          <a:lstStyle/>
          <a:p>
            <a:pPr algn="justLow" rtl="1"/>
            <a:r>
              <a:rPr lang="ar-IQ" sz="2800" b="1" dirty="0" smtClean="0"/>
              <a:t>وعلى الرغم من تراجع نسبة النمو في الصين في سنة 2011 م،إذ بلغت 9.2%، ويعود ذلك إلى عوامل عدة أبرزها تراجع حجم الصادرات ومخاوف التضخم في قطاع العقارات، لكن الصين مازالت تمتلك ثاني أكبر اقتصاد في العالم.</a:t>
            </a:r>
            <a:endParaRPr lang="en-US" sz="2800" dirty="0" smtClean="0"/>
          </a:p>
          <a:p>
            <a:pPr algn="justLow" rtl="1"/>
            <a:r>
              <a:rPr lang="ar-IQ" sz="2800" b="1" dirty="0" smtClean="0"/>
              <a:t>وعلى الرغم مما حققته الصين على الصعيد الاقتصادي لكنها مازالت تواجه المزيد من الانتقادات بفعل شيوع ظاهرة الفساد الرسمي،وتدني مستوى نفقات التربية والتعليم،فضلاً عن استمرار تضييق الخناق على حرية الصحافة ومنع التظاهر على الرغم من وجود نص صريح بهذا الصدد في الدستور الصيني الصادر عام 1978م،وتعد الأزمة التي واجهتها الحكومة الصينية في عام 1989.</a:t>
            </a:r>
            <a:endParaRPr lang="ar-IQ"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ج- التطور الاقتصادي في الصين:</a:t>
            </a:r>
            <a:r>
              <a:rPr lang="ar-IQ" b="1" dirty="0" smtClean="0"/>
              <a:t> </a:t>
            </a:r>
            <a:endParaRPr lang="ar-IQ" dirty="0"/>
          </a:p>
        </p:txBody>
      </p:sp>
      <p:sp>
        <p:nvSpPr>
          <p:cNvPr id="3" name="Content Placeholder 2"/>
          <p:cNvSpPr>
            <a:spLocks noGrp="1"/>
          </p:cNvSpPr>
          <p:nvPr>
            <p:ph idx="1"/>
          </p:nvPr>
        </p:nvSpPr>
        <p:spPr/>
        <p:txBody>
          <a:bodyPr>
            <a:noAutofit/>
          </a:bodyPr>
          <a:lstStyle/>
          <a:p>
            <a:pPr algn="justLow" rtl="1"/>
            <a:r>
              <a:rPr lang="ar-IQ" sz="2800" b="1" dirty="0" smtClean="0"/>
              <a:t>إذ خرج الملايين من المثقفين وطلبة الجامعات والمواطنين بل حتى الموظفين الحكوميين ومن الحزبيين وعناصر من جيش التحرير الشعبي وبعض عناصر أجهزة أمن الدولة في مظاهرات ضد النظام،ولكنهم أكدوا على أنهم لايريدون الإطاحة بالنظام ولايبتغون الثورة بل يريدون التحاور مع الحكومة والمطالبة بإجراء إصلاحات اقتصادية وسياسية وثقافية.</a:t>
            </a:r>
          </a:p>
          <a:p>
            <a:pPr algn="justLow" rtl="1"/>
            <a:r>
              <a:rPr lang="ar-IQ" sz="2800" b="1" dirty="0" smtClean="0"/>
              <a:t>وقد انقسمت قيادة الحزب والحكومة في كيفية التعاطي مع تلك الأزمة،ففي الوقت الذي طالب بعضهم بالتفاوض معهم،رأى آخرون ضرورة اتخاذ إجراءات مشددة ضدها،وكانت النتيجة ترجيح خيار القوة المسلحة،وبعد أن تحركت وحدات الجيش نحو ميدان (تيانانمين-السلام السماوي)الكائن وسط العاصمة بكين،أضطر المتظاهرين للانسحاب.</a:t>
            </a:r>
            <a:endParaRPr lang="en-US" sz="28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ج- التطور الاقتصادي في الصين:</a:t>
            </a:r>
            <a:r>
              <a:rPr lang="ar-IQ" b="1" dirty="0" smtClean="0"/>
              <a:t> </a:t>
            </a:r>
            <a:endParaRPr lang="ar-IQ" dirty="0"/>
          </a:p>
        </p:txBody>
      </p:sp>
      <p:sp>
        <p:nvSpPr>
          <p:cNvPr id="3" name="Content Placeholder 2"/>
          <p:cNvSpPr>
            <a:spLocks noGrp="1"/>
          </p:cNvSpPr>
          <p:nvPr>
            <p:ph idx="1"/>
          </p:nvPr>
        </p:nvSpPr>
        <p:spPr/>
        <p:txBody>
          <a:bodyPr>
            <a:normAutofit fontScale="25000" lnSpcReduction="20000"/>
          </a:bodyPr>
          <a:lstStyle/>
          <a:p>
            <a:pPr algn="justLow" rtl="1"/>
            <a:r>
              <a:rPr lang="ar-IQ" sz="7000" b="1" dirty="0" smtClean="0"/>
              <a:t>وبالمحصلة شهدت الصين حملة واسعة من الاعتقالات شملت قادة الحركة الاحتجاجية من الطلبة والعمال،ومن ثم أعدم عدد كبير منهم،وبالمقابل تم خلع (شاوشيانج) من جميع مناصبه بسبب(دعمه للقلاقل وتعريض وحدة الحزب للانقسام) ومن ثم شهد الحزب والدولة حملات من التطهير السياسي،وتلا ذلك حملة ضد الفساد، لاسيما بعد أن تزايدت المخاوف من أن تكون تلك الأحداث مقدمة لتكرار ماحصل في دول أوربا الشرقية آنذاك،وفي خضم تلك الظروف ظهر خطر جديد تمثل فيما سمي بـ(المؤامرة الغربية) ضد الصين والرامية إلى الإطاحة بالحكم الشيوعي ليس بقوة السلاح ولكن بوساطة الوسائل السلمية من تجارة واستثمارات وتبادل علمي وسياحي</a:t>
            </a:r>
            <a:r>
              <a:rPr lang="ar-IQ" sz="7000" b="1" baseline="30000" dirty="0" smtClean="0"/>
              <a:t>()</a:t>
            </a:r>
            <a:r>
              <a:rPr lang="ar-IQ" sz="7000" b="1" dirty="0" smtClean="0"/>
              <a:t>.</a:t>
            </a:r>
            <a:endParaRPr lang="en-US" sz="7000" dirty="0" smtClean="0"/>
          </a:p>
          <a:p>
            <a:pPr algn="justLow" rtl="1"/>
            <a:r>
              <a:rPr lang="ar-IQ" sz="7000" b="1" dirty="0" smtClean="0"/>
              <a:t>وفي شهر تشرين الأول/أكتوبر عام 1992 م أنعقد المؤتمر الحزبي الرابع تحت شعار (تعجيل الإصلاح والانفتاح والتحديث،وتحقيق المزيد من الانتصارات الاشتراكية الصينية الطابع) وفي التقرير الذي رفعه الأمين العام للحزب آنذاك (جيانج زمين) أعلن الهدف الجديد (اقتصاد السوق الاشتراكي)، واختار المؤتمر لجنة مركزية جديدة،وتم حل لجنة المستشارين المركزية التي تعارض السياسة الإصلاحية،،كما رافق ذلك بعض الإصلاحات في مجال الحريات السياسية</a:t>
            </a:r>
            <a:r>
              <a:rPr lang="ar-IQ" sz="7000" b="1" baseline="30000" dirty="0" smtClean="0"/>
              <a:t>()</a:t>
            </a:r>
            <a:r>
              <a:rPr lang="ar-IQ" sz="7000" b="1" dirty="0" smtClean="0"/>
              <a:t>.</a:t>
            </a:r>
            <a:endParaRPr lang="en-US" sz="7000" dirty="0" smtClean="0"/>
          </a:p>
          <a:p>
            <a:pPr algn="justLow" rtl="1"/>
            <a:r>
              <a:rPr lang="ar-IQ" sz="7000" b="1" dirty="0" smtClean="0"/>
              <a:t>وعلى ذلك أضحت الصين سائرة بخطوات متسارعة لبناء أكبر قوة اقتصادية في العالم، فقد تمكنت الصين من رفع ناتجها القومي بنسبة10% في العام في عهد (دنج)، وحقق دخل الفرد ارتفاعاً بنسبة 8.5%، وتراجع الفقر إلى ما نسبته 6% فقط بعد أن كان ربع الشعب الصيني يعيش في فقر مدقع في عهد (ماو)</a:t>
            </a:r>
            <a:r>
              <a:rPr lang="ar-IQ" sz="7000" b="1" baseline="30000" dirty="0" smtClean="0"/>
              <a:t>()</a:t>
            </a:r>
            <a:r>
              <a:rPr lang="ar-IQ" sz="7000" b="1" dirty="0" smtClean="0"/>
              <a:t>، وارتفع إجمالي الإنتاجية بمعدل وسطي قدره 2.2% بما يعادل ارتفاع النسبة في كل من كوريا الجنوبية واليابان والولايات المتحدة الأميركية (1,5%،0,66%،0,38%) على التوالي، ومن ثم إرتقاء الصين إلى تاسع أكبر قوة تصدير في العالم،وثاني أكبر قوة اقتصادية من ناحية القدرة الشرائية في العالم. </a:t>
            </a:r>
            <a:endParaRPr lang="en-US" sz="7000" dirty="0" smtClean="0"/>
          </a:p>
          <a:p>
            <a:pPr algn="justLow" rtl="1"/>
            <a:r>
              <a:rPr lang="ar-IQ" sz="7000" b="1" dirty="0" smtClean="0"/>
              <a:t>وقام(دنج)بتحرير البلاد بشكل تدريجي من الاقتصاد المخطط،مما فجر الطاقات الكامنة في صفوف الشعب الصيني،كما أعطى جماهير الفلاحين دوافع جديدة تحفزهم للعمل والإنتاج،وفتح أمام الملايين من الناس في المدن والأرياف على حد سواء الفرص ليزاولوا الأعمال الحرة ما أفضى إلى أن تصبح الصين (تنيناً)اقتصادياً كبيراً،بالرغم من تراجع نسبة نمو الناتج القومي في الصين ليصل إلى نسبة </a:t>
            </a:r>
            <a:r>
              <a:rPr lang="en-US" sz="7000" b="1" dirty="0" smtClean="0"/>
              <a:t>6,8</a:t>
            </a:r>
            <a:r>
              <a:rPr lang="ar-IQ" sz="7000" b="1" dirty="0" smtClean="0"/>
              <a:t> % عام </a:t>
            </a:r>
            <a:r>
              <a:rPr lang="ar-IQ" sz="7000" b="1" smtClean="0"/>
              <a:t>2017</a:t>
            </a:r>
            <a:r>
              <a:rPr lang="ar-IQ" sz="7000" b="1" baseline="30000" smtClean="0"/>
              <a:t> </a:t>
            </a:r>
            <a:r>
              <a:rPr lang="ar-IQ" sz="7000" b="1" smtClean="0"/>
              <a:t>.</a:t>
            </a:r>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IQ" b="1" dirty="0" smtClean="0"/>
              <a:t>المطلب الثاني-نظام الثنائية الحزبية</a:t>
            </a:r>
            <a:endParaRPr lang="ar-IQ" b="1" dirty="0"/>
          </a:p>
        </p:txBody>
      </p:sp>
      <p:sp>
        <p:nvSpPr>
          <p:cNvPr id="3" name="Content Placeholder 2"/>
          <p:cNvSpPr>
            <a:spLocks noGrp="1"/>
          </p:cNvSpPr>
          <p:nvPr>
            <p:ph idx="1"/>
          </p:nvPr>
        </p:nvSpPr>
        <p:spPr/>
        <p:txBody>
          <a:bodyPr>
            <a:normAutofit fontScale="92500" lnSpcReduction="20000"/>
          </a:bodyPr>
          <a:lstStyle/>
          <a:p>
            <a:pPr algn="r" rtl="1"/>
            <a:r>
              <a:rPr lang="ar-IQ" b="1" dirty="0" smtClean="0"/>
              <a:t>أولاً-الثنائية الحزبية في المملكة المتحدة(بريطانيا):</a:t>
            </a:r>
          </a:p>
          <a:p>
            <a:pPr algn="r" rtl="1"/>
            <a:r>
              <a:rPr lang="ar-IQ" b="1" dirty="0" smtClean="0"/>
              <a:t>1-أسبابها:أ-نتيجة تطور تاريخي.</a:t>
            </a:r>
            <a:endParaRPr lang="ar-IQ" b="1" dirty="0" smtClean="0"/>
          </a:p>
          <a:p>
            <a:pPr algn="r" rtl="1"/>
            <a:r>
              <a:rPr lang="ar-IQ" b="1" dirty="0" smtClean="0"/>
              <a:t>ب-إنقسام </a:t>
            </a:r>
            <a:r>
              <a:rPr lang="ar-IQ" b="1" dirty="0" smtClean="0"/>
              <a:t>طبقي(نمطين من العقليات).</a:t>
            </a:r>
            <a:endParaRPr lang="ar-IQ" b="1" dirty="0" smtClean="0"/>
          </a:p>
          <a:p>
            <a:pPr algn="r" rtl="1"/>
            <a:r>
              <a:rPr lang="ar-IQ" b="1" dirty="0" smtClean="0"/>
              <a:t>ت- طبيعة الإشياء </a:t>
            </a:r>
            <a:r>
              <a:rPr lang="ar-IQ" b="1" dirty="0" smtClean="0"/>
              <a:t>تستدعي أن يكون لكل مشكلة حلين.</a:t>
            </a:r>
            <a:endParaRPr lang="ar-IQ" b="1" dirty="0" smtClean="0"/>
          </a:p>
          <a:p>
            <a:pPr algn="r" rtl="1"/>
            <a:r>
              <a:rPr lang="ar-IQ" b="1" dirty="0" smtClean="0"/>
              <a:t>ث-النظام </a:t>
            </a:r>
            <a:r>
              <a:rPr lang="ar-IQ" b="1" dirty="0" smtClean="0"/>
              <a:t>الانتخابي(نظام الانتخاب بالأغلبية)</a:t>
            </a:r>
            <a:endParaRPr lang="ar-IQ" b="1" dirty="0" smtClean="0"/>
          </a:p>
          <a:p>
            <a:pPr algn="r" rtl="1"/>
            <a:r>
              <a:rPr lang="ar-IQ" b="1" dirty="0" smtClean="0"/>
              <a:t>ج-إتفاق الحزبين على </a:t>
            </a:r>
            <a:r>
              <a:rPr lang="ar-IQ" b="1" dirty="0" smtClean="0"/>
              <a:t>استمرار نظام الثنائية الحزبية).</a:t>
            </a:r>
            <a:endParaRPr lang="ar-IQ" b="1" dirty="0" smtClean="0"/>
          </a:p>
          <a:p>
            <a:pPr algn="justLow" rtl="1"/>
            <a:r>
              <a:rPr lang="ar-IQ" b="1" dirty="0" smtClean="0"/>
              <a:t>ح-الإتفاق </a:t>
            </a:r>
            <a:r>
              <a:rPr lang="ar-IQ" b="1" dirty="0" smtClean="0"/>
              <a:t>على الأسس </a:t>
            </a:r>
            <a:r>
              <a:rPr lang="ar-IQ" b="1" dirty="0" smtClean="0"/>
              <a:t>الاقتصادية </a:t>
            </a:r>
            <a:r>
              <a:rPr lang="ar-IQ" b="1" dirty="0" smtClean="0"/>
              <a:t>والسياسية التي يقوم عليها المجتمع البريطاني،وهم في معظم الأحيان على اتفاق في السياستين الداخلية </a:t>
            </a:r>
            <a:r>
              <a:rPr lang="ar-IQ" b="1" dirty="0" smtClean="0"/>
              <a:t>والخارجية.</a:t>
            </a:r>
            <a:endParaRPr lang="ar-IQ" b="1" dirty="0" smtClean="0"/>
          </a:p>
          <a:p>
            <a:pPr algn="r" rtl="1"/>
            <a:r>
              <a:rPr lang="ar-IQ" b="1" dirty="0" smtClean="0"/>
              <a:t>خ-الثنائية عرف دستوري.</a:t>
            </a:r>
            <a:endParaRPr lang="ar-IQ"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 </a:t>
            </a:r>
            <a:r>
              <a:rPr lang="ar-IQ" b="1" u="sng" dirty="0" smtClean="0"/>
              <a:t>نتائج وآثار تطبيق نظام الثنائية</a:t>
            </a:r>
            <a:endParaRPr lang="ar-IQ"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ثانياً: الثنائية الحزبية في الولايات المتحدة</a:t>
            </a:r>
            <a:endParaRPr lang="ar-IQ" dirty="0"/>
          </a:p>
        </p:txBody>
      </p:sp>
      <p:sp>
        <p:nvSpPr>
          <p:cNvPr id="3" name="Content Placeholder 2"/>
          <p:cNvSpPr>
            <a:spLocks noGrp="1"/>
          </p:cNvSpPr>
          <p:nvPr>
            <p:ph idx="1"/>
          </p:nvPr>
        </p:nvSpPr>
        <p:spPr/>
        <p:txBody>
          <a:bodyPr/>
          <a:lstStyle/>
          <a:p>
            <a:pPr algn="justLow" rtl="1"/>
            <a:r>
              <a:rPr lang="ar-IQ" b="1" u="sng" dirty="0" smtClean="0"/>
              <a:t>1- </a:t>
            </a:r>
            <a:r>
              <a:rPr lang="ar-IQ" b="1" u="sng" dirty="0" smtClean="0"/>
              <a:t>نشأة نظام الثنائية الحزبية في الولايات المتحدة </a:t>
            </a:r>
            <a:r>
              <a:rPr lang="ar-IQ" b="1" u="sng" dirty="0" smtClean="0"/>
              <a:t>الأميركية:ظهر داخل الكونغرس الاتحاديون بزعامة هاملتون وأسسوا الحزب الديمقراطي والجمهوريون </a:t>
            </a:r>
            <a:r>
              <a:rPr lang="ar-IQ" b="1" u="sng" dirty="0" smtClean="0"/>
              <a:t>بزعامة (جيفرسون) </a:t>
            </a:r>
            <a:r>
              <a:rPr lang="ar-IQ" b="1" u="sng" dirty="0" smtClean="0"/>
              <a:t>أسسوا الحزب الجمهوري.</a:t>
            </a:r>
          </a:p>
          <a:p>
            <a:pPr algn="justLow" rtl="1"/>
            <a:r>
              <a:rPr lang="ar-IQ" b="1" u="sng" dirty="0" smtClean="0"/>
              <a:t>الأول يؤكد على المركزية والأخير يؤكد على اللامركزية.</a:t>
            </a:r>
          </a:p>
          <a:p>
            <a:pPr algn="justLow" rtl="1"/>
            <a:r>
              <a:rPr lang="ar-IQ" b="1" u="sng" dirty="0" smtClean="0"/>
              <a:t>أجرى جيفرسون إصلاحات دستورية عززت النظام الحزبي</a:t>
            </a:r>
          </a:p>
          <a:p>
            <a:pPr algn="justLow" rtl="1"/>
            <a:r>
              <a:rPr lang="ar-IQ" b="1" u="sng" dirty="0" smtClean="0"/>
              <a:t>مع اختلاف رؤى الحزبين لكنهما يتفقان على أمور عدة.</a:t>
            </a:r>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2-أسباب </a:t>
            </a:r>
            <a:r>
              <a:rPr lang="ar-IQ" b="1" u="sng" dirty="0" smtClean="0"/>
              <a:t>استمرار نظام الثنائية الحزبية في الولايات المتحدة:</a:t>
            </a:r>
            <a:r>
              <a:rPr lang="ar-IQ" b="1" dirty="0" smtClean="0"/>
              <a:t> </a:t>
            </a:r>
            <a:endParaRPr lang="ar-IQ" dirty="0"/>
          </a:p>
        </p:txBody>
      </p:sp>
      <p:sp>
        <p:nvSpPr>
          <p:cNvPr id="3" name="Content Placeholder 2"/>
          <p:cNvSpPr>
            <a:spLocks noGrp="1"/>
          </p:cNvSpPr>
          <p:nvPr>
            <p:ph idx="1"/>
          </p:nvPr>
        </p:nvSpPr>
        <p:spPr/>
        <p:txBody>
          <a:bodyPr/>
          <a:lstStyle/>
          <a:p>
            <a:pPr algn="justLow" rtl="1"/>
            <a:r>
              <a:rPr lang="ar-IQ" dirty="0" smtClean="0"/>
              <a:t>أ</a:t>
            </a:r>
            <a:r>
              <a:rPr lang="ar-IQ" b="1" dirty="0" smtClean="0"/>
              <a:t>-اللامركزية لدى الفروع الحزبية.</a:t>
            </a:r>
          </a:p>
          <a:p>
            <a:pPr algn="justLow" rtl="1"/>
            <a:r>
              <a:rPr lang="ar-IQ" dirty="0" smtClean="0"/>
              <a:t>ب-</a:t>
            </a:r>
            <a:r>
              <a:rPr lang="ar-IQ" b="1" u="sng" dirty="0" smtClean="0"/>
              <a:t>النظام </a:t>
            </a:r>
            <a:r>
              <a:rPr lang="ar-IQ" b="1" u="sng" dirty="0" smtClean="0"/>
              <a:t>الانتخابي(نظام الانتخاب بالأغلبية)</a:t>
            </a:r>
          </a:p>
          <a:p>
            <a:pPr algn="justLow" rtl="1"/>
            <a:r>
              <a:rPr lang="ar-IQ" b="1" u="sng" dirty="0" smtClean="0"/>
              <a:t>ت-</a:t>
            </a:r>
            <a:r>
              <a:rPr lang="ar-IQ" b="1" u="sng" dirty="0" smtClean="0"/>
              <a:t>النظام الرئاسي:</a:t>
            </a:r>
            <a:r>
              <a:rPr lang="ar-IQ" b="1" dirty="0" smtClean="0"/>
              <a:t> </a:t>
            </a:r>
            <a:r>
              <a:rPr lang="ar-IQ" b="1" dirty="0" smtClean="0"/>
              <a:t>يتنافس مرشحا الحزبين الرئيسيين.</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الاحزاب</a:t>
            </a:r>
            <a:endParaRPr lang="ar-IQ" dirty="0"/>
          </a:p>
        </p:txBody>
      </p:sp>
      <p:sp>
        <p:nvSpPr>
          <p:cNvPr id="3" name="Content Placeholder 2"/>
          <p:cNvSpPr>
            <a:spLocks noGrp="1"/>
          </p:cNvSpPr>
          <p:nvPr>
            <p:ph idx="1"/>
          </p:nvPr>
        </p:nvSpPr>
        <p:spPr/>
        <p:txBody>
          <a:bodyPr>
            <a:normAutofit fontScale="77500" lnSpcReduction="20000"/>
          </a:bodyPr>
          <a:lstStyle/>
          <a:p>
            <a:pPr algn="justLow" rtl="1">
              <a:buNone/>
            </a:pPr>
            <a:r>
              <a:rPr lang="ar-IQ" b="1" dirty="0" smtClean="0"/>
              <a:t>2-</a:t>
            </a:r>
            <a:r>
              <a:rPr lang="ar-IQ" b="1" u="sng" dirty="0" smtClean="0"/>
              <a:t>نشأة الأحزاب السياسية بفعل تنامي دور الجمعيات والجماعات الدينية:</a:t>
            </a:r>
            <a:r>
              <a:rPr lang="ar-IQ" b="1" dirty="0" smtClean="0"/>
              <a:t> كان للجمعية الفابية في بريطانيا دوراً كبيراً في نشأت حزب العمال نهاية القرن التاسع عشر وبداية القرن العشرين،كما أدت النقابات والجمعيات الفلاحية دوراً كبيراً في تكوين الأحزاب الفلاحية والعمالية في الدول الاسكندينافية.</a:t>
            </a:r>
          </a:p>
          <a:p>
            <a:pPr algn="justLow" rtl="1"/>
            <a:r>
              <a:rPr lang="ar-IQ" b="1" dirty="0" smtClean="0"/>
              <a:t>كما كان للكنائس والجماعات الدينية اثر هام في نشأة الأحزاب  في أوربا، وذلك منذ القرن السادس عشر وحتى أواخر القرن الماضي، ففي بلجيكا كانت الكنيسة وراء نشوء الحزب المحافظ الايطالي، والحزب الديمقراطي المسيحي الألماني، وفي فرنسا نشأ حزب سياسي يؤمن بأفكار المفكر الفرنسي (جون كالفن1509-1564) الدينية البروتستانتية كرد فعل على حزب المحافظين الكاثوليكي.</a:t>
            </a:r>
            <a:endParaRPr lang="en-US" dirty="0" smtClean="0"/>
          </a:p>
          <a:p>
            <a:pPr algn="justLow" rtl="1"/>
            <a:r>
              <a:rPr lang="ar-IQ" b="1" dirty="0" smtClean="0"/>
              <a:t>وقد ظهرت في معظم دول أوربا  في القرن العشرين الكثير من الأحزاب التي تحاول التعبير عن القيم الروحية الدينية بوسائل ديمقراطية وذلك إثر تراجع  تلك القيم في المجتمعات الأوربية وقد أخذت تسميات تلك الأحزاب  طابعا دينياً  مثل الحزب الديمقراطي المسيحي  في ايطاليا.</a:t>
            </a:r>
            <a:endParaRPr lang="ar-IQ"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3-دور-آثار </a:t>
            </a:r>
            <a:r>
              <a:rPr lang="ar-IQ" b="1" u="sng" dirty="0" smtClean="0"/>
              <a:t>تطبيق- الثنائية الحزبية في النظام السياسي الأمريكي</a:t>
            </a:r>
            <a:endParaRPr lang="ar-IQ" dirty="0"/>
          </a:p>
        </p:txBody>
      </p:sp>
      <p:sp>
        <p:nvSpPr>
          <p:cNvPr id="3" name="Content Placeholder 2"/>
          <p:cNvSpPr>
            <a:spLocks noGrp="1"/>
          </p:cNvSpPr>
          <p:nvPr>
            <p:ph idx="1"/>
          </p:nvPr>
        </p:nvSpPr>
        <p:spPr/>
        <p:txBody>
          <a:bodyPr/>
          <a:lstStyle/>
          <a:p>
            <a:pPr algn="justLow" rtl="1"/>
            <a:r>
              <a:rPr lang="ar-IQ" b="1" dirty="0" smtClean="0"/>
              <a:t>1-على مستوى المؤسسة التنفيذية</a:t>
            </a:r>
          </a:p>
          <a:p>
            <a:pPr algn="justLow" rtl="1"/>
            <a:r>
              <a:rPr lang="ar-IQ" b="1" dirty="0" smtClean="0"/>
              <a:t>2- على مستوى المؤسسة التشريعية</a:t>
            </a:r>
          </a:p>
          <a:p>
            <a:pPr algn="justLow" rtl="1"/>
            <a:r>
              <a:rPr lang="ar-IQ" b="1" smtClean="0"/>
              <a:t>3-العلاقة بين الإثنين...</a:t>
            </a:r>
            <a:endParaRPr lang="ar-IQ"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الاحزاب</a:t>
            </a:r>
            <a:endParaRPr lang="ar-IQ" dirty="0"/>
          </a:p>
        </p:txBody>
      </p:sp>
      <p:sp>
        <p:nvSpPr>
          <p:cNvPr id="3" name="Content Placeholder 2"/>
          <p:cNvSpPr>
            <a:spLocks noGrp="1"/>
          </p:cNvSpPr>
          <p:nvPr>
            <p:ph idx="1"/>
          </p:nvPr>
        </p:nvSpPr>
        <p:spPr/>
        <p:txBody>
          <a:bodyPr>
            <a:normAutofit fontScale="77500" lnSpcReduction="20000"/>
          </a:bodyPr>
          <a:lstStyle/>
          <a:p>
            <a:pPr algn="justLow" rtl="1"/>
            <a:r>
              <a:rPr lang="ar-IQ" b="1" u="sng" dirty="0" smtClean="0"/>
              <a:t>3-دور الأزمات في نشأة الأحزاب:</a:t>
            </a:r>
            <a:r>
              <a:rPr lang="ar-IQ" b="1" dirty="0" smtClean="0"/>
              <a:t> هناك أحزاب نشأت في ظروف اجتماعية واقتصادية وسياسية متأزمة في اغلب الأحوال،إذ إن بعض الأحزاب السياسية تشكلت بفعل أزمة سياسية يواجهها النظام السياسي، والبعض الآخر ظهر إلى الوجود ليتسبب في خلق أزمة سياسية للنظام السياسي.</a:t>
            </a:r>
          </a:p>
          <a:p>
            <a:pPr algn="justLow" rtl="1"/>
            <a:r>
              <a:rPr lang="ar-IQ" b="1" u="sng" dirty="0" smtClean="0"/>
              <a:t>نشأة الأحزاب وأزمة الشرعية:</a:t>
            </a:r>
            <a:r>
              <a:rPr lang="ar-IQ" b="1" dirty="0" smtClean="0"/>
              <a:t>في فرنسا وقبل وقوع ثورة عام 1789م،ومع تفاقم أزمة شرعية السلطة التي كان يمسك بزمامها الملك(لويس السادس عشر)، أخذت الجماعات الثورية تتخذ طابعاً شعبياً،وقد شكلت تلك الجماعات طلائع الأحزاب السياسية التي كانت تسعى للبحث عن دعم شعبي لها في نضالها من اجل الإطاحة بالملك،وهناك أحزاب أوربية أخرى نشأت بطريقة سرية أما لأن نشاطها كان ممنوعاً،أو أنها هي التي فضلت أن يبقى نشاطها غير معلن،ومن أمثلة هذا النوع الحزب الديمقراطي المسيحي الايطالي،وبالمثل الحزب الشيوعي السوفيتي الذي كان نشاطه ممنوعاً قبل سنة 1917م ثم تحول إلى حزب حاكم  بعد نجاح الثورة البلشفية  التي قام بها الحزب المذكور في تلك السنة</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الأحزاب</a:t>
            </a:r>
            <a:endParaRPr lang="ar-IQ" dirty="0"/>
          </a:p>
        </p:txBody>
      </p:sp>
      <p:sp>
        <p:nvSpPr>
          <p:cNvPr id="3" name="Content Placeholder 2"/>
          <p:cNvSpPr>
            <a:spLocks noGrp="1"/>
          </p:cNvSpPr>
          <p:nvPr>
            <p:ph idx="1"/>
          </p:nvPr>
        </p:nvSpPr>
        <p:spPr/>
        <p:txBody>
          <a:bodyPr>
            <a:noAutofit/>
          </a:bodyPr>
          <a:lstStyle/>
          <a:p>
            <a:pPr lvl="1" algn="justLow" rtl="1">
              <a:buNone/>
            </a:pPr>
            <a:r>
              <a:rPr lang="ar-IQ" sz="2000" b="1" u="sng" dirty="0" smtClean="0">
                <a:latin typeface="Simplified Arabic" pitchFamily="18" charset="-78"/>
                <a:cs typeface="Simplified Arabic" pitchFamily="18" charset="-78"/>
              </a:rPr>
              <a:t>ب-أزمة بناء الأمة (الوحدة الوطنية):</a:t>
            </a:r>
            <a:r>
              <a:rPr lang="ar-IQ" sz="2000" b="1" dirty="0" smtClean="0">
                <a:latin typeface="Simplified Arabic" pitchFamily="18" charset="-78"/>
                <a:cs typeface="Simplified Arabic" pitchFamily="18" charset="-78"/>
              </a:rPr>
              <a:t> واجهت معظم الدول الأوربية وكذا الولايات المتحدة الأمريكية وكندا – لاسيما في بداية بنائها أو في مراحل لاحقة- مثل تلك الأزمة،وكانت تلك الأزمة مزدوجة فقد واجهت تلك الدول أزمة تكامل أو إندماج أجتماعي وإقليمي،أما الأولى فأنها تتعلق بتعدد الإنتماءات العرقية واللغوية والدينية والمذهبية، أما الأخيرة فأنها تتعلق بالنزعات الإنفصالية التي روجت لها أحزاب سياسية، مع محاولات القوى الخارجية لدعم وتشجيع تلك النزعات بل والعمل على تقسيم الدول القوية والغنية،وبفعل تلك الأزمات وتفاقمها كثيراً ما نشأت أحزاب سياسية في بلدان أوربية  مختلفة، ومن ذلك مثلا نشأت في ألمانيا وايطاليا وبلجيكا أحزاب سياسية تسعى إلى تحقيق اندماج لمناطق مختلفة منها،ومن ذلك كان ظهور حزب الوسط  البافاري في ألمانيا خلال ظروف الصراع الذي كان دائراً بين بافاريا وبروسيا وفي الوقت الذي كان فيه ( بسمارك ) يتزعم الليبراليين الألمان لتوحيد ألمانيا،وعلى نفس الشاكلة  كانت الحركة الجماهيرية التي يتزعمها كل من (غاريبالري) و(مازيني) والجماعات الليبرالية في ايطاليا تسعى إلى تحقيق الوحدة الوطنية الايطالية،كما ظهرت أحزاب سياسية في بلجيكا بفعل الصراع بين السكان الفلامان والسكان الفالون،وفي الوقت الذي نشأت الأحزاب الفرنسية  الانفصالية في كندا</a:t>
            </a:r>
            <a:r>
              <a:rPr lang="ar-IQ" sz="2000" b="1" baseline="30000" dirty="0" smtClean="0">
                <a:latin typeface="Simplified Arabic" pitchFamily="18" charset="-78"/>
                <a:cs typeface="Simplified Arabic" pitchFamily="18" charset="-78"/>
              </a:rPr>
              <a:t> ()</a:t>
            </a:r>
            <a:r>
              <a:rPr lang="ar-IQ" sz="2000" b="1" dirty="0" smtClean="0">
                <a:latin typeface="Simplified Arabic" pitchFamily="18" charset="-78"/>
                <a:cs typeface="Simplified Arabic" pitchFamily="18" charset="-78"/>
              </a:rPr>
              <a:t>،نشأت أحزاب وطنية لمواجهة تلك النزعة والعمل على ترسيخ الوحدة الوطنية.</a:t>
            </a:r>
            <a:endParaRPr lang="en-US" sz="2000" dirty="0" smtClean="0">
              <a:latin typeface="Simplified Arabic" pitchFamily="18" charset="-78"/>
              <a:cs typeface="Simplified Arabic" pitchFamily="18" charset="-78"/>
            </a:endParaRPr>
          </a:p>
          <a:p>
            <a:pPr algn="justLow"/>
            <a:endParaRPr lang="ar-IQ"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الآحزاب</a:t>
            </a:r>
            <a:endParaRPr lang="ar-IQ" dirty="0"/>
          </a:p>
        </p:txBody>
      </p:sp>
      <p:sp>
        <p:nvSpPr>
          <p:cNvPr id="3" name="Content Placeholder 2"/>
          <p:cNvSpPr>
            <a:spLocks noGrp="1"/>
          </p:cNvSpPr>
          <p:nvPr>
            <p:ph idx="1"/>
          </p:nvPr>
        </p:nvSpPr>
        <p:spPr/>
        <p:txBody>
          <a:bodyPr>
            <a:normAutofit lnSpcReduction="10000"/>
          </a:bodyPr>
          <a:lstStyle/>
          <a:p>
            <a:pPr lvl="2" algn="justLow" rtl="1">
              <a:buNone/>
            </a:pPr>
            <a:r>
              <a:rPr lang="ar-IQ" b="1" u="sng" dirty="0" smtClean="0"/>
              <a:t>3-أزمة المشاركة:</a:t>
            </a:r>
            <a:r>
              <a:rPr lang="ar-IQ" b="1" dirty="0" smtClean="0"/>
              <a:t> أن مطالبة جماعات معينة بإشراكها في الحكم تنطوي بذات الوقت على أزمة شرعية، ويشكل هذا الأمر تهديداً لمركز القوى الحاكمة لاسيما إذا كانت الأخيرة لا تستجيب لمطالب مثل تلك الجماعات، وفي معظم الدول الأوربية التي شهدت تطورات مادية بفعل التصنيع وإستعمال التكنولوجيا ظهرت قوى اجتماعية وسياسية تطور تنظيمياً وأيديولوجياً وأخذت صيغة أحزاب سياسية تطالب بتوسيع نطاق المشاركة في الحكم.لذا فهناك كثير من الأحزاب السياسية الأوربية نشأت بتأثير أزمة المشاركة،أي بفعل تزايد مطالب القوى الاجتماعية والسياسية الصاعدة  في المجتمع بإشراكها في الحكم،فقد صاحب انهيار النظام الإقطاعي في الغرب مطالبة الطبقة الوسطى الصاعدة آنذاك بتمثيلها سياسياً،كما إن التصنيع جعل الطبقة العاملة تطالب بدور هام في تقرير سياسة الدولة لضمان حقوقها وكان ذلك دافعاً لنشأة أحزاب ذات نشاط منظم وفاعل لبلوغ تلك الأهداف</a:t>
            </a:r>
            <a:r>
              <a:rPr lang="en-US" dirty="0" smtClean="0"/>
              <a:t>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ثانياً: نشأة الأحزاب السياسية في دول العالم المتأخرة</a:t>
            </a:r>
            <a:endParaRPr lang="ar-IQ" dirty="0"/>
          </a:p>
        </p:txBody>
      </p:sp>
      <p:sp>
        <p:nvSpPr>
          <p:cNvPr id="3" name="Content Placeholder 2"/>
          <p:cNvSpPr>
            <a:spLocks noGrp="1"/>
          </p:cNvSpPr>
          <p:nvPr>
            <p:ph idx="1"/>
          </p:nvPr>
        </p:nvSpPr>
        <p:spPr/>
        <p:txBody>
          <a:bodyPr>
            <a:normAutofit fontScale="77500" lnSpcReduction="20000"/>
          </a:bodyPr>
          <a:lstStyle/>
          <a:p>
            <a:pPr algn="justLow" rtl="1"/>
            <a:r>
              <a:rPr lang="ar-IQ" b="1" dirty="0" smtClean="0"/>
              <a:t>أن اغلب الأحزاب السياسية التي ظهرت في دول العالم -وهي تشمل معظم الدول الآسيوية وكل الدول الأفريقية تقريباً ودول أمريكا اللاتينية-، كانت قد نشأت بفعل الظروف المحلية والتطورات التاريخية الكبرى التي  شهدتها تلك الدول، وبسبب خضوع شعوب تلك الدول على مدى سنوات طويلة للاستعمار الأجنبي، نشأت حركات وأحزاب سياسية كرست كل نشاطاتها وجهودها للحصول على الاستقلال والتحرر من ربقة الاستعمار، ومع إن الأخير حاول إيجاد هيئات ومجالس تمثيلية أو نيابية، وساعد على ظهور أحزاب سياسية في هذا الإطار غير إن الكثير من الحركات والأحزاب في تلك الدول لم  تجد في هذه المحاولات سوى وسيلة لاحتوائها وإجهاضها من محتواها التحرري،وعلى ذلك رفضت تلك الحركات والأحزاب العمل في هذا الإطار البرلماني المصطنع فعلى سبيل المثال نمت الحركة القومية في الهند وتطورت قبل أن يتأسس البرلمان المركزي وقبل إيجاد برلمانات الولايات والأقاليم الهندية وظلت ترفض العمل في إطار هذه البرلمانات حتى منتصف الثلاثينات من القرن الماضي</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نشأة الأحزاب بالدول العربية</a:t>
            </a:r>
            <a:endParaRPr lang="ar-IQ" dirty="0"/>
          </a:p>
        </p:txBody>
      </p:sp>
      <p:sp>
        <p:nvSpPr>
          <p:cNvPr id="3" name="Content Placeholder 2"/>
          <p:cNvSpPr>
            <a:spLocks noGrp="1"/>
          </p:cNvSpPr>
          <p:nvPr>
            <p:ph idx="1"/>
          </p:nvPr>
        </p:nvSpPr>
        <p:spPr/>
        <p:txBody>
          <a:bodyPr>
            <a:normAutofit fontScale="62500" lnSpcReduction="20000"/>
          </a:bodyPr>
          <a:lstStyle/>
          <a:p>
            <a:pPr algn="justLow" rtl="1"/>
            <a:r>
              <a:rPr lang="ar-IQ" b="1" dirty="0" smtClean="0"/>
              <a:t>وفي الدول العربية بدأت ظاهرة نشوء الأحزاب السياسية تتبلور منذ أواخر القرن التاسع عشر بشكل علني وسري،ولكنها على خلاف الأحزاب الأوربية لم تكن دوافع نشأتها برلمانية وانتخابية،بل كانت بعض تلك الأحزاب تطالب السلطان العثماني بإقامة حياة دستورية وحكم لامركزي،ثم بدأت أحزاب أخرى تظهر على الساحة السياسية تطالب بالاستقلال والتحرر،وهناك الكثير من الدول العربية شهدت ظهور أحزاب تبنت النظرية الشيوعية أو الاشتراكية – شأنها في ذلك شأن معظم أحزاب الدول النامية أو المتخلفة - تأثراً بالحزب الشيوعي الذي ظهر في القرن العشرين في الإتحاد السوفييتي ومن ثم ظهرت أحزاب شيوعية في الصين وأوربا الشرقية والتي أسست أنظمة سياسية حديثة يحكمها–أو تهيمن على مقدراتها تلك الأحزاب.</a:t>
            </a:r>
            <a:endParaRPr lang="en-US" dirty="0" smtClean="0"/>
          </a:p>
          <a:p>
            <a:pPr algn="justLow" rtl="1"/>
            <a:r>
              <a:rPr lang="ar-IQ" b="1" dirty="0" smtClean="0"/>
              <a:t>وبالمقابل نشأت أحزاب سياسية في تلك الدول بعد الاستقلال وبقرار من السلطة الحاكمة وذلك كي تكون بمثابة السند لها،ومن أمثلة تلك الأحزاب:الاتحاد الاشتراكي في كل من مصر والسودان وحزب المصلحة الوطنية في السلفادور والحزب الثوري الدستوري في المكسيك.</a:t>
            </a:r>
            <a:endParaRPr lang="en-US" dirty="0" smtClean="0"/>
          </a:p>
          <a:p>
            <a:pPr algn="justLow" rtl="1"/>
            <a:r>
              <a:rPr lang="ar-IQ" b="1" dirty="0" smtClean="0"/>
              <a:t>وعلى وجه الجملة شهدت معظم تلك الدول العالم ظاهرة نظام الحزب الواحد، وحاول قادة تلك الدول تقديم العديد من الحجج لتبرير تبني هذا النظام، فبعضها عللت ،وفضلاً عن ذلك هناك مبرراً آخر يحاول هؤلاء القادة الاحتجاج به ألا وهو المتعلق بعدم كفاية وكفاءة النخبة السياسية والإدارية القادرة على تبني  وتسيير نظام تعدد الأحزاب بسلام.</a:t>
            </a:r>
            <a:endParaRPr lang="en-US" dirty="0" smtClean="0"/>
          </a:p>
          <a:p>
            <a:pPr algn="r" rtl="1"/>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6079</Words>
  <Application>Microsoft Office PowerPoint</Application>
  <PresentationFormat>On-screen Show (4:3)</PresentationFormat>
  <Paragraphs>150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الأحزاب السياسية</vt:lpstr>
      <vt:lpstr>نشأة الاحزاب</vt:lpstr>
      <vt:lpstr>نشأة الأحزاب</vt:lpstr>
      <vt:lpstr>نشأة الاحزاب</vt:lpstr>
      <vt:lpstr>نشأة الاحزاب</vt:lpstr>
      <vt:lpstr>نشأة الأحزاب</vt:lpstr>
      <vt:lpstr>نشأة الآحزاب</vt:lpstr>
      <vt:lpstr>ثانياً: نشأة الأحزاب السياسية في دول العالم المتأخرة</vt:lpstr>
      <vt:lpstr>نشأة الأحزاب بالدول العربية</vt:lpstr>
      <vt:lpstr>تعريف الحزب</vt:lpstr>
      <vt:lpstr>عناصر الحزب</vt:lpstr>
      <vt:lpstr>وظائف الأحزاب</vt:lpstr>
      <vt:lpstr>وظائف الأحزاب</vt:lpstr>
      <vt:lpstr>وظائف الأحزاب</vt:lpstr>
      <vt:lpstr>وظائف الأحزاب</vt:lpstr>
      <vt:lpstr>وظائف الأحزاب</vt:lpstr>
      <vt:lpstr>المطلب الثاني: تصنيف الأحزاب السياسية: </vt:lpstr>
      <vt:lpstr>تصنيف الاحزاب</vt:lpstr>
      <vt:lpstr>المبحث الثالث: دور الأحزاب في النظم السياسية:</vt:lpstr>
      <vt:lpstr>أولاً: نظام الحزب الواحد في الاتحاد السوفييتي:</vt:lpstr>
      <vt:lpstr>أولاً: نظام الحزب الواحد في الاتحاد السوفييتي:</vt:lpstr>
      <vt:lpstr>ثانياً-نظام الحزب الواحد في الصين</vt:lpstr>
      <vt:lpstr>ب-تنظيمات الحزب الشيوعي الصيني</vt:lpstr>
      <vt:lpstr>تنظيمات الحزب الشيوعي الصيني</vt:lpstr>
      <vt:lpstr>ت-تأسيس نظام الحكم الشيوعي: </vt:lpstr>
      <vt:lpstr>ت-تأسيس نظام الحكم الشيوعي: اختصاصات مجلس الشعب </vt:lpstr>
      <vt:lpstr>ت-تأسيس نظام الحكم الشيوعي:المؤسسة التنفيذية</vt:lpstr>
      <vt:lpstr>ث- دور الحزب في إدارة النظام السياسي:</vt:lpstr>
      <vt:lpstr>ث- دور الحزب في إدارة النظام السياسي:</vt:lpstr>
      <vt:lpstr>ث- دور الحزب في إدارة النظام السياسي:</vt:lpstr>
      <vt:lpstr>ث- دور الحزب في إدارة النظام السياسي:</vt:lpstr>
      <vt:lpstr>ج- التطور الاقتصادي في الصين: </vt:lpstr>
      <vt:lpstr>ج- التطور الاقتصادي في الصين: </vt:lpstr>
      <vt:lpstr>ج- التطور الاقتصادي في الصين: </vt:lpstr>
      <vt:lpstr>ج- التطور الاقتصادي في الصين: </vt:lpstr>
      <vt:lpstr>المطلب الثاني-نظام الثنائية الحزبية</vt:lpstr>
      <vt:lpstr> نتائج وآثار تطبيق نظام الثنائية</vt:lpstr>
      <vt:lpstr>ثانياً: الثنائية الحزبية في الولايات المتحدة</vt:lpstr>
      <vt:lpstr>2-أسباب استمرار نظام الثنائية الحزبية في الولايات المتحدة: </vt:lpstr>
      <vt:lpstr>3-دور-آثار تطبيق- الثنائية الحزبية في النظام السياسي الأمريكي</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الأحزاب السياسية</dc:title>
  <dc:creator>vaio</dc:creator>
  <cp:lastModifiedBy>DR.Ahmed Saker 2O14</cp:lastModifiedBy>
  <cp:revision>63</cp:revision>
  <dcterms:created xsi:type="dcterms:W3CDTF">2006-08-16T00:00:00Z</dcterms:created>
  <dcterms:modified xsi:type="dcterms:W3CDTF">2018-02-25T18:38:03Z</dcterms:modified>
</cp:coreProperties>
</file>