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الرقابة الدستورية</a:t>
            </a:r>
            <a:endParaRPr lang="ar-IQ" dirty="0"/>
          </a:p>
        </p:txBody>
      </p:sp>
      <p:sp>
        <p:nvSpPr>
          <p:cNvPr id="3" name="Content Placeholder 2"/>
          <p:cNvSpPr>
            <a:spLocks noGrp="1"/>
          </p:cNvSpPr>
          <p:nvPr>
            <p:ph idx="1"/>
          </p:nvPr>
        </p:nvSpPr>
        <p:spPr/>
        <p:txBody>
          <a:bodyPr>
            <a:normAutofit fontScale="25000" lnSpcReduction="20000"/>
          </a:bodyPr>
          <a:lstStyle/>
          <a:p>
            <a:pPr algn="justLow" rtl="1"/>
            <a:r>
              <a:rPr lang="ar-IQ" sz="14400" b="1" u="sng" dirty="0" smtClean="0">
                <a:latin typeface="Simplified Arabic" pitchFamily="18" charset="-78"/>
                <a:cs typeface="Simplified Arabic" pitchFamily="18" charset="-78"/>
              </a:rPr>
              <a:t>يقصد بمبدأ سمو الدستور: </a:t>
            </a:r>
            <a:r>
              <a:rPr lang="ar-IQ" sz="14400" b="1" dirty="0" smtClean="0">
                <a:latin typeface="Simplified Arabic" pitchFamily="18" charset="-78"/>
                <a:cs typeface="Simplified Arabic" pitchFamily="18" charset="-78"/>
              </a:rPr>
              <a:t>علو القواعد الدستورية على غيرها من القواعد والتشريعات القانونية النافذة والصادرة من مختلف المؤسسات المركزية (أو الاتحادية) والمحلية في النظام السياسي المعني،وهذا يعني أن أي قانون تصدره المؤسسات، أو الهيئات المذكورة ينبغي أن لا يكون مخالفاً لأحكام الدستور، وبذلك يراد بسمو الدستور أن النظام القانوني للدولة بأكمله يكون محكوماً بالقواعد الدستورية، كما أن أية إختصاص،أو صلاحية، أو وظيفة لا يمكن ممارستها من قبل المؤسسة المعنية إلا بالحدود التي رسمها لها الدستور</a:t>
            </a:r>
            <a:r>
              <a:rPr lang="ar-IQ" sz="14400" b="1" dirty="0" smtClean="0">
                <a:latin typeface="Simplified Arabic" pitchFamily="18" charset="-78"/>
                <a:cs typeface="Simplified Arabic" pitchFamily="18" charset="-78"/>
              </a:rPr>
              <a:t>.</a:t>
            </a: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بنية المؤسسة التنفيذية</a:t>
            </a:r>
            <a:endParaRPr lang="ar-IQ" dirty="0"/>
          </a:p>
        </p:txBody>
      </p:sp>
      <p:sp>
        <p:nvSpPr>
          <p:cNvPr id="3" name="Content Placeholder 2"/>
          <p:cNvSpPr>
            <a:spLocks noGrp="1"/>
          </p:cNvSpPr>
          <p:nvPr>
            <p:ph idx="1"/>
          </p:nvPr>
        </p:nvSpPr>
        <p:spPr/>
        <p:txBody>
          <a:bodyPr>
            <a:normAutofit fontScale="25000" lnSpcReduction="20000"/>
          </a:bodyPr>
          <a:lstStyle/>
          <a:p>
            <a:pPr algn="justLow" rtl="1"/>
            <a:r>
              <a:rPr lang="ar-EG" sz="12800" b="1" dirty="0" smtClean="0"/>
              <a:t>تتكون المؤسسة التنفيذية من فرعين هما:رئاسة الجمهورية ومجلس الوزراء.</a:t>
            </a:r>
            <a:endParaRPr lang="en-US" sz="12800" dirty="0" smtClean="0"/>
          </a:p>
          <a:p>
            <a:pPr lvl="0" algn="justLow" rtl="1"/>
            <a:r>
              <a:rPr lang="ar-EG" sz="12800" b="1" u="sng" dirty="0" smtClean="0"/>
              <a:t>رئيس الجمهورية:</a:t>
            </a:r>
            <a:r>
              <a:rPr lang="ar-EG" sz="12800" b="1" dirty="0" smtClean="0"/>
              <a:t> نصت المادة (67) من الدستور على أن رئيس الجمهورية هو: (رئيس الدولة ورمز وحدة الوطن، يمثل سيادة البلاد ويسهر على ضمان الالتزام بالدستور والمحافظة على استقلال العراق وسيادته ووحدته وسلامة أراضيه وفقاً لأحكام الدستور)، ويُنتَخب رئيس الجمهورية من قبل أعضاء مجلس النواب بأغلبية ثلثي عدد أعضائه- على وفق ما نصت عليه المادة (70) من </a:t>
            </a:r>
            <a:r>
              <a:rPr lang="ar-EG" sz="12800" b="1" dirty="0" smtClean="0"/>
              <a:t>الدستور-،</a:t>
            </a:r>
            <a:r>
              <a:rPr lang="ar-EG" sz="12800" b="1" dirty="0" smtClean="0"/>
              <a:t>وتحدد ولاية الرئيس بسنوات أربع على أن يعاد إنتخابه لولاية ثانية فحسب(م72).</a:t>
            </a:r>
            <a:endParaRPr lang="en-US" sz="12800" dirty="0" smtClean="0"/>
          </a:p>
          <a:p>
            <a:pPr algn="justLow" rtl="1"/>
            <a:r>
              <a:rPr lang="ar-EG" sz="6700" b="1" dirty="0" smtClean="0"/>
              <a:t> </a:t>
            </a:r>
            <a:endParaRPr lang="en-US" dirty="0" smtClean="0"/>
          </a:p>
          <a:p>
            <a:pPr algn="justLow" rtl="1"/>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بنية المؤسسة التنفيذية</a:t>
            </a:r>
            <a:endParaRPr lang="ar-IQ" dirty="0"/>
          </a:p>
        </p:txBody>
      </p:sp>
      <p:sp>
        <p:nvSpPr>
          <p:cNvPr id="3" name="Content Placeholder 2"/>
          <p:cNvSpPr>
            <a:spLocks noGrp="1"/>
          </p:cNvSpPr>
          <p:nvPr>
            <p:ph idx="1"/>
          </p:nvPr>
        </p:nvSpPr>
        <p:spPr/>
        <p:txBody>
          <a:bodyPr>
            <a:normAutofit fontScale="25000" lnSpcReduction="20000"/>
          </a:bodyPr>
          <a:lstStyle/>
          <a:p>
            <a:pPr algn="justLow" rtl="1"/>
            <a:r>
              <a:rPr lang="ar-EG" sz="9600" b="1" dirty="0" smtClean="0"/>
              <a:t>وبخصوص الشروط الواجب توفرها فيمن يحق له الترشيح والمنافسة على منصب رئيس الجمهورية فقد </a:t>
            </a:r>
            <a:r>
              <a:rPr lang="ar-EG" sz="2400" b="1" dirty="0" smtClean="0"/>
              <a:t>حددتها</a:t>
            </a:r>
            <a:r>
              <a:rPr lang="ar-EG" sz="9600" b="1" dirty="0" smtClean="0"/>
              <a:t> المادة(68) وكما يأتي:(أولاً-عراقياً بالولادة ومن أبوين عراقيين،ثانياً- كامل الاهلية وأتم الاربعين سنةً من عمره،ثالثاً- ذو سمعة حسنة وخبرة سياسية ومشهوداً له بالنزاهة والاستقامة والعدالة والإخلاص للوطن،رابعاً- غير محكوم بجريمة مخلة بالشرف).</a:t>
            </a:r>
            <a:endParaRPr lang="en-US" sz="9600" dirty="0" smtClean="0"/>
          </a:p>
          <a:p>
            <a:pPr algn="justLow" rtl="1"/>
            <a:endParaRPr lang="ar-IQ" b="1" dirty="0" smtClean="0"/>
          </a:p>
          <a:p>
            <a:pPr algn="justLow" rtl="1"/>
            <a:r>
              <a:rPr lang="ar-EG" sz="11200" b="1" dirty="0" smtClean="0"/>
              <a:t>ويمكن </a:t>
            </a:r>
            <a:r>
              <a:rPr lang="ar-EG" sz="11200" b="1" dirty="0" smtClean="0"/>
              <a:t>إعفاء رئيس الجمهورية من قبل مجلس النواب أيضاً وبعد إدانته من قبل المحكمة الاتحادية العليا وفي حالات معينة(الحنث في اليمين الدستورية وانتهاك الدستور والخيانة العظمى)،وبعد إجراءات المسائلة التي يتبعها المجلس ضد رئيس الجمهورية على وفق الفقرة(سادساً) من المادة (61)،وفي حالة إعفاء الأخير - وكذا في حالات خلو هذا المنصب لأي سبب كان(استقالة أوعجز أو وفاة)- يحل محله نائبه،وفي حالة عدم وجود نائب للرئيس يحل محله رئيس مجلس النواب(المادة 74) من الدستور.</a:t>
            </a:r>
            <a:endParaRPr lang="ar-IQ" sz="1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u="sng" dirty="0" smtClean="0"/>
              <a:t>مجلس الوزراء (الحكومة):</a:t>
            </a:r>
            <a:r>
              <a:rPr lang="ar-EG" b="1" dirty="0" smtClean="0"/>
              <a:t> </a:t>
            </a:r>
            <a:endParaRPr lang="ar-IQ" dirty="0"/>
          </a:p>
        </p:txBody>
      </p:sp>
      <p:sp>
        <p:nvSpPr>
          <p:cNvPr id="3" name="Content Placeholder 2"/>
          <p:cNvSpPr>
            <a:spLocks noGrp="1"/>
          </p:cNvSpPr>
          <p:nvPr>
            <p:ph idx="1"/>
          </p:nvPr>
        </p:nvSpPr>
        <p:spPr/>
        <p:txBody>
          <a:bodyPr>
            <a:normAutofit fontScale="85000" lnSpcReduction="20000"/>
          </a:bodyPr>
          <a:lstStyle/>
          <a:p>
            <a:pPr algn="justLow" rtl="1"/>
            <a:r>
              <a:rPr lang="ar-EG" b="1" dirty="0" smtClean="0"/>
              <a:t>نصت الفقرة(أولاً) من المادة(76) من الدستور على مايأتي: (يكلف رئيس الجمهورية، مرشح الكتلة النيابية الأكثر عدداً،بتشكيل مجلس الوزراء،خلال خمسة عشر يوماً من تأريخ انتخاب رئيس الجمهورية)،كما نصت الفقرة(ثانياً)من المادة المذكورة على أن:(يتولى رئيس مجلس الوزراء المكلف تسمية أعضاء وزراته خلال مدة أقصاها ثلاثون يوماً من تأريخ التكليف)،وفي حال نجاح رئيس مجلس الوزراء المكلف في هذه المهمة يعرض أسماء الوزراء والمنهاج الوزاري على مجلس النواب وفي حال حصلت موافقة الأخير على الوزراء منفردين والمنهاج الوزاري بالأغلبية المطلقة،يُعد ذلك بمثابة منح للثقة لمجلس </a:t>
            </a:r>
            <a:r>
              <a:rPr lang="ar-EG" b="1" dirty="0" smtClean="0"/>
              <a:t>الوزراء</a:t>
            </a:r>
            <a:r>
              <a:rPr lang="ar-IQ" b="1" dirty="0" smtClean="0"/>
              <a:t>.</a:t>
            </a:r>
          </a:p>
          <a:p>
            <a:pPr algn="justLow" rtl="1"/>
            <a:r>
              <a:rPr lang="ar-EG" b="1" dirty="0" smtClean="0"/>
              <a:t>وفي حالة خلو منصب رئيس الوزراء لأي سبب كان يحل محله رئيس الجمهورية ويتخذ الإجراءات المذكورة في المادة(76)من الدستور لتكليف شخص آخر لتولي هذا المنصب (المادة 81).</a:t>
            </a:r>
            <a:endParaRPr lang="en-US" dirty="0" smtClean="0"/>
          </a:p>
          <a:p>
            <a:pPr algn="justLow" rtl="1"/>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u="sng" dirty="0" smtClean="0"/>
              <a:t>بنية المؤسسة القضائية</a:t>
            </a:r>
            <a:r>
              <a:rPr lang="ar-EG" b="1" u="sng" dirty="0" smtClean="0"/>
              <a:t>:</a:t>
            </a:r>
            <a:endParaRPr lang="ar-IQ" dirty="0"/>
          </a:p>
        </p:txBody>
      </p:sp>
      <p:sp>
        <p:nvSpPr>
          <p:cNvPr id="3" name="Content Placeholder 2"/>
          <p:cNvSpPr>
            <a:spLocks noGrp="1"/>
          </p:cNvSpPr>
          <p:nvPr>
            <p:ph idx="1"/>
          </p:nvPr>
        </p:nvSpPr>
        <p:spPr/>
        <p:txBody>
          <a:bodyPr>
            <a:normAutofit fontScale="85000" lnSpcReduction="10000"/>
          </a:bodyPr>
          <a:lstStyle/>
          <a:p>
            <a:pPr algn="justLow" rtl="1"/>
            <a:r>
              <a:rPr lang="ar-EG" b="1" dirty="0" smtClean="0"/>
              <a:t>نصت المادة (89) من الدستور على مايأتي:(تتكون السلطة القضائية الاتحادية، من مجلس القضاء الأعلى، والمحكمة الاتحادية العليا، ومحكمة التمييز الاتحادية وجهاز الإدعاء العام وهيئة الإشراف القضائي والمحاكم الاتحادية الأخرى التي تنظم وفقاً للقانون).</a:t>
            </a:r>
            <a:endParaRPr lang="en-US" dirty="0" smtClean="0"/>
          </a:p>
          <a:p>
            <a:pPr algn="justLow" rtl="1"/>
            <a:r>
              <a:rPr lang="ar-EG" b="1" dirty="0" smtClean="0"/>
              <a:t>ومع أن المشرع الدستوري العراقي كان قد تطرق بشيء من التفصيل لما يتصل ببعض الهيئات القضائية مثل  مجلس القضاء الأعلى والمحكمة الاتحادية العليا، إلا أنه فوَض- في مواضع متعددة أخرى لاحقة للمادة المذكورة- المشرع العادي(السلطة التشريعية ممثلة بمجلس النواب حالياً) مهمة إصدار قوانين لتنظيم- بمعنى تشكيل وبيان اختصاصات- معظم الهيئات القضائية الإتحادية.   </a:t>
            </a:r>
            <a:endParaRPr lang="en-US" dirty="0" smtClean="0"/>
          </a:p>
          <a:p>
            <a:pPr algn="r" rtl="1"/>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EG" sz="4000" b="1" dirty="0" smtClean="0"/>
              <a:t>المحكمة الاتحادية </a:t>
            </a:r>
            <a:r>
              <a:rPr lang="ar-EG" sz="4000" b="1" dirty="0" smtClean="0"/>
              <a:t>العليا</a:t>
            </a:r>
            <a:endParaRPr lang="ar-IQ" sz="4000" dirty="0"/>
          </a:p>
        </p:txBody>
      </p:sp>
      <p:sp>
        <p:nvSpPr>
          <p:cNvPr id="3" name="Content Placeholder 2"/>
          <p:cNvSpPr>
            <a:spLocks noGrp="1"/>
          </p:cNvSpPr>
          <p:nvPr>
            <p:ph idx="1"/>
          </p:nvPr>
        </p:nvSpPr>
        <p:spPr/>
        <p:txBody>
          <a:bodyPr>
            <a:normAutofit fontScale="25000" lnSpcReduction="20000"/>
          </a:bodyPr>
          <a:lstStyle/>
          <a:p>
            <a:pPr algn="justLow" rtl="1"/>
            <a:r>
              <a:rPr lang="ar-EG" sz="11200" b="1" dirty="0" smtClean="0"/>
              <a:t>خصص </a:t>
            </a:r>
            <a:r>
              <a:rPr lang="ar-EG" sz="11200" b="1" dirty="0" smtClean="0"/>
              <a:t>المشرع الدستوري العراقي الفرع الثاني من الفصل الثالث من الباب الثالث </a:t>
            </a:r>
            <a:r>
              <a:rPr lang="ar-EG" sz="11200" b="1" dirty="0" smtClean="0"/>
              <a:t>لتلك المحكمة</a:t>
            </a:r>
            <a:r>
              <a:rPr lang="ar-EG" sz="11200" b="1" dirty="0" smtClean="0"/>
              <a:t>، ويعود ذلك للأهمية المكانة والدور الذي تضطلع به تلك الهيئة،ليس فقط على صعيد القضاء بل على صعيد بناء مؤسسات النظام السياسي في العراق برمتها، وعلى ذلك نصت الفقرة(أولاً) من المادة (92) من الفرع المذكور على أن: (المحكمة الاتحادية العليا هيئة قضائية مستقلة مالياً وإدارياً)،كما نصت الفقرة (ثانياً) من المادة ذاتها </a:t>
            </a:r>
            <a:r>
              <a:rPr lang="ar-EG" sz="11200" b="1" smtClean="0"/>
              <a:t>على </a:t>
            </a:r>
            <a:r>
              <a:rPr lang="ar-EG" sz="11200" b="1" smtClean="0"/>
              <a:t>:(</a:t>
            </a:r>
            <a:r>
              <a:rPr lang="ar-EG" sz="11200" b="1" dirty="0" smtClean="0"/>
              <a:t>تتكون المحكمة الاتحادية العليا من عدد من القضاة وخبراء في الفقه الإسلامي وفقهاء القانون يُحدد عددهم وتنظم طريقة اختيارهم وعمل المحكمة بقانون يسن بأغلبية ثلثي أعضاء مجلس النواب)،ويستدل من هذا النص على أن خطورة وأهمية الدور الذي تضطلع به المحكمة الاتحادية العليا يستدعي أن تضم بين صفوفها هذه الصفوة من المتخصصين في مجال القانون والعدالة والشريعة الإسلامية،ومما يعزز هذا الرأي اشتراط المشرع الدستوري على المشرع العادي- مجلس النواب- استحصال موافقة ثلثي عدد أعضاءه لسن القانون الخاص بإستكمال تشكيل تلك المحكمة وبيان آليات عملها.</a:t>
            </a:r>
            <a:endParaRPr lang="en-US" sz="11200" dirty="0" smtClean="0"/>
          </a:p>
          <a:p>
            <a:pPr algn="justLow" rtl="1"/>
            <a:r>
              <a:rPr lang="ar-EG" sz="11200" b="1" dirty="0" smtClean="0"/>
              <a:t> </a:t>
            </a:r>
            <a:endParaRPr lang="en-US" sz="11200" dirty="0" smtClean="0"/>
          </a:p>
          <a:p>
            <a:pPr algn="justLow" rtl="1"/>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الرقابة الدستورية</a:t>
            </a:r>
            <a:endParaRPr lang="ar-IQ" dirty="0"/>
          </a:p>
        </p:txBody>
      </p:sp>
      <p:sp>
        <p:nvSpPr>
          <p:cNvPr id="3" name="Content Placeholder 2"/>
          <p:cNvSpPr>
            <a:spLocks noGrp="1"/>
          </p:cNvSpPr>
          <p:nvPr>
            <p:ph idx="1"/>
          </p:nvPr>
        </p:nvSpPr>
        <p:spPr/>
        <p:txBody>
          <a:bodyPr>
            <a:normAutofit fontScale="25000" lnSpcReduction="20000"/>
          </a:bodyPr>
          <a:lstStyle/>
          <a:p>
            <a:pPr algn="justLow" rtl="1"/>
            <a:endParaRPr lang="en-US" sz="9600" dirty="0" smtClean="0">
              <a:latin typeface="Simplified Arabic" pitchFamily="18" charset="-78"/>
              <a:cs typeface="Simplified Arabic" pitchFamily="18" charset="-78"/>
            </a:endParaRPr>
          </a:p>
          <a:p>
            <a:pPr algn="justLow" rtl="1"/>
            <a:r>
              <a:rPr lang="ar-IQ" sz="9600" b="1" dirty="0" smtClean="0">
                <a:latin typeface="Simplified Arabic" pitchFamily="18" charset="-78"/>
                <a:cs typeface="Simplified Arabic" pitchFamily="18" charset="-78"/>
              </a:rPr>
              <a:t>ومن المفترض أن كل الدساتير تتسم بالسمو سواء نصت على ذلك أم لم تنص، ولكن مبدأ السمو ليس مطلقاً بل هناك استثناء يرد على هذا المبدأ،وهو ما أصطلح عليه بـ(نظرية الضرورة)، وتستمد هذه النظرية مدلولها من القاعدة الرومانية القديمة: (إن سلامة الشعب فوق القانون)،وخلاصة هذه النظرية أن القواعد الدستورية وجدت لتنظيم ممارسة السلطة وتأمين حقوق المواطنين وحرياتهم الأساسية في الظروف الطبيعية،أما في الظروف الاستثنائية التي يمكن أن تتعرض فيها الدولة والمجتمع للخطر فيتطلب ذلك اتخاذ إجراءات وتدابير استثنائية وهو ما يجيز لإحدى مؤسساتها،أو من يرأسها (رئيس الدولة أو رئيس الحكومة)أن تعلق كل،أو بعض نصوص الدستور وتجيز لها ممارسة صلاحيات معينة أي غير اعتيادية وخلال مدة محددة وقد وجد ذلك في دساتير دول عدة منها مانصت عليه المادة (16) من الدستور الفرنسي الصادر عام 1958والدستور المصري الصادر عام 1971 والدستور التونسي الصادر عام 1959، وكذلك ما ورد في الفقرة (تاسعاً) من المادة(61) من الدستور العراقي الصادر عام 2005.                  </a:t>
            </a:r>
            <a:endParaRPr lang="en-US" sz="9600" dirty="0" smtClean="0">
              <a:latin typeface="Simplified Arabic" pitchFamily="18" charset="-78"/>
              <a:cs typeface="Simplified Arabic" pitchFamily="18" charset="-78"/>
            </a:endParaRPr>
          </a:p>
          <a:p>
            <a:pPr algn="justLow" rtl="1">
              <a:buNone/>
            </a:pPr>
            <a:endParaRPr lang="ar-IQ" dirty="0" smtClean="0"/>
          </a:p>
          <a:p>
            <a:pPr algn="justLow" rtl="1"/>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سمو الدستور</a:t>
            </a:r>
            <a:endParaRPr lang="ar-IQ" dirty="0"/>
          </a:p>
        </p:txBody>
      </p:sp>
      <p:sp>
        <p:nvSpPr>
          <p:cNvPr id="3" name="Content Placeholder 2"/>
          <p:cNvSpPr>
            <a:spLocks noGrp="1"/>
          </p:cNvSpPr>
          <p:nvPr>
            <p:ph idx="1"/>
          </p:nvPr>
        </p:nvSpPr>
        <p:spPr/>
        <p:txBody>
          <a:bodyPr>
            <a:noAutofit/>
          </a:bodyPr>
          <a:lstStyle/>
          <a:p>
            <a:pPr algn="justLow" rtl="1"/>
            <a:r>
              <a:rPr lang="ar-IQ" sz="2800" b="1" dirty="0" smtClean="0"/>
              <a:t>هي عملية فحص وتدقيق للقوانين والتشريعات الصادرة من الجهات المعنية والمخولة بموجب نصوص الدستور،ومن ثم النظر في مدى مطابقة تلك القوانين والتشريعات مع أحكام الدستور نصاً وروحاً،ما يمنع إصدار قوانين مخالفة لأحكام الدستور،والرقابة الدستورية على نوعين؛رقابة سياسية،وأخرى قضائية. </a:t>
            </a:r>
            <a:endParaRPr lang="en-US" sz="2800" dirty="0" smtClean="0"/>
          </a:p>
          <a:p>
            <a:pPr lvl="0" algn="justLow" rtl="1"/>
            <a:r>
              <a:rPr lang="ar-IQ" sz="2800" b="1" u="sng" dirty="0" smtClean="0"/>
              <a:t>أولاً-الرقابة </a:t>
            </a:r>
            <a:r>
              <a:rPr lang="ar-IQ" sz="2800" b="1" u="sng" dirty="0" smtClean="0"/>
              <a:t>السياسية:</a:t>
            </a:r>
            <a:r>
              <a:rPr lang="ar-IQ" sz="2800" b="1" dirty="0" smtClean="0"/>
              <a:t> أوكلت دساتير بعض الدول </a:t>
            </a:r>
            <a:r>
              <a:rPr lang="ar-IQ" sz="2800" b="1" dirty="0" smtClean="0"/>
              <a:t>تلك المهمة إلى مؤسسة معينة،للنظر </a:t>
            </a:r>
            <a:r>
              <a:rPr lang="ar-IQ" sz="2800" b="1" dirty="0" smtClean="0"/>
              <a:t>في مدى مطابقة </a:t>
            </a:r>
            <a:r>
              <a:rPr lang="ar-IQ" sz="2800" b="1" dirty="0" smtClean="0"/>
              <a:t>التشريعات </a:t>
            </a:r>
            <a:r>
              <a:rPr lang="ar-IQ" sz="2800" b="1" dirty="0" smtClean="0"/>
              <a:t>العادية لأحكام الدستور ،</a:t>
            </a:r>
            <a:r>
              <a:rPr lang="ar-IQ" sz="2800" b="1" dirty="0" smtClean="0"/>
              <a:t>وعلى </a:t>
            </a:r>
            <a:r>
              <a:rPr lang="ar-IQ" sz="2800" b="1" dirty="0" smtClean="0"/>
              <a:t>ذلك تكون تلك الرقابة سابقة لصدور القانون، أي أنها رقابة وقائية،وذلك لأن العملية التشريعية-أي عملية إصدار القوانين- لابد أن تمر بمراحل خمس هي: الاقتراح، المناقشة، الإقرار، المصادقة والإصدار ومن ثم النشر،ولما كانت معظم النظم السياسية المعاصرة قد أوكلت مهمة المصادقة وإصدار القوانين إلى رئيس </a:t>
            </a:r>
            <a:r>
              <a:rPr lang="ar-IQ" sz="2800" b="1" dirty="0" smtClean="0"/>
              <a:t>الدولة،ومثال ذلك الدستور الفرنسي الصادر عام 1958.</a:t>
            </a:r>
            <a:endParaRPr lang="en-US" sz="2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الرقابة الدستورية</a:t>
            </a:r>
            <a:endParaRPr lang="ar-IQ" dirty="0"/>
          </a:p>
        </p:txBody>
      </p:sp>
      <p:sp>
        <p:nvSpPr>
          <p:cNvPr id="3" name="Content Placeholder 2"/>
          <p:cNvSpPr>
            <a:spLocks noGrp="1"/>
          </p:cNvSpPr>
          <p:nvPr>
            <p:ph idx="1"/>
          </p:nvPr>
        </p:nvSpPr>
        <p:spPr/>
        <p:txBody>
          <a:bodyPr/>
          <a:lstStyle/>
          <a:p>
            <a:pPr lvl="0" algn="justLow" rtl="1"/>
            <a:r>
              <a:rPr lang="ar-IQ" b="1" u="sng" dirty="0" smtClean="0"/>
              <a:t>الرقابة القضائية:</a:t>
            </a:r>
            <a:r>
              <a:rPr lang="ar-IQ" b="1" dirty="0" smtClean="0"/>
              <a:t> يقصد بالرقابة القضائية أن توكل مهمة الرقابة على دستورية القوانين - لأهميتها وخطورتها- إلى هيئة قضائية،كون القضاء يعد أفضل من يقرر هذا الأمر بحكم الاختصاص أولاً،وبحكم أن المؤسسة القضائية تتصف بالاستقلالية وبالتالي يكون قرارها منصف وحيادي والأهم أنه يتصف بالمهنية، وهذا ما أخذت به معظم دساتير النظم السياسية المعاصرة،وتقسم الرقابة القضائية على نوعين هما:رقابة إمتناع ورقابة إلغاء.</a:t>
            </a:r>
            <a:endParaRPr lang="en-US" dirty="0" smtClean="0"/>
          </a:p>
          <a:p>
            <a:pPr algn="justLow" rtl="1"/>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الرقابة الدستورية</a:t>
            </a:r>
            <a:endParaRPr lang="ar-IQ" dirty="0"/>
          </a:p>
        </p:txBody>
      </p:sp>
      <p:sp>
        <p:nvSpPr>
          <p:cNvPr id="3" name="Content Placeholder 2"/>
          <p:cNvSpPr>
            <a:spLocks noGrp="1"/>
          </p:cNvSpPr>
          <p:nvPr>
            <p:ph idx="1"/>
          </p:nvPr>
        </p:nvSpPr>
        <p:spPr/>
        <p:txBody>
          <a:bodyPr>
            <a:normAutofit fontScale="77500" lnSpcReduction="20000"/>
          </a:bodyPr>
          <a:lstStyle/>
          <a:p>
            <a:pPr lvl="1" algn="justLow" rtl="1">
              <a:buNone/>
            </a:pPr>
            <a:r>
              <a:rPr lang="ar-IQ" b="1" u="sng" dirty="0" smtClean="0"/>
              <a:t>1-رقابة </a:t>
            </a:r>
            <a:r>
              <a:rPr lang="ar-IQ" b="1" u="sng" dirty="0" smtClean="0"/>
              <a:t>الامتناع:</a:t>
            </a:r>
            <a:r>
              <a:rPr lang="ar-IQ" b="1" dirty="0" smtClean="0"/>
              <a:t> يقصد برقابة الامتناع هي الرقابة القضائية التي يتم تحريكها من قبل هيئة قضائية مختصة بعد المصادقة على القانون المعني من قبل رئيس الدولة،إذ تصدر تلك الهيئة قراراً بالامتناع عن تطبيق القانون بعد إصداره،وقد نشأت تلك الرقابة أولاً في الولايات المتحدة الأمريكية،إذ تمارسها كل من المحكمة الاتحادية العليا،وكذا محاكم الولايات المختصة،وبمقتضى ذلك تجري عملية إهمال القانون المخالف للدستور الاتحادي،أو المحلي،وبذلك تعد هذه الرقابة لاحقة على إصدار </a:t>
            </a:r>
            <a:r>
              <a:rPr lang="ar-IQ" b="1" dirty="0" smtClean="0"/>
              <a:t>القانون</a:t>
            </a:r>
            <a:r>
              <a:rPr lang="ar-IQ" b="1" baseline="30000" dirty="0" smtClean="0"/>
              <a:t>.</a:t>
            </a:r>
            <a:endParaRPr lang="en-US" sz="2400" dirty="0" smtClean="0"/>
          </a:p>
          <a:p>
            <a:pPr algn="justLow" rtl="1"/>
            <a:r>
              <a:rPr lang="ar-IQ" b="1" dirty="0" smtClean="0"/>
              <a:t>وقد أخذت أنظمة سياسية كثيرة في عالمنا المعاصر بهذا النوع من الرقابة،بعضها نصت دساتيرها على ذلك، أما البعض الآخر فلم يرد نص بهذا الخصوص في </a:t>
            </a:r>
            <a:r>
              <a:rPr lang="ar-IQ" b="1" dirty="0" smtClean="0"/>
              <a:t>دساتيرها، </a:t>
            </a:r>
            <a:r>
              <a:rPr lang="ar-IQ" b="1" dirty="0" smtClean="0"/>
              <a:t>ولكنها تمارسها من قبل محاكمها على سبيل العرف الدستوري،ومن نماذج الصنف الأول،كل من الأرجنتين في دستورها الصادر عام 1853م،والبرازيل في دستورها الصادر عام 1891م، وألمانيا في دستورها الصادر عام 1949م،أما نماذج الصنف الثاني فمنها الدستور الكندي الصادر عام 1867م المعدل، والدستور الأسترالي الصادر عام 1901م المعدل، ودستور جنوب أفريقيا الصادر عام 1996م المعدل.</a:t>
            </a:r>
            <a:endParaRPr lang="en-US" sz="2800" dirty="0" smtClean="0"/>
          </a:p>
          <a:p>
            <a:pPr algn="justLow" rtl="1"/>
            <a:endParaRPr lang="en-US" dirty="0" smtClean="0"/>
          </a:p>
          <a:p>
            <a:pPr algn="justLow" rtl="1"/>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الرقابة الدستورية</a:t>
            </a:r>
            <a:endParaRPr lang="ar-IQ" dirty="0"/>
          </a:p>
        </p:txBody>
      </p:sp>
      <p:sp>
        <p:nvSpPr>
          <p:cNvPr id="3" name="Content Placeholder 2"/>
          <p:cNvSpPr>
            <a:spLocks noGrp="1"/>
          </p:cNvSpPr>
          <p:nvPr>
            <p:ph idx="1"/>
          </p:nvPr>
        </p:nvSpPr>
        <p:spPr/>
        <p:txBody>
          <a:bodyPr>
            <a:normAutofit fontScale="85000" lnSpcReduction="10000"/>
          </a:bodyPr>
          <a:lstStyle/>
          <a:p>
            <a:pPr algn="justLow" rtl="1">
              <a:buNone/>
            </a:pPr>
            <a:r>
              <a:rPr lang="ar-IQ" b="1" u="sng" dirty="0" smtClean="0"/>
              <a:t>2-رقابة </a:t>
            </a:r>
            <a:r>
              <a:rPr lang="ar-IQ" b="1" u="sng" dirty="0" smtClean="0"/>
              <a:t>الإلغاء:</a:t>
            </a:r>
            <a:r>
              <a:rPr lang="ar-IQ" b="1" dirty="0" smtClean="0"/>
              <a:t> يقصد برقابة الإلغاء هي الرقابة القضائية التي يتم تحريكها من قبل هيئة قضائية مختصة قبل، أو بعد المصادقة على القانون المعني من قبل رئيس الدولة أيضاً، ومن ثم العمل على إصدار قرار قضائي يقضي بإلغاء القانون إلغاءً نهائياً، على خلاف رقابة الامتناع التي تمتنع عن تطبيق القانون ولكنها لاتلغيه،لذا فإن رقابة الإلغاء يمكن أن تكون سابقة على إصدار القانون ما يعني تحريك الرقابة قبل المصادقة على القانون، ويمكن أن تكون لاحقة على إصدار القانون، أي بعد المصادقة على القانون المعني،ومن أمثلة النموذج الأول ما أخذت به بعض دول أمريكا اللاتينية،أما من أمثلة النوع الثاني فهو ما أخذت به كل من جمهورية النمسا في دستورها الصادر عام 1920م المعدل،وإيطاليا وعلى فق دستورها الصادر عام </a:t>
            </a:r>
            <a:r>
              <a:rPr lang="ar-IQ" b="1" dirty="0" smtClean="0"/>
              <a:t>1948م.</a:t>
            </a: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نظام الحكم في العراق على وفق دستور عام 2005 </a:t>
            </a:r>
            <a:endParaRPr lang="ar-IQ" dirty="0"/>
          </a:p>
        </p:txBody>
      </p:sp>
      <p:sp>
        <p:nvSpPr>
          <p:cNvPr id="3" name="Content Placeholder 2"/>
          <p:cNvSpPr>
            <a:spLocks noGrp="1"/>
          </p:cNvSpPr>
          <p:nvPr>
            <p:ph idx="1"/>
          </p:nvPr>
        </p:nvSpPr>
        <p:spPr/>
        <p:txBody>
          <a:bodyPr>
            <a:normAutofit fontScale="77500" lnSpcReduction="20000"/>
          </a:bodyPr>
          <a:lstStyle/>
          <a:p>
            <a:pPr algn="justLow" rtl="1"/>
            <a:r>
              <a:rPr lang="ar-EG" b="1" u="sng" dirty="0" smtClean="0"/>
              <a:t>بنية المؤسسة التشريعية:</a:t>
            </a:r>
            <a:r>
              <a:rPr lang="ar-EG" b="1" dirty="0" smtClean="0"/>
              <a:t> تتكون من مجلسين هما مجلس النواب ومجلس الاتحاد، </a:t>
            </a:r>
            <a:r>
              <a:rPr lang="ar-IQ" b="1" dirty="0" smtClean="0"/>
              <a:t>وبغياب الأخير مازال الأول هو من يمثل تلك المؤسسة.</a:t>
            </a:r>
          </a:p>
          <a:p>
            <a:pPr algn="justLow" rtl="1"/>
            <a:r>
              <a:rPr lang="ar-EG" b="1" dirty="0" smtClean="0"/>
              <a:t>نصت الفقرة (أولاً) من المادة (49) من الدستور على مايأتي: (يتكون مجلس النواب من عدد من الأعضاء بنسبة مقعد واحد لكل مائة ألف نسمة من نفوس العراق يمثلون الشعب العراقي بأكمله، يتم انتخابهم بطريق الاقتراع العام السري المباشر، ويراعى فيه تمثيل سائر مكونات الشعب فيه).</a:t>
            </a:r>
            <a:endParaRPr lang="en-US" dirty="0" smtClean="0"/>
          </a:p>
          <a:p>
            <a:pPr algn="justLow" rtl="1"/>
            <a:r>
              <a:rPr lang="ar-EG" b="1" dirty="0" smtClean="0"/>
              <a:t>نصت الفقرة (أولاً) من المادة (49) من الدستور على مايأتي: (يتكون مجلس النواب من عدد من الأعضاء بنسبة مقعد واحد لكل مائة ألف نسمة من نفوس العراق يمثلون الشعب العراقي بأكمله، يتم انتخابهم بطريق الاقتراع العام السري المباشر، ويراعى فيه تمثيل سائر مكونات الشعب فيه).</a:t>
            </a:r>
            <a:endParaRPr lang="en-US" dirty="0" smtClean="0"/>
          </a:p>
          <a:p>
            <a:pPr algn="justLow" rtl="1"/>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بنية المؤسسة التشريعية</a:t>
            </a:r>
            <a:endParaRPr lang="ar-IQ" dirty="0"/>
          </a:p>
        </p:txBody>
      </p:sp>
      <p:sp>
        <p:nvSpPr>
          <p:cNvPr id="3" name="Content Placeholder 2"/>
          <p:cNvSpPr>
            <a:spLocks noGrp="1"/>
          </p:cNvSpPr>
          <p:nvPr>
            <p:ph idx="1"/>
          </p:nvPr>
        </p:nvSpPr>
        <p:spPr/>
        <p:txBody>
          <a:bodyPr>
            <a:normAutofit fontScale="85000" lnSpcReduction="20000"/>
          </a:bodyPr>
          <a:lstStyle/>
          <a:p>
            <a:pPr algn="justLow" rtl="1"/>
            <a:r>
              <a:rPr lang="ar-EG" b="1" dirty="0" smtClean="0"/>
              <a:t>ينتخب أعضاء هذا المجلس رئيساً ونواباً للرئيس له في الجلسة الافتتاحية - بناءً على مانصت عليه المادتين (54-55) من الدستور،كما تجري عملية تشكيل لجان دائمة ومؤقتة لتوزيع الأدوار والمهام والمسؤوليات داخل المجلس، فضلاً عن إقرار نظام داخلي للمجلس يحدد سير العمل فيه،وذلك بناءً على مانصت عليه المادة(51) من الدستور</a:t>
            </a:r>
            <a:r>
              <a:rPr lang="ar-EG" b="1" dirty="0" smtClean="0"/>
              <a:t>.</a:t>
            </a:r>
            <a:endParaRPr lang="ar-IQ" b="1" dirty="0" smtClean="0"/>
          </a:p>
          <a:p>
            <a:pPr algn="justLow" rtl="1"/>
            <a:r>
              <a:rPr lang="ar-EG" b="1" dirty="0" smtClean="0"/>
              <a:t>كما أقر الدستور بأن المدة النيابية للمجلس أمدها أربع سنوات وتتوزع على ثمان فصول تشريعية،في كل سنة فصلين تشريعين وكل فصل يستمر لمدة أربعة أشهر(المادتين56 و57)،وتسمى جلسات المجلس ضمن تلك الفصول بأنها جلسات،أو دورات إنعقاد إعتيادية،وبالمقابل هناك جلسات،أو دورات إنعقاد إستثنائية تتم عملية انعقادها في ظروف طارئة مع وجود ضرورة لمناقشتها ووضع الحلول السريعة (المادة 58) من الدستور.</a:t>
            </a:r>
            <a:endParaRPr lang="en-US" dirty="0" smtClean="0"/>
          </a:p>
          <a:p>
            <a:pPr algn="justLow" rtl="1"/>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بنية المؤسسة </a:t>
            </a:r>
            <a:r>
              <a:rPr lang="ar-IQ" dirty="0" smtClean="0"/>
              <a:t>التشريعية</a:t>
            </a:r>
            <a:endParaRPr lang="ar-IQ" dirty="0"/>
          </a:p>
        </p:txBody>
      </p:sp>
      <p:sp>
        <p:nvSpPr>
          <p:cNvPr id="3" name="Content Placeholder 2"/>
          <p:cNvSpPr>
            <a:spLocks noGrp="1"/>
          </p:cNvSpPr>
          <p:nvPr>
            <p:ph idx="1"/>
          </p:nvPr>
        </p:nvSpPr>
        <p:spPr/>
        <p:txBody>
          <a:bodyPr/>
          <a:lstStyle/>
          <a:p>
            <a:pPr algn="justLow" rtl="1">
              <a:buNone/>
            </a:pPr>
            <a:r>
              <a:rPr lang="ar-IQ" b="1" dirty="0" smtClean="0"/>
              <a:t>و</a:t>
            </a:r>
            <a:r>
              <a:rPr lang="ar-EG" b="1" dirty="0" smtClean="0"/>
              <a:t>بخصوص </a:t>
            </a:r>
            <a:r>
              <a:rPr lang="ar-EG" b="1" dirty="0" smtClean="0"/>
              <a:t>النصاب فأنه يتحقق بحضور نصف عدد أعضاء المجلس زائد واحد (50%+1)، وتسمى تلك الأغلبية المطلقة، وبعد تحقق هذا الشرط تغدو الجلسة قانونية ومن ثم تتخذ فيها القرارات بالأغلبية البسيطة موافقة أكثرية الأعضاء الحاضرين في تلك الجلسة (المادة 59)، هذا في الحالات الاعتيادية ولكن هناك حالات وقضايا وتشريعات هامة وبالغة الخطورة تتطلب موافقة الأغلبية المطلقة </a:t>
            </a:r>
            <a:r>
              <a:rPr lang="ar-IQ" b="1" dirty="0" smtClean="0"/>
              <a:t>،وأغلبيات أخرى.</a:t>
            </a:r>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1665</Words>
  <Application>Microsoft Office PowerPoint</Application>
  <PresentationFormat>On-screen Show (4:3)</PresentationFormat>
  <Paragraphs>41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الرقابة الدستورية</vt:lpstr>
      <vt:lpstr>الرقابة الدستورية</vt:lpstr>
      <vt:lpstr>سمو الدستور</vt:lpstr>
      <vt:lpstr>الرقابة الدستورية</vt:lpstr>
      <vt:lpstr>الرقابة الدستورية</vt:lpstr>
      <vt:lpstr>الرقابة الدستورية</vt:lpstr>
      <vt:lpstr>نظام الحكم في العراق على وفق دستور عام 2005 </vt:lpstr>
      <vt:lpstr>بنية المؤسسة التشريعية</vt:lpstr>
      <vt:lpstr>بنية المؤسسة التشريعية</vt:lpstr>
      <vt:lpstr>بنية المؤسسة التنفيذية</vt:lpstr>
      <vt:lpstr>بنية المؤسسة التنفيذية</vt:lpstr>
      <vt:lpstr>مجلس الوزراء (الحكومة): </vt:lpstr>
      <vt:lpstr>بنية المؤسسة القضائية:</vt:lpstr>
      <vt:lpstr>المحكمة الاتحادية العليا</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الرقابة الدستورية</dc:title>
  <dc:creator>vaio</dc:creator>
  <cp:lastModifiedBy>DR.Ahmed Saker 2O14</cp:lastModifiedBy>
  <cp:revision>12</cp:revision>
  <dcterms:created xsi:type="dcterms:W3CDTF">2006-08-16T00:00:00Z</dcterms:created>
  <dcterms:modified xsi:type="dcterms:W3CDTF">2017-12-11T19:06:57Z</dcterms:modified>
</cp:coreProperties>
</file>