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66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88" d="100"/>
          <a:sy n="88" d="100"/>
        </p:scale>
        <p:origin x="133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925A17EF-115B-4BB9-BF42-426DFD9E898A}" type="datetimeFigureOut">
              <a:rPr lang="en-US" smtClean="0"/>
              <a:pPr/>
              <a:t>4/10/2026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7C4E7652-46AF-4259-BAE2-54978EA07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4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4E7652-46AF-4259-BAE2-54978EA077C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770D99E-2869-438B-B483-1F6CCD5437EE}"/>
              </a:ext>
            </a:extLst>
          </p:cNvPr>
          <p:cNvGrpSpPr/>
          <p:nvPr userDrawn="1"/>
        </p:nvGrpSpPr>
        <p:grpSpPr>
          <a:xfrm>
            <a:off x="-1" y="-10825"/>
            <a:ext cx="9144002" cy="6515395"/>
            <a:chOff x="-1" y="-10825"/>
            <a:chExt cx="9144002" cy="6515395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F66236F9-EA1F-4D2A-84DE-EC04F9972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7200" y="-10825"/>
              <a:ext cx="3429000" cy="3181546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2A12C4E-53AE-4900-9783-F61905440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5401" y="-10825"/>
              <a:ext cx="7848600" cy="3522243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A14E049B-6FD4-487E-927B-506983629A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31825" y="2232482"/>
              <a:ext cx="1282976" cy="1108588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F27E3F5-0D4D-492C-8A3E-50BC30CEFD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" y="2962082"/>
              <a:ext cx="2757625" cy="3542488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36D4FF91-8818-4598-AC9F-B8C2FA867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" y="2313169"/>
              <a:ext cx="2259131" cy="2895506"/>
            </a:xfrm>
            <a:prstGeom prst="rect">
              <a:avLst/>
            </a:prstGeom>
          </p:spPr>
        </p:pic>
      </p:grp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276600" y="1213332"/>
            <a:ext cx="5326856" cy="1425577"/>
          </a:xfrm>
        </p:spPr>
        <p:txBody>
          <a:bodyPr anchor="b"/>
          <a:lstStyle>
            <a:lvl1pPr algn="r">
              <a:defRPr sz="45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724400" y="3849666"/>
            <a:ext cx="3879056" cy="1234575"/>
          </a:xfrm>
          <a:noFill/>
        </p:spPr>
        <p:txBody>
          <a:bodyPr/>
          <a:lstStyle>
            <a:lvl1pPr marL="0" marR="36576" indent="0" algn="l">
              <a:spcBef>
                <a:spcPts val="0"/>
              </a:spcBef>
              <a:buNone/>
              <a:defRPr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2812256" y="6322007"/>
            <a:ext cx="5791200" cy="365125"/>
          </a:xfrm>
          <a:prstGeom prst="rect">
            <a:avLst/>
          </a:prstGeom>
        </p:spPr>
        <p:txBody>
          <a:bodyPr tIns="0" bIns="0" anchor="t"/>
          <a:lstStyle>
            <a:lvl1pPr algn="r">
              <a:defRPr sz="1000"/>
            </a:lvl1pPr>
          </a:lstStyle>
          <a:p>
            <a:pPr algn="r"/>
            <a:fld id="{A2E209FB-7A34-414B-812A-BCC5C4256F49}" type="datetime1">
              <a:rPr lang="en-US" smtClean="0"/>
              <a:pPr algn="r"/>
              <a:t>4/10/2026</a:t>
            </a:fld>
            <a:endParaRPr lang="en-US" sz="10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12256" y="5960055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 algn="r"/>
            <a:endParaRPr lang="en-US" sz="11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95"/>
            <a:ext cx="4876800" cy="7993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173195"/>
            <a:ext cx="2468880" cy="3008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ABB0C64-AD16-4270-8323-3B986F4CAD10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323EE1CF-2D6B-4E08-B98D-D9F9B9196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2AA44434-8959-4391-901A-0B056114A2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133CFB-98CB-4408-8818-24F931AC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EE7E31-13F0-404F-BFFF-EE236EB5D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www.website.com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C6F67-BAE4-413D-8066-1E361D589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F566D8F-E696-41DE-BA1C-A8D0C7F0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5655"/>
            <a:ext cx="7726680" cy="571500"/>
          </a:xfrm>
        </p:spPr>
        <p:txBody>
          <a:bodyPr>
            <a:normAutofit/>
          </a:bodyPr>
          <a:lstStyle>
            <a:lvl1pPr marL="64008" indent="0">
              <a:buFont typeface="Arial" panose="020B0604020202020204" pitchFamily="34" charset="0"/>
              <a:buNone/>
              <a:defRPr sz="2000"/>
            </a:lvl1pPr>
            <a:lvl2pPr marL="537210" indent="0">
              <a:buNone/>
              <a:defRPr/>
            </a:lvl2pPr>
            <a:lvl3pPr marL="877824" indent="0">
              <a:buNone/>
              <a:defRPr/>
            </a:lvl3pPr>
            <a:lvl4pPr marL="1161288" indent="0">
              <a:buNone/>
              <a:defRPr/>
            </a:lvl4pPr>
            <a:lvl5pPr marL="1389888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878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173195"/>
            <a:ext cx="2355056" cy="301752"/>
          </a:xfrm>
        </p:spPr>
        <p:txBody>
          <a:bodyPr/>
          <a:lstStyle/>
          <a:p>
            <a:r>
              <a:rPr lang="en-US" dirty="0"/>
              <a:t>www.website.com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32CA5EA-865E-4EF0-89BB-61FD6EFE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0070" y="173195"/>
            <a:ext cx="502920" cy="301752"/>
          </a:xfrm>
        </p:spPr>
        <p:txBody>
          <a:bodyPr/>
          <a:lstStyle/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295400"/>
            <a:ext cx="914400" cy="5015864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856" y="1295400"/>
            <a:ext cx="2438400" cy="5015864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1250" y="1295400"/>
            <a:ext cx="5276088" cy="501396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173195"/>
            <a:ext cx="2324196" cy="301752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BD5BE3E6-AFB3-460C-834B-D73EE2A7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1596" y="173195"/>
            <a:ext cx="502920" cy="301752"/>
          </a:xfrm>
        </p:spPr>
        <p:txBody>
          <a:bodyPr/>
          <a:lstStyle>
            <a:lvl1pPr>
              <a:defRPr sz="1200"/>
            </a:lvl1pPr>
          </a:lstStyle>
          <a:p>
            <a:fld id="{FEA1243F-3000-4347-94A4-FBDEAD3122C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423E8A4-D2B7-46D2-92C3-AE6BC0B9BD06}"/>
              </a:ext>
            </a:extLst>
          </p:cNvPr>
          <p:cNvGrpSpPr/>
          <p:nvPr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9309AE25-B267-4B83-A0CB-35016E70E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61BEEC28-F63A-4526-A6C3-33CFC7679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66725" y="381198"/>
            <a:ext cx="4638674" cy="675926"/>
          </a:xfrm>
          <a:prstGeom prst="rect">
            <a:avLst/>
          </a:prstGeom>
        </p:spPr>
        <p:txBody>
          <a:bodyPr vert="horz" lIns="0" rIns="0" anchor="ctr">
            <a:noAutofit/>
          </a:bodyPr>
          <a:lstStyle/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566839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867400" y="174116"/>
            <a:ext cx="2212182" cy="300831"/>
          </a:xfrm>
          <a:prstGeom prst="rect">
            <a:avLst/>
          </a:prstGeom>
        </p:spPr>
        <p:txBody>
          <a:bodyPr vert="horz" anchor="b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www.website.com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83880" y="173195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fld id="{49598980-D22C-4904-9F8F-3DB09B2ECD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1E45D2D-0469-4652-A090-C4D13F3C15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307178"/>
            <a:ext cx="1219200" cy="155082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16C04FF8-AE2F-4C75-8657-A2201B9519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6459" y="4545317"/>
            <a:ext cx="1248460" cy="157032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6" r:id="rId5"/>
  </p:sldLayoutIdLst>
  <p:txStyles>
    <p:titleStyle>
      <a:lvl1pPr marL="182880" algn="l" rtl="0" eaLnBrk="1" latinLnBrk="0" hangingPunct="1">
        <a:spcBef>
          <a:spcPct val="0"/>
        </a:spcBef>
        <a:buNone/>
        <a:defRPr sz="4000" b="1" kern="1200">
          <a:ln w="6350"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95000"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ar-IQ" dirty="0" smtClean="0">
                <a:solidFill>
                  <a:schemeClr val="bg1"/>
                </a:solidFill>
              </a:rPr>
              <a:t>أ. م. د. </a:t>
            </a:r>
            <a:r>
              <a:rPr lang="ar-IQ" dirty="0" smtClean="0">
                <a:solidFill>
                  <a:schemeClr val="bg1"/>
                </a:solidFill>
              </a:rPr>
              <a:t>خالد عبيد احمد</a:t>
            </a:r>
            <a:endParaRPr lang="ar-IQ" dirty="0" smtClean="0">
              <a:solidFill>
                <a:schemeClr val="bg1"/>
              </a:solidFill>
            </a:endParaRPr>
          </a:p>
          <a:p>
            <a:pPr algn="ctr"/>
            <a:r>
              <a:rPr lang="ar-IQ" dirty="0" smtClean="0">
                <a:solidFill>
                  <a:schemeClr val="bg1"/>
                </a:solidFill>
              </a:rPr>
              <a:t>المحاضرة السابعة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1"/>
          <p:cNvSpPr>
            <a:spLocks noGrp="1"/>
          </p:cNvSpPr>
          <p:nvPr>
            <p:ph type="ctrTitle"/>
          </p:nvPr>
        </p:nvSpPr>
        <p:spPr>
          <a:xfrm>
            <a:off x="2411760" y="260648"/>
            <a:ext cx="6712390" cy="2304256"/>
          </a:xfrm>
        </p:spPr>
        <p:txBody>
          <a:bodyPr/>
          <a:lstStyle/>
          <a:p>
            <a:pPr algn="ctr" rtl="1"/>
            <a:r>
              <a:rPr lang="ar-SA" sz="4800" dirty="0"/>
              <a:t>المعالجة المحاسبية للديون المعدومة والديون المشكوك في </a:t>
            </a:r>
            <a:r>
              <a:rPr lang="ar-SA" sz="4800" dirty="0" smtClean="0"/>
              <a:t>تحصيلها</a:t>
            </a:r>
            <a:r>
              <a:rPr lang="en-US" sz="4800" dirty="0" smtClean="0"/>
              <a:t> </a:t>
            </a:r>
            <a:r>
              <a:rPr lang="ar-IQ" sz="4800" dirty="0" smtClean="0"/>
              <a:t>(</a:t>
            </a:r>
            <a:r>
              <a:rPr lang="ar-IQ" sz="4800" smtClean="0"/>
              <a:t>الجزء الأول)</a:t>
            </a:r>
            <a:endParaRPr lang="en-US" b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5D0777-B08C-4808-A096-0F7AA693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616" y="173195"/>
            <a:ext cx="2963808" cy="3008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zahra_alamiri65@uomustamsiriya.edu.iq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8FCD5F1-B09D-4B0A-BB07-423B979A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5616" y="2204864"/>
            <a:ext cx="7272808" cy="3528392"/>
          </a:xfrm>
        </p:spPr>
        <p:txBody>
          <a:bodyPr/>
          <a:lstStyle/>
          <a:p>
            <a:pPr algn="r" rtl="1">
              <a:lnSpc>
                <a:spcPct val="200000"/>
              </a:lnSpc>
            </a:pPr>
            <a:r>
              <a:rPr lang="ar-IQ" sz="2400" dirty="0" smtClean="0"/>
              <a:t>   </a:t>
            </a:r>
            <a:r>
              <a:rPr lang="ar-SA" sz="2400" dirty="0"/>
              <a:t>توجد طريقتان لمعالجة الديون المعدومة والديون المشكوك في تحصيلها هما: الطريقة المباشرة ، وطريقة المخصص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ar-SA" sz="2400" dirty="0"/>
              <a:t>الطريقة المباشرة &gt; لابد من إعدام الدين تماما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ar-SA" sz="2400" dirty="0"/>
              <a:t>طريقة المخصص &gt; الإحتياط للخسارة المتوقعة</a:t>
            </a:r>
            <a:endParaRPr lang="en-US" sz="2400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827584" y="1052736"/>
            <a:ext cx="7272808" cy="1224136"/>
          </a:xfrm>
          <a:prstGeom prst="rect">
            <a:avLst/>
          </a:prstGeom>
        </p:spPr>
        <p:txBody>
          <a:bodyPr vert="horz" lIns="0" rIns="0" anchor="ctr">
            <a:noAutofit/>
          </a:bodyPr>
          <a:lstStyle>
            <a:lvl1pPr marL="182880" algn="l" rtl="0" eaLnBrk="1" latinLnBrk="0" hangingPunct="1">
              <a:spcBef>
                <a:spcPct val="0"/>
              </a:spcBef>
              <a:buNone/>
              <a:defRPr sz="4000" b="1" kern="1200">
                <a:ln w="6350">
                  <a:noFill/>
                </a:ln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ar-SA" sz="3600" dirty="0"/>
              <a:t>المعالجة المحاسبية للديون المعدومة والديون المشكوك في تحصيلها 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99592" y="1052736"/>
            <a:ext cx="7667706" cy="5112568"/>
          </a:xfrm>
        </p:spPr>
        <p:txBody>
          <a:bodyPr>
            <a:normAutofit/>
          </a:bodyPr>
          <a:lstStyle/>
          <a:p>
            <a:pPr marL="64008" indent="0" algn="r" rtl="1">
              <a:buNone/>
            </a:pPr>
            <a:r>
              <a:rPr lang="ar-SA" sz="2400" b="1" u="sng" dirty="0"/>
              <a:t> </a:t>
            </a:r>
            <a:r>
              <a:rPr lang="ar-SA" sz="2400" b="1" u="sng" dirty="0">
                <a:solidFill>
                  <a:schemeClr val="accent1"/>
                </a:solidFill>
              </a:rPr>
              <a:t>أولا: الطريقة  المباشرة </a:t>
            </a:r>
            <a:endParaRPr lang="en-US" sz="2400" dirty="0">
              <a:solidFill>
                <a:schemeClr val="accent1"/>
              </a:solidFill>
            </a:endParaRPr>
          </a:p>
          <a:p>
            <a:pPr marL="64008" indent="0" algn="r" rtl="1">
              <a:buNone/>
            </a:pPr>
            <a:r>
              <a:rPr lang="ar-SA" sz="2400" dirty="0">
                <a:solidFill>
                  <a:schemeClr val="accent1"/>
                </a:solidFill>
              </a:rPr>
              <a:t>يتم الانتظار حتى تتأكد المنشأة تماما من عدم إمكانية تحصيل هذه الديون وبالتالي اعتباره دينا معدوما ومن ثم يتم استبعادها من حسابات المدينين بالقيد التالي </a:t>
            </a:r>
            <a:r>
              <a:rPr lang="ar-SA" sz="2400" dirty="0" smtClean="0">
                <a:solidFill>
                  <a:schemeClr val="accent1"/>
                </a:solidFill>
              </a:rPr>
              <a:t>:</a:t>
            </a:r>
            <a:endParaRPr lang="ar-IQ" sz="2400" dirty="0" smtClean="0">
              <a:solidFill>
                <a:schemeClr val="accent1"/>
              </a:solidFill>
            </a:endParaRPr>
          </a:p>
          <a:p>
            <a:pPr marL="64008" indent="0" algn="r" rtl="1">
              <a:buNone/>
            </a:pPr>
            <a:r>
              <a:rPr lang="ar-SA" sz="2400" dirty="0" smtClean="0">
                <a:solidFill>
                  <a:schemeClr val="accent1"/>
                </a:solidFill>
              </a:rPr>
              <a:t> </a:t>
            </a:r>
            <a:endParaRPr lang="en-US" sz="2400" dirty="0">
              <a:solidFill>
                <a:schemeClr val="accent1"/>
              </a:solidFill>
            </a:endParaRPr>
          </a:p>
          <a:p>
            <a:pPr marL="64008" indent="0" algn="r" rtl="1">
              <a:buNone/>
            </a:pPr>
            <a:r>
              <a:rPr lang="ar-SA" sz="2400" dirty="0">
                <a:solidFill>
                  <a:schemeClr val="accent1"/>
                </a:solidFill>
              </a:rPr>
              <a:t>                      ×× من حـ/ مصروف ديون </a:t>
            </a:r>
            <a:r>
              <a:rPr lang="ar-SA" sz="2400" dirty="0" smtClean="0">
                <a:solidFill>
                  <a:schemeClr val="accent1"/>
                </a:solidFill>
              </a:rPr>
              <a:t>معدومة</a:t>
            </a:r>
            <a:endParaRPr lang="ar-IQ" sz="2400" dirty="0" smtClean="0">
              <a:solidFill>
                <a:schemeClr val="accent1"/>
              </a:solidFill>
            </a:endParaRPr>
          </a:p>
          <a:p>
            <a:pPr marL="64008" indent="0" algn="r" rtl="1"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 marL="64008" indent="0" algn="r" rtl="1">
              <a:buNone/>
            </a:pPr>
            <a:r>
              <a:rPr lang="ar-SA" sz="2400" dirty="0">
                <a:solidFill>
                  <a:schemeClr val="accent1"/>
                </a:solidFill>
              </a:rPr>
              <a:t>                         ×× إلى حـ/ المدينين ... </a:t>
            </a:r>
            <a:endParaRPr lang="ar-IQ" sz="2400" dirty="0" smtClean="0">
              <a:solidFill>
                <a:schemeClr val="accent1"/>
              </a:solidFill>
            </a:endParaRPr>
          </a:p>
          <a:p>
            <a:pPr marL="64008" indent="0" algn="r" rtl="1"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pPr marL="64008" indent="0" algn="r">
              <a:buNone/>
            </a:pPr>
            <a:r>
              <a:rPr lang="ar-SA" sz="2400" dirty="0">
                <a:solidFill>
                  <a:schemeClr val="accent1"/>
                </a:solidFill>
              </a:rPr>
              <a:t>                      إعدام دين ..... لإفلاسه</a:t>
            </a:r>
            <a:r>
              <a:rPr lang="ar-SA" sz="2000" dirty="0"/>
              <a:t> </a:t>
            </a:r>
            <a:endParaRPr lang="en-US" sz="2000" b="1" dirty="0">
              <a:ln w="6350">
                <a:noFill/>
              </a:ln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55D0777-B08C-4808-A096-0F7AA693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616" y="173195"/>
            <a:ext cx="2963808" cy="3008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zahra_alamiri65@uomustamsiriya.edu.iq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7506178-583F-4423-9987-AE775F9E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/>
          <a:lstStyle/>
          <a:p>
            <a:fld id="{FEA1243F-3000-4347-94A4-FBDEAD3122C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430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256584"/>
          </a:xfrm>
        </p:spPr>
        <p:txBody>
          <a:bodyPr>
            <a:normAutofit/>
          </a:bodyPr>
          <a:lstStyle/>
          <a:p>
            <a:pPr marL="64008" indent="0" algn="r" rtl="1">
              <a:buNone/>
            </a:pP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مثال : 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64008" indent="0" algn="r" rtl="1">
              <a:buNone/>
            </a:pP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في  5/ 1  بلغ رصيد المدينين 40000 ريال ، وثبت للمنشأة عدم إمكانية تحصيل مبلغ 3000 ريال من احد العملاء ( المدينين ) نتيجة لإفلاسه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64008" indent="0" algn="r" rtl="1">
              <a:buNone/>
            </a:pP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الحل: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64008" indent="0" algn="r" rtl="1">
              <a:buNone/>
            </a:pP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  1- تظهر الديون المعدومة بمبلغ 3000 ريال في قائمة الدخل ضمن مصروفات الفترة 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64008" indent="0" algn="r" rtl="1">
              <a:buNone/>
            </a:pP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  2- تطرح الديون المعدومة من رصيد المدينين 40000 – 3000 = 37000 يمثل رصيد المدينين الذي يظهر في قائمة المركز المالي.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64008" indent="0" algn="r" rtl="1">
              <a:buNone/>
            </a:pP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64008" indent="0" algn="r" rtl="1">
              <a:buNone/>
            </a:pP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ويعاب على هذه الطريقة أن مصروف الديون المعدومة غالبا ما يتم في فترة زمنية لاحقة للفترة التي تحقق فيها ايراد المبيعات ، فهذه الطريقة لا تفي بمبدأ مقابلة الايرادات بالمصروفات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64008" indent="0" algn="r" rtl="1">
              <a:buNone/>
            </a:pP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64008" indent="0" algn="r" rtl="1">
              <a:buNone/>
            </a:pPr>
            <a:r>
              <a:rPr lang="ar-SA" sz="1600" dirty="0">
                <a:solidFill>
                  <a:schemeClr val="accent1">
                    <a:lumMod val="50000"/>
                  </a:schemeClr>
                </a:solidFill>
              </a:rPr>
              <a:t>و هذه الطريقة غير مقبولة لأغراض التقارير المالية إلا أن مبدأ الأهمية النسبية يسمح باستخدامها وتحديدا عندما يكون مصروف الديون المعدومة ضئيلا مقارنة بعناصر القوائم المالية الاخرى مثل المبيعات وصافي الدخل .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US" sz="160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506178-583F-4423-9987-AE775F9E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55D0777-B08C-4808-A096-0F7AA693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616" y="173195"/>
            <a:ext cx="2963808" cy="30083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zahra_alamiri65@uomustamsiriya.edu.iq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porting_progress_or_status_presentation">
  <a:themeElements>
    <a:clrScheme name="Custom 48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C94C25"/>
      </a:accent1>
      <a:accent2>
        <a:srgbClr val="EA8640"/>
      </a:accent2>
      <a:accent3>
        <a:srgbClr val="99D9E7"/>
      </a:accent3>
      <a:accent4>
        <a:srgbClr val="FAB17B"/>
      </a:accent4>
      <a:accent5>
        <a:srgbClr val="21B8B3"/>
      </a:accent5>
      <a:accent6>
        <a:srgbClr val="F3786E"/>
      </a:accent6>
      <a:hlink>
        <a:srgbClr val="646567"/>
      </a:hlink>
      <a:folHlink>
        <a:srgbClr val="646567"/>
      </a:folHlink>
    </a:clrScheme>
    <a:fontScheme name="Custom 27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0167107 - Reporting progress or status presentation - NEW.potx" id="{24ADC811-FCB2-4A9B-852A-BB14EA0B4C87}" vid="{F865C24B-81F8-4D59-BA13-A775229E76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Reporting_progress_or_status_presentation</Template>
  <TotalTime>180</TotalTime>
  <Words>257</Words>
  <Application>Microsoft Office PowerPoint</Application>
  <PresentationFormat>عرض على الشاشة (4:3)</PresentationFormat>
  <Paragraphs>31</Paragraphs>
  <Slides>4</Slides>
  <Notes>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9" baseType="lpstr">
      <vt:lpstr>Arial</vt:lpstr>
      <vt:lpstr>Calibri</vt:lpstr>
      <vt:lpstr>Segoe UI</vt:lpstr>
      <vt:lpstr>Wingdings 2</vt:lpstr>
      <vt:lpstr>Reporting_progress_or_status_presentation</vt:lpstr>
      <vt:lpstr>المعالجة المحاسبية للديون المعدومة والديون المشكوك في تحصيلها (الجزء الأول)</vt:lpstr>
      <vt:lpstr>   توجد طريقتان لمعالجة الديون المعدومة والديون المشكوك في تحصيلها هما: الطريقة المباشرة ، وطريقة المخصص الطريقة المباشرة &gt; لابد من إعدام الدين تماما طريقة المخصص &gt; الإحتياط للخسارة المتوقعة</vt:lpstr>
      <vt:lpstr>عرض تقديمي في PowerPoint</vt:lpstr>
      <vt:lpstr>عرض تقديمي في PowerPoint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Reporting Progress or Status</dc:title>
  <dc:creator>DR.Ahmed Saker</dc:creator>
  <cp:lastModifiedBy>Windows User</cp:lastModifiedBy>
  <cp:revision>31</cp:revision>
  <dcterms:created xsi:type="dcterms:W3CDTF">2018-02-07T18:30:53Z</dcterms:created>
  <dcterms:modified xsi:type="dcterms:W3CDTF">2026-04-10T07:36:46Z</dcterms:modified>
</cp:coreProperties>
</file>