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9" r:id="rId1"/>
  </p:sldMasterIdLst>
  <p:sldIdLst>
    <p:sldId id="269" r:id="rId2"/>
    <p:sldId id="256" r:id="rId3"/>
    <p:sldId id="257" r:id="rId4"/>
    <p:sldId id="258" r:id="rId5"/>
    <p:sldId id="259" r:id="rId6"/>
    <p:sldId id="262" r:id="rId7"/>
    <p:sldId id="263" r:id="rId8"/>
    <p:sldId id="265" r:id="rId9"/>
    <p:sldId id="266" r:id="rId10"/>
    <p:sldId id="267" r:id="rId11"/>
    <p:sldId id="264" r:id="rId12"/>
    <p:sldId id="268" r:id="rId1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384" autoAdjust="0"/>
  </p:normalViewPr>
  <p:slideViewPr>
    <p:cSldViewPr snapToGrid="0">
      <p:cViewPr varScale="1">
        <p:scale>
          <a:sx n="88" d="100"/>
          <a:sy n="88" d="100"/>
        </p:scale>
        <p:origin x="494" y="67"/>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373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B50DE18-CC77-4A16-BB79-EFFEDC5D702A}"/>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endParaRPr lang="ar-IQ"/>
          </a:p>
        </p:txBody>
      </p:sp>
      <p:sp>
        <p:nvSpPr>
          <p:cNvPr id="3" name="عنوان فرعي 2">
            <a:extLst>
              <a:ext uri="{FF2B5EF4-FFF2-40B4-BE49-F238E27FC236}">
                <a16:creationId xmlns:a16="http://schemas.microsoft.com/office/drawing/2014/main" id="{7C6C06FE-D8F0-4FB9-8C99-7C50771FD3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ar-IQ"/>
          </a:p>
        </p:txBody>
      </p:sp>
      <p:sp>
        <p:nvSpPr>
          <p:cNvPr id="4" name="عنصر نائب للتاريخ 3">
            <a:extLst>
              <a:ext uri="{FF2B5EF4-FFF2-40B4-BE49-F238E27FC236}">
                <a16:creationId xmlns:a16="http://schemas.microsoft.com/office/drawing/2014/main" id="{E5780746-DABB-4C58-87D9-A85C584D2F5C}"/>
              </a:ext>
            </a:extLst>
          </p:cNvPr>
          <p:cNvSpPr>
            <a:spLocks noGrp="1"/>
          </p:cNvSpPr>
          <p:nvPr>
            <p:ph type="dt" sz="half" idx="10"/>
          </p:nvPr>
        </p:nvSpPr>
        <p:spPr/>
        <p:txBody>
          <a:bodyPr/>
          <a:lstStyle/>
          <a:p>
            <a:fld id="{F98F88C4-126D-408A-8BC7-76FD9560F2CB}" type="datetimeFigureOut">
              <a:rPr lang="ar-IQ" smtClean="0"/>
              <a:t>10/08/1447</a:t>
            </a:fld>
            <a:endParaRPr lang="ar-IQ"/>
          </a:p>
        </p:txBody>
      </p:sp>
      <p:sp>
        <p:nvSpPr>
          <p:cNvPr id="5" name="عنصر نائب للتذييل 4">
            <a:extLst>
              <a:ext uri="{FF2B5EF4-FFF2-40B4-BE49-F238E27FC236}">
                <a16:creationId xmlns:a16="http://schemas.microsoft.com/office/drawing/2014/main" id="{BA8524C4-BB46-4FE3-A429-845B287ECEF9}"/>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0F39F1A9-73AA-420A-994E-C945F0009DA7}"/>
              </a:ext>
            </a:extLst>
          </p:cNvPr>
          <p:cNvSpPr>
            <a:spLocks noGrp="1"/>
          </p:cNvSpPr>
          <p:nvPr>
            <p:ph type="sldNum" sz="quarter" idx="12"/>
          </p:nvPr>
        </p:nvSpPr>
        <p:spPr/>
        <p:txBody>
          <a:bodyPr/>
          <a:lstStyle/>
          <a:p>
            <a:fld id="{901E0E03-7311-42B7-86FA-2060AF964E5C}" type="slidenum">
              <a:rPr lang="ar-IQ" smtClean="0"/>
              <a:t>‹#›</a:t>
            </a:fld>
            <a:endParaRPr lang="ar-IQ"/>
          </a:p>
        </p:txBody>
      </p:sp>
    </p:spTree>
    <p:extLst>
      <p:ext uri="{BB962C8B-B14F-4D97-AF65-F5344CB8AC3E}">
        <p14:creationId xmlns:p14="http://schemas.microsoft.com/office/powerpoint/2010/main" val="2697452496"/>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E45D426-ED8A-456E-AB3F-D14921FFF980}"/>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عنوان العمودي 2">
            <a:extLst>
              <a:ext uri="{FF2B5EF4-FFF2-40B4-BE49-F238E27FC236}">
                <a16:creationId xmlns:a16="http://schemas.microsoft.com/office/drawing/2014/main" id="{F0BD72FE-EF5D-45BA-ADCF-051E858DB1DE}"/>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id="{B7653695-70B9-4295-8EFE-B28B2DBC72FF}"/>
              </a:ext>
            </a:extLst>
          </p:cNvPr>
          <p:cNvSpPr>
            <a:spLocks noGrp="1"/>
          </p:cNvSpPr>
          <p:nvPr>
            <p:ph type="dt" sz="half" idx="10"/>
          </p:nvPr>
        </p:nvSpPr>
        <p:spPr/>
        <p:txBody>
          <a:bodyPr/>
          <a:lstStyle/>
          <a:p>
            <a:fld id="{F98F88C4-126D-408A-8BC7-76FD9560F2CB}" type="datetimeFigureOut">
              <a:rPr lang="ar-IQ" smtClean="0"/>
              <a:t>10/08/1447</a:t>
            </a:fld>
            <a:endParaRPr lang="ar-IQ"/>
          </a:p>
        </p:txBody>
      </p:sp>
      <p:sp>
        <p:nvSpPr>
          <p:cNvPr id="5" name="عنصر نائب للتذييل 4">
            <a:extLst>
              <a:ext uri="{FF2B5EF4-FFF2-40B4-BE49-F238E27FC236}">
                <a16:creationId xmlns:a16="http://schemas.microsoft.com/office/drawing/2014/main" id="{A2244D33-6184-461F-91D9-EA809EB9993F}"/>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7857874B-6EB6-485A-96C2-C07B69191818}"/>
              </a:ext>
            </a:extLst>
          </p:cNvPr>
          <p:cNvSpPr>
            <a:spLocks noGrp="1"/>
          </p:cNvSpPr>
          <p:nvPr>
            <p:ph type="sldNum" sz="quarter" idx="12"/>
          </p:nvPr>
        </p:nvSpPr>
        <p:spPr/>
        <p:txBody>
          <a:bodyPr/>
          <a:lstStyle/>
          <a:p>
            <a:fld id="{901E0E03-7311-42B7-86FA-2060AF964E5C}" type="slidenum">
              <a:rPr lang="ar-IQ" smtClean="0"/>
              <a:t>‹#›</a:t>
            </a:fld>
            <a:endParaRPr lang="ar-IQ"/>
          </a:p>
        </p:txBody>
      </p:sp>
    </p:spTree>
    <p:extLst>
      <p:ext uri="{BB962C8B-B14F-4D97-AF65-F5344CB8AC3E}">
        <p14:creationId xmlns:p14="http://schemas.microsoft.com/office/powerpoint/2010/main" val="870391927"/>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7A296C4B-C4C6-4656-92F9-301332354FA5}"/>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endParaRPr lang="ar-IQ"/>
          </a:p>
        </p:txBody>
      </p:sp>
      <p:sp>
        <p:nvSpPr>
          <p:cNvPr id="3" name="عنصر نائب للعنوان العمودي 2">
            <a:extLst>
              <a:ext uri="{FF2B5EF4-FFF2-40B4-BE49-F238E27FC236}">
                <a16:creationId xmlns:a16="http://schemas.microsoft.com/office/drawing/2014/main" id="{91488A61-9672-4FE6-9076-93AC5464363A}"/>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id="{56BC751E-3C8F-41A2-BF8A-B6C9574D3CAD}"/>
              </a:ext>
            </a:extLst>
          </p:cNvPr>
          <p:cNvSpPr>
            <a:spLocks noGrp="1"/>
          </p:cNvSpPr>
          <p:nvPr>
            <p:ph type="dt" sz="half" idx="10"/>
          </p:nvPr>
        </p:nvSpPr>
        <p:spPr/>
        <p:txBody>
          <a:bodyPr/>
          <a:lstStyle/>
          <a:p>
            <a:fld id="{F98F88C4-126D-408A-8BC7-76FD9560F2CB}" type="datetimeFigureOut">
              <a:rPr lang="ar-IQ" smtClean="0"/>
              <a:t>10/08/1447</a:t>
            </a:fld>
            <a:endParaRPr lang="ar-IQ"/>
          </a:p>
        </p:txBody>
      </p:sp>
      <p:sp>
        <p:nvSpPr>
          <p:cNvPr id="5" name="عنصر نائب للتذييل 4">
            <a:extLst>
              <a:ext uri="{FF2B5EF4-FFF2-40B4-BE49-F238E27FC236}">
                <a16:creationId xmlns:a16="http://schemas.microsoft.com/office/drawing/2014/main" id="{DDA48577-991B-448E-B873-66D720405528}"/>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AD8BEBC7-C5EA-4ED4-B325-B4D3228D1135}"/>
              </a:ext>
            </a:extLst>
          </p:cNvPr>
          <p:cNvSpPr>
            <a:spLocks noGrp="1"/>
          </p:cNvSpPr>
          <p:nvPr>
            <p:ph type="sldNum" sz="quarter" idx="12"/>
          </p:nvPr>
        </p:nvSpPr>
        <p:spPr/>
        <p:txBody>
          <a:bodyPr/>
          <a:lstStyle/>
          <a:p>
            <a:fld id="{901E0E03-7311-42B7-86FA-2060AF964E5C}" type="slidenum">
              <a:rPr lang="ar-IQ" smtClean="0"/>
              <a:t>‹#›</a:t>
            </a:fld>
            <a:endParaRPr lang="ar-IQ"/>
          </a:p>
        </p:txBody>
      </p:sp>
    </p:spTree>
    <p:extLst>
      <p:ext uri="{BB962C8B-B14F-4D97-AF65-F5344CB8AC3E}">
        <p14:creationId xmlns:p14="http://schemas.microsoft.com/office/powerpoint/2010/main" val="538463254"/>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cSld name="محتويين">
    <p:spTree>
      <p:nvGrpSpPr>
        <p:cNvPr id="1" name=""/>
        <p:cNvGrpSpPr/>
        <p:nvPr/>
      </p:nvGrpSpPr>
      <p:grpSpPr>
        <a:xfrm>
          <a:off x="0" y="0"/>
          <a:ext cx="0" cy="0"/>
          <a:chOff x="0" y="0"/>
          <a:chExt cx="0" cy="0"/>
        </a:xfrm>
      </p:grpSpPr>
      <p:sp>
        <p:nvSpPr>
          <p:cNvPr id="14" name="Title 1"/>
          <p:cNvSpPr>
            <a:spLocks noGrp="1"/>
          </p:cNvSpPr>
          <p:nvPr>
            <p:ph type="title"/>
          </p:nvPr>
        </p:nvSpPr>
        <p:spPr>
          <a:xfrm>
            <a:off x="685801" y="685800"/>
            <a:ext cx="10396882" cy="1158140"/>
          </a:xfrm>
        </p:spPr>
        <p:txBody>
          <a:bodyPr/>
          <a:lstStyle/>
          <a:p>
            <a:r>
              <a:rPr lang="ar-SA"/>
              <a:t>انقر لتحرير نمط العنوان الرئيسي</a:t>
            </a:r>
            <a:endParaRPr lang="en-US" dirty="0"/>
          </a:p>
        </p:txBody>
      </p:sp>
      <p:sp>
        <p:nvSpPr>
          <p:cNvPr id="12" name="Content Placeholder 2"/>
          <p:cNvSpPr>
            <a:spLocks noGrp="1"/>
          </p:cNvSpPr>
          <p:nvPr>
            <p:ph sz="quarter" idx="13"/>
          </p:nvPr>
        </p:nvSpPr>
        <p:spPr>
          <a:xfrm>
            <a:off x="685800" y="2063396"/>
            <a:ext cx="5088714" cy="3311189"/>
          </a:xfrm>
        </p:spPr>
        <p:txBody>
          <a:bodyPr ancho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13" name="Content Placeholder 3"/>
          <p:cNvSpPr>
            <a:spLocks noGrp="1"/>
          </p:cNvSpPr>
          <p:nvPr>
            <p:ph sz="quarter" idx="14"/>
          </p:nvPr>
        </p:nvSpPr>
        <p:spPr>
          <a:xfrm>
            <a:off x="5993971" y="2063396"/>
            <a:ext cx="5086538" cy="3311189"/>
          </a:xfrm>
        </p:spPr>
        <p:txBody>
          <a:bodyPr ancho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264DBC0E-252F-4F9B-B667-218DA9468F09}" type="datetimeFigureOut">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r" defTabSz="914400" rtl="1" eaLnBrk="1" fontAlgn="auto" latinLnBrk="0" hangingPunct="1">
                <a:lnSpc>
                  <a:spcPct val="100000"/>
                </a:lnSpc>
                <a:spcBef>
                  <a:spcPts val="0"/>
                </a:spcBef>
                <a:spcAft>
                  <a:spcPts val="0"/>
                </a:spcAft>
                <a:buClrTx/>
                <a:buSzTx/>
                <a:buFontTx/>
                <a:buNone/>
                <a:tabLst/>
                <a:defRPr/>
              </a:pPr>
              <a:t>10/08/1447</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6" name="Footer Placeholder 5"/>
          <p:cNvSpPr>
            <a:spLocks noGrp="1"/>
          </p:cNvSpPr>
          <p:nvPr>
            <p:ph type="ftr" sz="quarter"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
        <p:nvSpPr>
          <p:cNvPr id="7" name="Slide Number Placeholder 6"/>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DDB72261-5792-4159-A02B-95DC48043CB6}" type="slidenum">
              <a:rPr kumimoji="0" lang="ar-IQ" sz="3200" b="0" i="0" u="none" strike="noStrike" kern="1200" cap="all" spc="0" normalizeH="0" baseline="0" noProof="0" smtClean="0">
                <a:ln>
                  <a:noFill/>
                </a:ln>
                <a:solidFill>
                  <a:srgbClr val="92278F">
                    <a:lumMod val="50000"/>
                  </a:srgbClr>
                </a:solidFill>
                <a:effectLst/>
                <a:uLnTx/>
                <a:uFillTx/>
                <a:latin typeface="Impact" panose="020B0806030902050204"/>
                <a:ea typeface="+mn-ea"/>
                <a:cs typeface="Arial" panose="020B0604020202020204" pitchFamily="34" charset="0"/>
              </a:rPr>
              <a:pPr marL="0" marR="0" lvl="0" indent="0" algn="ctr" defTabSz="914400" rtl="1" eaLnBrk="1" fontAlgn="auto" latinLnBrk="0" hangingPunct="1">
                <a:lnSpc>
                  <a:spcPct val="100000"/>
                </a:lnSpc>
                <a:spcBef>
                  <a:spcPts val="0"/>
                </a:spcBef>
                <a:spcAft>
                  <a:spcPts val="0"/>
                </a:spcAft>
                <a:buClrTx/>
                <a:buSzTx/>
                <a:buFontTx/>
                <a:buNone/>
                <a:tabLst/>
                <a:defRPr/>
              </a:pPr>
              <a:t>‹#›</a:t>
            </a:fld>
            <a:endParaRPr kumimoji="0" lang="ar-IQ" sz="3200" b="0" i="0" u="none" strike="noStrike" kern="1200" cap="all" spc="0" normalizeH="0" baseline="0" noProof="0">
              <a:ln>
                <a:noFill/>
              </a:ln>
              <a:solidFill>
                <a:srgbClr val="92278F">
                  <a:lumMod val="50000"/>
                </a:srgbClr>
              </a:solidFill>
              <a:effectLst/>
              <a:uLnTx/>
              <a:uFillTx/>
              <a:latin typeface="Impact" panose="020B0806030902050204"/>
              <a:ea typeface="+mn-ea"/>
              <a:cs typeface="Arial" panose="020B0604020202020204" pitchFamily="34" charset="0"/>
            </a:endParaRPr>
          </a:p>
        </p:txBody>
      </p:sp>
    </p:spTree>
    <p:extLst>
      <p:ext uri="{BB962C8B-B14F-4D97-AF65-F5344CB8AC3E}">
        <p14:creationId xmlns:p14="http://schemas.microsoft.com/office/powerpoint/2010/main" val="3621273502"/>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7364987-F8B0-42DA-BA3D-C9077495A839}"/>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محتوى 2">
            <a:extLst>
              <a:ext uri="{FF2B5EF4-FFF2-40B4-BE49-F238E27FC236}">
                <a16:creationId xmlns:a16="http://schemas.microsoft.com/office/drawing/2014/main" id="{115506AD-DD3E-4ED6-826F-B824921E5AA9}"/>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id="{1A639EC0-8578-4E37-931B-CCB2656B4F31}"/>
              </a:ext>
            </a:extLst>
          </p:cNvPr>
          <p:cNvSpPr>
            <a:spLocks noGrp="1"/>
          </p:cNvSpPr>
          <p:nvPr>
            <p:ph type="dt" sz="half" idx="10"/>
          </p:nvPr>
        </p:nvSpPr>
        <p:spPr/>
        <p:txBody>
          <a:bodyPr/>
          <a:lstStyle/>
          <a:p>
            <a:fld id="{F98F88C4-126D-408A-8BC7-76FD9560F2CB}" type="datetimeFigureOut">
              <a:rPr lang="ar-IQ" smtClean="0"/>
              <a:t>10/08/1447</a:t>
            </a:fld>
            <a:endParaRPr lang="ar-IQ"/>
          </a:p>
        </p:txBody>
      </p:sp>
      <p:sp>
        <p:nvSpPr>
          <p:cNvPr id="5" name="عنصر نائب للتذييل 4">
            <a:extLst>
              <a:ext uri="{FF2B5EF4-FFF2-40B4-BE49-F238E27FC236}">
                <a16:creationId xmlns:a16="http://schemas.microsoft.com/office/drawing/2014/main" id="{99A06812-1563-4715-B74A-DFE7A61B41EF}"/>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A2A8D9FF-3A86-4C48-9782-3B39C46AEA32}"/>
              </a:ext>
            </a:extLst>
          </p:cNvPr>
          <p:cNvSpPr>
            <a:spLocks noGrp="1"/>
          </p:cNvSpPr>
          <p:nvPr>
            <p:ph type="sldNum" sz="quarter" idx="12"/>
          </p:nvPr>
        </p:nvSpPr>
        <p:spPr/>
        <p:txBody>
          <a:bodyPr/>
          <a:lstStyle/>
          <a:p>
            <a:fld id="{901E0E03-7311-42B7-86FA-2060AF964E5C}" type="slidenum">
              <a:rPr lang="ar-IQ" smtClean="0"/>
              <a:t>‹#›</a:t>
            </a:fld>
            <a:endParaRPr lang="ar-IQ"/>
          </a:p>
        </p:txBody>
      </p:sp>
    </p:spTree>
    <p:extLst>
      <p:ext uri="{BB962C8B-B14F-4D97-AF65-F5344CB8AC3E}">
        <p14:creationId xmlns:p14="http://schemas.microsoft.com/office/powerpoint/2010/main" val="1137828395"/>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908DD0F-D7D6-49B0-B75C-376D90B2D222}"/>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endParaRPr lang="ar-IQ"/>
          </a:p>
        </p:txBody>
      </p:sp>
      <p:sp>
        <p:nvSpPr>
          <p:cNvPr id="3" name="عنصر نائب للنص 2">
            <a:extLst>
              <a:ext uri="{FF2B5EF4-FFF2-40B4-BE49-F238E27FC236}">
                <a16:creationId xmlns:a16="http://schemas.microsoft.com/office/drawing/2014/main" id="{BBDB114D-EDBE-4B0C-951F-79A1B8B24C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4B7954C1-DD46-438B-800E-B2E98FD3B6C1}"/>
              </a:ext>
            </a:extLst>
          </p:cNvPr>
          <p:cNvSpPr>
            <a:spLocks noGrp="1"/>
          </p:cNvSpPr>
          <p:nvPr>
            <p:ph type="dt" sz="half" idx="10"/>
          </p:nvPr>
        </p:nvSpPr>
        <p:spPr/>
        <p:txBody>
          <a:bodyPr/>
          <a:lstStyle/>
          <a:p>
            <a:fld id="{F98F88C4-126D-408A-8BC7-76FD9560F2CB}" type="datetimeFigureOut">
              <a:rPr lang="ar-IQ" smtClean="0"/>
              <a:t>10/08/1447</a:t>
            </a:fld>
            <a:endParaRPr lang="ar-IQ"/>
          </a:p>
        </p:txBody>
      </p:sp>
      <p:sp>
        <p:nvSpPr>
          <p:cNvPr id="5" name="عنصر نائب للتذييل 4">
            <a:extLst>
              <a:ext uri="{FF2B5EF4-FFF2-40B4-BE49-F238E27FC236}">
                <a16:creationId xmlns:a16="http://schemas.microsoft.com/office/drawing/2014/main" id="{F4221EDE-F91E-42B7-85A8-4FF5AF938628}"/>
              </a:ext>
            </a:extLst>
          </p:cNvPr>
          <p:cNvSpPr>
            <a:spLocks noGrp="1"/>
          </p:cNvSpPr>
          <p:nvPr>
            <p:ph type="ftr" sz="quarter" idx="11"/>
          </p:nvPr>
        </p:nvSpPr>
        <p:spPr/>
        <p:txBody>
          <a:bodyPr/>
          <a:lstStyle/>
          <a:p>
            <a:endParaRPr lang="ar-IQ"/>
          </a:p>
        </p:txBody>
      </p:sp>
      <p:sp>
        <p:nvSpPr>
          <p:cNvPr id="6" name="عنصر نائب لرقم الشريحة 5">
            <a:extLst>
              <a:ext uri="{FF2B5EF4-FFF2-40B4-BE49-F238E27FC236}">
                <a16:creationId xmlns:a16="http://schemas.microsoft.com/office/drawing/2014/main" id="{1750108C-DAC3-4EA5-9B39-AF0E79101C6B}"/>
              </a:ext>
            </a:extLst>
          </p:cNvPr>
          <p:cNvSpPr>
            <a:spLocks noGrp="1"/>
          </p:cNvSpPr>
          <p:nvPr>
            <p:ph type="sldNum" sz="quarter" idx="12"/>
          </p:nvPr>
        </p:nvSpPr>
        <p:spPr/>
        <p:txBody>
          <a:bodyPr/>
          <a:lstStyle/>
          <a:p>
            <a:fld id="{901E0E03-7311-42B7-86FA-2060AF964E5C}" type="slidenum">
              <a:rPr lang="ar-IQ" smtClean="0"/>
              <a:t>‹#›</a:t>
            </a:fld>
            <a:endParaRPr lang="ar-IQ"/>
          </a:p>
        </p:txBody>
      </p:sp>
    </p:spTree>
    <p:extLst>
      <p:ext uri="{BB962C8B-B14F-4D97-AF65-F5344CB8AC3E}">
        <p14:creationId xmlns:p14="http://schemas.microsoft.com/office/powerpoint/2010/main" val="3919579150"/>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94931BA-FDF1-439B-9ADC-4937769330E0}"/>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محتوى 2">
            <a:extLst>
              <a:ext uri="{FF2B5EF4-FFF2-40B4-BE49-F238E27FC236}">
                <a16:creationId xmlns:a16="http://schemas.microsoft.com/office/drawing/2014/main" id="{F0251C94-EE49-4FF9-A894-B19E14888ADE}"/>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محتوى 3">
            <a:extLst>
              <a:ext uri="{FF2B5EF4-FFF2-40B4-BE49-F238E27FC236}">
                <a16:creationId xmlns:a16="http://schemas.microsoft.com/office/drawing/2014/main" id="{2F31FCD3-AC67-4D50-90CF-206C782B3680}"/>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تاريخ 4">
            <a:extLst>
              <a:ext uri="{FF2B5EF4-FFF2-40B4-BE49-F238E27FC236}">
                <a16:creationId xmlns:a16="http://schemas.microsoft.com/office/drawing/2014/main" id="{7861DC12-65A0-408D-BBF4-264F57200B3B}"/>
              </a:ext>
            </a:extLst>
          </p:cNvPr>
          <p:cNvSpPr>
            <a:spLocks noGrp="1"/>
          </p:cNvSpPr>
          <p:nvPr>
            <p:ph type="dt" sz="half" idx="10"/>
          </p:nvPr>
        </p:nvSpPr>
        <p:spPr/>
        <p:txBody>
          <a:bodyPr/>
          <a:lstStyle/>
          <a:p>
            <a:fld id="{F98F88C4-126D-408A-8BC7-76FD9560F2CB}" type="datetimeFigureOut">
              <a:rPr lang="ar-IQ" smtClean="0"/>
              <a:t>10/08/1447</a:t>
            </a:fld>
            <a:endParaRPr lang="ar-IQ"/>
          </a:p>
        </p:txBody>
      </p:sp>
      <p:sp>
        <p:nvSpPr>
          <p:cNvPr id="6" name="عنصر نائب للتذييل 5">
            <a:extLst>
              <a:ext uri="{FF2B5EF4-FFF2-40B4-BE49-F238E27FC236}">
                <a16:creationId xmlns:a16="http://schemas.microsoft.com/office/drawing/2014/main" id="{F273B81F-913A-4449-8967-65CB60A78196}"/>
              </a:ext>
            </a:extLst>
          </p:cNvPr>
          <p:cNvSpPr>
            <a:spLocks noGrp="1"/>
          </p:cNvSpPr>
          <p:nvPr>
            <p:ph type="ftr" sz="quarter" idx="11"/>
          </p:nvPr>
        </p:nvSpPr>
        <p:spPr/>
        <p:txBody>
          <a:bodyPr/>
          <a:lstStyle/>
          <a:p>
            <a:endParaRPr lang="ar-IQ"/>
          </a:p>
        </p:txBody>
      </p:sp>
      <p:sp>
        <p:nvSpPr>
          <p:cNvPr id="7" name="عنصر نائب لرقم الشريحة 6">
            <a:extLst>
              <a:ext uri="{FF2B5EF4-FFF2-40B4-BE49-F238E27FC236}">
                <a16:creationId xmlns:a16="http://schemas.microsoft.com/office/drawing/2014/main" id="{C7843EBC-5D07-4FCD-BDB4-AEAAAF3E8CCF}"/>
              </a:ext>
            </a:extLst>
          </p:cNvPr>
          <p:cNvSpPr>
            <a:spLocks noGrp="1"/>
          </p:cNvSpPr>
          <p:nvPr>
            <p:ph type="sldNum" sz="quarter" idx="12"/>
          </p:nvPr>
        </p:nvSpPr>
        <p:spPr/>
        <p:txBody>
          <a:bodyPr/>
          <a:lstStyle/>
          <a:p>
            <a:fld id="{901E0E03-7311-42B7-86FA-2060AF964E5C}" type="slidenum">
              <a:rPr lang="ar-IQ" smtClean="0"/>
              <a:t>‹#›</a:t>
            </a:fld>
            <a:endParaRPr lang="ar-IQ"/>
          </a:p>
        </p:txBody>
      </p:sp>
    </p:spTree>
    <p:extLst>
      <p:ext uri="{BB962C8B-B14F-4D97-AF65-F5344CB8AC3E}">
        <p14:creationId xmlns:p14="http://schemas.microsoft.com/office/powerpoint/2010/main" val="3324902282"/>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3077739-BF95-4540-94F0-3762AB1E670F}"/>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endParaRPr lang="ar-IQ"/>
          </a:p>
        </p:txBody>
      </p:sp>
      <p:sp>
        <p:nvSpPr>
          <p:cNvPr id="3" name="عنصر نائب للنص 2">
            <a:extLst>
              <a:ext uri="{FF2B5EF4-FFF2-40B4-BE49-F238E27FC236}">
                <a16:creationId xmlns:a16="http://schemas.microsoft.com/office/drawing/2014/main" id="{55A2BFE9-8B08-4DC8-B768-2097EB2046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3D2AE06D-A613-49FD-B2C1-0AC0D69F76A0}"/>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نص 4">
            <a:extLst>
              <a:ext uri="{FF2B5EF4-FFF2-40B4-BE49-F238E27FC236}">
                <a16:creationId xmlns:a16="http://schemas.microsoft.com/office/drawing/2014/main" id="{21A8E17C-E8D4-4C66-B7F2-9600CABB5D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FB2333BE-6D9B-417C-B8C6-00D9EDA9C746}"/>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7" name="عنصر نائب للتاريخ 6">
            <a:extLst>
              <a:ext uri="{FF2B5EF4-FFF2-40B4-BE49-F238E27FC236}">
                <a16:creationId xmlns:a16="http://schemas.microsoft.com/office/drawing/2014/main" id="{0837EB58-2720-475E-8016-137E558534B8}"/>
              </a:ext>
            </a:extLst>
          </p:cNvPr>
          <p:cNvSpPr>
            <a:spLocks noGrp="1"/>
          </p:cNvSpPr>
          <p:nvPr>
            <p:ph type="dt" sz="half" idx="10"/>
          </p:nvPr>
        </p:nvSpPr>
        <p:spPr/>
        <p:txBody>
          <a:bodyPr/>
          <a:lstStyle/>
          <a:p>
            <a:fld id="{F98F88C4-126D-408A-8BC7-76FD9560F2CB}" type="datetimeFigureOut">
              <a:rPr lang="ar-IQ" smtClean="0"/>
              <a:t>10/08/1447</a:t>
            </a:fld>
            <a:endParaRPr lang="ar-IQ"/>
          </a:p>
        </p:txBody>
      </p:sp>
      <p:sp>
        <p:nvSpPr>
          <p:cNvPr id="8" name="عنصر نائب للتذييل 7">
            <a:extLst>
              <a:ext uri="{FF2B5EF4-FFF2-40B4-BE49-F238E27FC236}">
                <a16:creationId xmlns:a16="http://schemas.microsoft.com/office/drawing/2014/main" id="{AED991CC-ED65-487B-BCE0-56CAFB1006E8}"/>
              </a:ext>
            </a:extLst>
          </p:cNvPr>
          <p:cNvSpPr>
            <a:spLocks noGrp="1"/>
          </p:cNvSpPr>
          <p:nvPr>
            <p:ph type="ftr" sz="quarter" idx="11"/>
          </p:nvPr>
        </p:nvSpPr>
        <p:spPr/>
        <p:txBody>
          <a:bodyPr/>
          <a:lstStyle/>
          <a:p>
            <a:endParaRPr lang="ar-IQ"/>
          </a:p>
        </p:txBody>
      </p:sp>
      <p:sp>
        <p:nvSpPr>
          <p:cNvPr id="9" name="عنصر نائب لرقم الشريحة 8">
            <a:extLst>
              <a:ext uri="{FF2B5EF4-FFF2-40B4-BE49-F238E27FC236}">
                <a16:creationId xmlns:a16="http://schemas.microsoft.com/office/drawing/2014/main" id="{C3FA9669-72D2-47E4-90DC-C050D462A925}"/>
              </a:ext>
            </a:extLst>
          </p:cNvPr>
          <p:cNvSpPr>
            <a:spLocks noGrp="1"/>
          </p:cNvSpPr>
          <p:nvPr>
            <p:ph type="sldNum" sz="quarter" idx="12"/>
          </p:nvPr>
        </p:nvSpPr>
        <p:spPr/>
        <p:txBody>
          <a:bodyPr/>
          <a:lstStyle/>
          <a:p>
            <a:fld id="{901E0E03-7311-42B7-86FA-2060AF964E5C}" type="slidenum">
              <a:rPr lang="ar-IQ" smtClean="0"/>
              <a:t>‹#›</a:t>
            </a:fld>
            <a:endParaRPr lang="ar-IQ"/>
          </a:p>
        </p:txBody>
      </p:sp>
    </p:spTree>
    <p:extLst>
      <p:ext uri="{BB962C8B-B14F-4D97-AF65-F5344CB8AC3E}">
        <p14:creationId xmlns:p14="http://schemas.microsoft.com/office/powerpoint/2010/main" val="3256694005"/>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0FB20F4-ED67-4BCB-A6EE-E87BB85292A9}"/>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تاريخ 2">
            <a:extLst>
              <a:ext uri="{FF2B5EF4-FFF2-40B4-BE49-F238E27FC236}">
                <a16:creationId xmlns:a16="http://schemas.microsoft.com/office/drawing/2014/main" id="{116239A8-9088-4F0C-BB36-EFC4ECB51056}"/>
              </a:ext>
            </a:extLst>
          </p:cNvPr>
          <p:cNvSpPr>
            <a:spLocks noGrp="1"/>
          </p:cNvSpPr>
          <p:nvPr>
            <p:ph type="dt" sz="half" idx="10"/>
          </p:nvPr>
        </p:nvSpPr>
        <p:spPr/>
        <p:txBody>
          <a:bodyPr/>
          <a:lstStyle/>
          <a:p>
            <a:fld id="{F98F88C4-126D-408A-8BC7-76FD9560F2CB}" type="datetimeFigureOut">
              <a:rPr lang="ar-IQ" smtClean="0"/>
              <a:t>10/08/1447</a:t>
            </a:fld>
            <a:endParaRPr lang="ar-IQ"/>
          </a:p>
        </p:txBody>
      </p:sp>
      <p:sp>
        <p:nvSpPr>
          <p:cNvPr id="4" name="عنصر نائب للتذييل 3">
            <a:extLst>
              <a:ext uri="{FF2B5EF4-FFF2-40B4-BE49-F238E27FC236}">
                <a16:creationId xmlns:a16="http://schemas.microsoft.com/office/drawing/2014/main" id="{26FBC04F-EC59-442B-8130-A629A7192A48}"/>
              </a:ext>
            </a:extLst>
          </p:cNvPr>
          <p:cNvSpPr>
            <a:spLocks noGrp="1"/>
          </p:cNvSpPr>
          <p:nvPr>
            <p:ph type="ftr" sz="quarter" idx="11"/>
          </p:nvPr>
        </p:nvSpPr>
        <p:spPr/>
        <p:txBody>
          <a:bodyPr/>
          <a:lstStyle/>
          <a:p>
            <a:endParaRPr lang="ar-IQ"/>
          </a:p>
        </p:txBody>
      </p:sp>
      <p:sp>
        <p:nvSpPr>
          <p:cNvPr id="5" name="عنصر نائب لرقم الشريحة 4">
            <a:extLst>
              <a:ext uri="{FF2B5EF4-FFF2-40B4-BE49-F238E27FC236}">
                <a16:creationId xmlns:a16="http://schemas.microsoft.com/office/drawing/2014/main" id="{E6BAB149-A9A7-4FE2-9430-0A6ACDD0DD9F}"/>
              </a:ext>
            </a:extLst>
          </p:cNvPr>
          <p:cNvSpPr>
            <a:spLocks noGrp="1"/>
          </p:cNvSpPr>
          <p:nvPr>
            <p:ph type="sldNum" sz="quarter" idx="12"/>
          </p:nvPr>
        </p:nvSpPr>
        <p:spPr/>
        <p:txBody>
          <a:bodyPr/>
          <a:lstStyle/>
          <a:p>
            <a:fld id="{901E0E03-7311-42B7-86FA-2060AF964E5C}" type="slidenum">
              <a:rPr lang="ar-IQ" smtClean="0"/>
              <a:t>‹#›</a:t>
            </a:fld>
            <a:endParaRPr lang="ar-IQ"/>
          </a:p>
        </p:txBody>
      </p:sp>
    </p:spTree>
    <p:extLst>
      <p:ext uri="{BB962C8B-B14F-4D97-AF65-F5344CB8AC3E}">
        <p14:creationId xmlns:p14="http://schemas.microsoft.com/office/powerpoint/2010/main" val="3810580357"/>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5126472B-E89D-4108-A5D8-496EDD0C5EAF}"/>
              </a:ext>
            </a:extLst>
          </p:cNvPr>
          <p:cNvSpPr>
            <a:spLocks noGrp="1"/>
          </p:cNvSpPr>
          <p:nvPr>
            <p:ph type="dt" sz="half" idx="10"/>
          </p:nvPr>
        </p:nvSpPr>
        <p:spPr/>
        <p:txBody>
          <a:bodyPr/>
          <a:lstStyle/>
          <a:p>
            <a:fld id="{F98F88C4-126D-408A-8BC7-76FD9560F2CB}" type="datetimeFigureOut">
              <a:rPr lang="ar-IQ" smtClean="0"/>
              <a:t>10/08/1447</a:t>
            </a:fld>
            <a:endParaRPr lang="ar-IQ"/>
          </a:p>
        </p:txBody>
      </p:sp>
      <p:sp>
        <p:nvSpPr>
          <p:cNvPr id="3" name="عنصر نائب للتذييل 2">
            <a:extLst>
              <a:ext uri="{FF2B5EF4-FFF2-40B4-BE49-F238E27FC236}">
                <a16:creationId xmlns:a16="http://schemas.microsoft.com/office/drawing/2014/main" id="{307F01C8-406B-49E5-8AF8-01082CD3DEFB}"/>
              </a:ext>
            </a:extLst>
          </p:cNvPr>
          <p:cNvSpPr>
            <a:spLocks noGrp="1"/>
          </p:cNvSpPr>
          <p:nvPr>
            <p:ph type="ftr" sz="quarter" idx="11"/>
          </p:nvPr>
        </p:nvSpPr>
        <p:spPr/>
        <p:txBody>
          <a:bodyPr/>
          <a:lstStyle/>
          <a:p>
            <a:endParaRPr lang="ar-IQ"/>
          </a:p>
        </p:txBody>
      </p:sp>
      <p:sp>
        <p:nvSpPr>
          <p:cNvPr id="4" name="عنصر نائب لرقم الشريحة 3">
            <a:extLst>
              <a:ext uri="{FF2B5EF4-FFF2-40B4-BE49-F238E27FC236}">
                <a16:creationId xmlns:a16="http://schemas.microsoft.com/office/drawing/2014/main" id="{F4E68432-E098-43C6-94C6-F889E8E1DCB4}"/>
              </a:ext>
            </a:extLst>
          </p:cNvPr>
          <p:cNvSpPr>
            <a:spLocks noGrp="1"/>
          </p:cNvSpPr>
          <p:nvPr>
            <p:ph type="sldNum" sz="quarter" idx="12"/>
          </p:nvPr>
        </p:nvSpPr>
        <p:spPr/>
        <p:txBody>
          <a:bodyPr/>
          <a:lstStyle/>
          <a:p>
            <a:fld id="{901E0E03-7311-42B7-86FA-2060AF964E5C}" type="slidenum">
              <a:rPr lang="ar-IQ" smtClean="0"/>
              <a:t>‹#›</a:t>
            </a:fld>
            <a:endParaRPr lang="ar-IQ"/>
          </a:p>
        </p:txBody>
      </p:sp>
    </p:spTree>
    <p:extLst>
      <p:ext uri="{BB962C8B-B14F-4D97-AF65-F5344CB8AC3E}">
        <p14:creationId xmlns:p14="http://schemas.microsoft.com/office/powerpoint/2010/main" val="1916996583"/>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756DC21-15F6-49E5-8186-8C5B0736293D}"/>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IQ"/>
          </a:p>
        </p:txBody>
      </p:sp>
      <p:sp>
        <p:nvSpPr>
          <p:cNvPr id="3" name="عنصر نائب للمحتوى 2">
            <a:extLst>
              <a:ext uri="{FF2B5EF4-FFF2-40B4-BE49-F238E27FC236}">
                <a16:creationId xmlns:a16="http://schemas.microsoft.com/office/drawing/2014/main" id="{D34327C9-595D-451F-B34C-BDC71237F1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نص 3">
            <a:extLst>
              <a:ext uri="{FF2B5EF4-FFF2-40B4-BE49-F238E27FC236}">
                <a16:creationId xmlns:a16="http://schemas.microsoft.com/office/drawing/2014/main" id="{6C15206A-3106-4FF4-836B-508681F47B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D6F77ED9-BE8D-4656-800A-70D0DE6348B5}"/>
              </a:ext>
            </a:extLst>
          </p:cNvPr>
          <p:cNvSpPr>
            <a:spLocks noGrp="1"/>
          </p:cNvSpPr>
          <p:nvPr>
            <p:ph type="dt" sz="half" idx="10"/>
          </p:nvPr>
        </p:nvSpPr>
        <p:spPr/>
        <p:txBody>
          <a:bodyPr/>
          <a:lstStyle/>
          <a:p>
            <a:fld id="{F98F88C4-126D-408A-8BC7-76FD9560F2CB}" type="datetimeFigureOut">
              <a:rPr lang="ar-IQ" smtClean="0"/>
              <a:t>10/08/1447</a:t>
            </a:fld>
            <a:endParaRPr lang="ar-IQ"/>
          </a:p>
        </p:txBody>
      </p:sp>
      <p:sp>
        <p:nvSpPr>
          <p:cNvPr id="6" name="عنصر نائب للتذييل 5">
            <a:extLst>
              <a:ext uri="{FF2B5EF4-FFF2-40B4-BE49-F238E27FC236}">
                <a16:creationId xmlns:a16="http://schemas.microsoft.com/office/drawing/2014/main" id="{601F510F-CE7F-4942-8756-9CA4979AC970}"/>
              </a:ext>
            </a:extLst>
          </p:cNvPr>
          <p:cNvSpPr>
            <a:spLocks noGrp="1"/>
          </p:cNvSpPr>
          <p:nvPr>
            <p:ph type="ftr" sz="quarter" idx="11"/>
          </p:nvPr>
        </p:nvSpPr>
        <p:spPr/>
        <p:txBody>
          <a:bodyPr/>
          <a:lstStyle/>
          <a:p>
            <a:endParaRPr lang="ar-IQ"/>
          </a:p>
        </p:txBody>
      </p:sp>
      <p:sp>
        <p:nvSpPr>
          <p:cNvPr id="7" name="عنصر نائب لرقم الشريحة 6">
            <a:extLst>
              <a:ext uri="{FF2B5EF4-FFF2-40B4-BE49-F238E27FC236}">
                <a16:creationId xmlns:a16="http://schemas.microsoft.com/office/drawing/2014/main" id="{3C4364E3-5DED-443C-96D8-E1EF558C323B}"/>
              </a:ext>
            </a:extLst>
          </p:cNvPr>
          <p:cNvSpPr>
            <a:spLocks noGrp="1"/>
          </p:cNvSpPr>
          <p:nvPr>
            <p:ph type="sldNum" sz="quarter" idx="12"/>
          </p:nvPr>
        </p:nvSpPr>
        <p:spPr/>
        <p:txBody>
          <a:bodyPr/>
          <a:lstStyle/>
          <a:p>
            <a:fld id="{901E0E03-7311-42B7-86FA-2060AF964E5C}" type="slidenum">
              <a:rPr lang="ar-IQ" smtClean="0"/>
              <a:t>‹#›</a:t>
            </a:fld>
            <a:endParaRPr lang="ar-IQ"/>
          </a:p>
        </p:txBody>
      </p:sp>
    </p:spTree>
    <p:extLst>
      <p:ext uri="{BB962C8B-B14F-4D97-AF65-F5344CB8AC3E}">
        <p14:creationId xmlns:p14="http://schemas.microsoft.com/office/powerpoint/2010/main" val="524466392"/>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F9A4E53-0E06-43DE-BC29-3DC99EFD49DF}"/>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IQ"/>
          </a:p>
        </p:txBody>
      </p:sp>
      <p:sp>
        <p:nvSpPr>
          <p:cNvPr id="3" name="عنصر نائب للصورة 2">
            <a:extLst>
              <a:ext uri="{FF2B5EF4-FFF2-40B4-BE49-F238E27FC236}">
                <a16:creationId xmlns:a16="http://schemas.microsoft.com/office/drawing/2014/main" id="{496A1BA8-F0F2-427D-B723-A0217A3A1C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a:extLst>
              <a:ext uri="{FF2B5EF4-FFF2-40B4-BE49-F238E27FC236}">
                <a16:creationId xmlns:a16="http://schemas.microsoft.com/office/drawing/2014/main" id="{85FE2EE8-050D-46BC-A00E-E4F8D5CE51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DE47F3A7-897D-45A3-A221-D276B923A42D}"/>
              </a:ext>
            </a:extLst>
          </p:cNvPr>
          <p:cNvSpPr>
            <a:spLocks noGrp="1"/>
          </p:cNvSpPr>
          <p:nvPr>
            <p:ph type="dt" sz="half" idx="10"/>
          </p:nvPr>
        </p:nvSpPr>
        <p:spPr/>
        <p:txBody>
          <a:bodyPr/>
          <a:lstStyle/>
          <a:p>
            <a:fld id="{F98F88C4-126D-408A-8BC7-76FD9560F2CB}" type="datetimeFigureOut">
              <a:rPr lang="ar-IQ" smtClean="0"/>
              <a:t>10/08/1447</a:t>
            </a:fld>
            <a:endParaRPr lang="ar-IQ"/>
          </a:p>
        </p:txBody>
      </p:sp>
      <p:sp>
        <p:nvSpPr>
          <p:cNvPr id="6" name="عنصر نائب للتذييل 5">
            <a:extLst>
              <a:ext uri="{FF2B5EF4-FFF2-40B4-BE49-F238E27FC236}">
                <a16:creationId xmlns:a16="http://schemas.microsoft.com/office/drawing/2014/main" id="{47255D0A-79CD-4932-9CCA-7EC263A6C473}"/>
              </a:ext>
            </a:extLst>
          </p:cNvPr>
          <p:cNvSpPr>
            <a:spLocks noGrp="1"/>
          </p:cNvSpPr>
          <p:nvPr>
            <p:ph type="ftr" sz="quarter" idx="11"/>
          </p:nvPr>
        </p:nvSpPr>
        <p:spPr/>
        <p:txBody>
          <a:bodyPr/>
          <a:lstStyle/>
          <a:p>
            <a:endParaRPr lang="ar-IQ"/>
          </a:p>
        </p:txBody>
      </p:sp>
      <p:sp>
        <p:nvSpPr>
          <p:cNvPr id="7" name="عنصر نائب لرقم الشريحة 6">
            <a:extLst>
              <a:ext uri="{FF2B5EF4-FFF2-40B4-BE49-F238E27FC236}">
                <a16:creationId xmlns:a16="http://schemas.microsoft.com/office/drawing/2014/main" id="{8E6B1569-214F-4690-97FD-F5D3EB85247C}"/>
              </a:ext>
            </a:extLst>
          </p:cNvPr>
          <p:cNvSpPr>
            <a:spLocks noGrp="1"/>
          </p:cNvSpPr>
          <p:nvPr>
            <p:ph type="sldNum" sz="quarter" idx="12"/>
          </p:nvPr>
        </p:nvSpPr>
        <p:spPr/>
        <p:txBody>
          <a:bodyPr/>
          <a:lstStyle/>
          <a:p>
            <a:fld id="{901E0E03-7311-42B7-86FA-2060AF964E5C}" type="slidenum">
              <a:rPr lang="ar-IQ" smtClean="0"/>
              <a:t>‹#›</a:t>
            </a:fld>
            <a:endParaRPr lang="ar-IQ"/>
          </a:p>
        </p:txBody>
      </p:sp>
    </p:spTree>
    <p:extLst>
      <p:ext uri="{BB962C8B-B14F-4D97-AF65-F5344CB8AC3E}">
        <p14:creationId xmlns:p14="http://schemas.microsoft.com/office/powerpoint/2010/main" val="3277074025"/>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C73FF374-BE81-430C-881A-D3F3F74952BA}"/>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endParaRPr lang="ar-IQ"/>
          </a:p>
        </p:txBody>
      </p:sp>
      <p:sp>
        <p:nvSpPr>
          <p:cNvPr id="3" name="عنصر نائب للنص 2">
            <a:extLst>
              <a:ext uri="{FF2B5EF4-FFF2-40B4-BE49-F238E27FC236}">
                <a16:creationId xmlns:a16="http://schemas.microsoft.com/office/drawing/2014/main" id="{450059AB-A74E-4C56-BE37-D71A64C0771A}"/>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id="{F72A22B2-0699-4CD3-9763-6133F4774FBB}"/>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98F88C4-126D-408A-8BC7-76FD9560F2CB}" type="datetimeFigureOut">
              <a:rPr lang="ar-IQ" smtClean="0"/>
              <a:t>10/08/1447</a:t>
            </a:fld>
            <a:endParaRPr lang="ar-IQ"/>
          </a:p>
        </p:txBody>
      </p:sp>
      <p:sp>
        <p:nvSpPr>
          <p:cNvPr id="5" name="عنصر نائب للتذييل 4">
            <a:extLst>
              <a:ext uri="{FF2B5EF4-FFF2-40B4-BE49-F238E27FC236}">
                <a16:creationId xmlns:a16="http://schemas.microsoft.com/office/drawing/2014/main" id="{6234941B-B8BD-40A4-9BCE-B283C56E70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a:extLst>
              <a:ext uri="{FF2B5EF4-FFF2-40B4-BE49-F238E27FC236}">
                <a16:creationId xmlns:a16="http://schemas.microsoft.com/office/drawing/2014/main" id="{FC6EF4D3-6E03-452E-BE58-C2F48F575325}"/>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01E0E03-7311-42B7-86FA-2060AF964E5C}" type="slidenum">
              <a:rPr lang="ar-IQ" smtClean="0"/>
              <a:t>‹#›</a:t>
            </a:fld>
            <a:endParaRPr lang="ar-IQ"/>
          </a:p>
        </p:txBody>
      </p:sp>
    </p:spTree>
    <p:extLst>
      <p:ext uri="{BB962C8B-B14F-4D97-AF65-F5344CB8AC3E}">
        <p14:creationId xmlns:p14="http://schemas.microsoft.com/office/powerpoint/2010/main" val="3854309875"/>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21" r:id="rId12"/>
  </p:sldLayoutIdLst>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85801" y="685800"/>
            <a:ext cx="10396882" cy="5323114"/>
          </a:xfrm>
        </p:spPr>
        <p:txBody>
          <a:bodyPr>
            <a:normAutofit/>
          </a:bodyPr>
          <a:lstStyle/>
          <a:p>
            <a:pPr lvl="0" algn="ctr">
              <a:spcBef>
                <a:spcPts val="1000"/>
              </a:spcBef>
            </a:pPr>
            <a:r>
              <a:rPr lang="ar-IQ" sz="3600" dirty="0">
                <a:solidFill>
                  <a:srgbClr val="FF0000"/>
                </a:solidFill>
              </a:rPr>
              <a:t>المحاسبة عن البضاعة</a:t>
            </a:r>
            <a:r>
              <a:rPr lang="ar-IQ" sz="3600" dirty="0"/>
              <a:t/>
            </a:r>
            <a:br>
              <a:rPr lang="ar-IQ" sz="3600" dirty="0"/>
            </a:br>
            <a:r>
              <a:rPr lang="ar-IQ" sz="3100" dirty="0">
                <a:solidFill>
                  <a:schemeClr val="bg1"/>
                </a:solidFill>
              </a:rPr>
              <a:t>أ.م. د</a:t>
            </a:r>
            <a:r>
              <a:rPr lang="ar-IQ" sz="3100" dirty="0">
                <a:solidFill>
                  <a:schemeClr val="bg1"/>
                </a:solidFill>
                <a:latin typeface="Calibri" panose="020F0502020204030204"/>
                <a:ea typeface="+mn-ea"/>
                <a:cs typeface="Arial" panose="020B0604020202020204" pitchFamily="34" charset="0"/>
              </a:rPr>
              <a:t> </a:t>
            </a:r>
            <a:r>
              <a:rPr lang="ar-IQ" sz="3100" dirty="0" smtClean="0">
                <a:solidFill>
                  <a:schemeClr val="bg1"/>
                </a:solidFill>
                <a:latin typeface="Calibri" panose="020F0502020204030204"/>
                <a:ea typeface="+mn-ea"/>
                <a:cs typeface="Arial" panose="020B0604020202020204" pitchFamily="34" charset="0"/>
              </a:rPr>
              <a:t>خالد عبيد احمد</a:t>
            </a:r>
            <a:r>
              <a:rPr lang="ar-IQ" sz="2400" dirty="0">
                <a:solidFill>
                  <a:schemeClr val="bg1"/>
                </a:solidFill>
                <a:latin typeface="Calibri" panose="020F0502020204030204"/>
                <a:ea typeface="+mn-ea"/>
                <a:cs typeface="Arial" panose="020B0604020202020204" pitchFamily="34" charset="0"/>
              </a:rPr>
              <a:t/>
            </a:r>
            <a:br>
              <a:rPr lang="ar-IQ" sz="2400" dirty="0">
                <a:solidFill>
                  <a:schemeClr val="bg1"/>
                </a:solidFill>
                <a:latin typeface="Calibri" panose="020F0502020204030204"/>
                <a:ea typeface="+mn-ea"/>
                <a:cs typeface="Arial" panose="020B0604020202020204" pitchFamily="34" charset="0"/>
              </a:rPr>
            </a:br>
            <a:r>
              <a:rPr lang="ar-IQ" sz="2400" dirty="0">
                <a:solidFill>
                  <a:schemeClr val="bg1"/>
                </a:solidFill>
                <a:latin typeface="Calibri" panose="020F0502020204030204"/>
                <a:ea typeface="+mn-ea"/>
                <a:cs typeface="Arial" panose="020B0604020202020204" pitchFamily="34" charset="0"/>
              </a:rPr>
              <a:t>قسم المحاسبة / كلية الادارة والاقتصاد/ الجامعة المستنصرية  </a:t>
            </a:r>
          </a:p>
        </p:txBody>
      </p:sp>
      <p:sp>
        <p:nvSpPr>
          <p:cNvPr id="4" name="عنصر نائب للمحتوى 3"/>
          <p:cNvSpPr>
            <a:spLocks noGrp="1"/>
          </p:cNvSpPr>
          <p:nvPr>
            <p:ph sz="quarter" idx="14"/>
          </p:nvPr>
        </p:nvSpPr>
        <p:spPr/>
        <p:txBody>
          <a:bodyPr/>
          <a:lstStyle/>
          <a:p>
            <a:endParaRPr lang="en-US"/>
          </a:p>
        </p:txBody>
      </p:sp>
    </p:spTree>
    <p:extLst>
      <p:ext uri="{BB962C8B-B14F-4D97-AF65-F5344CB8AC3E}">
        <p14:creationId xmlns:p14="http://schemas.microsoft.com/office/powerpoint/2010/main" val="1357504643"/>
      </p:ext>
    </p:extLst>
  </p:cSld>
  <p:clrMapOvr>
    <a:masterClrMapping/>
  </p:clrMapOvr>
  <mc:AlternateContent xmlns:mc="http://schemas.openxmlformats.org/markup-compatibility/2006" xmlns:p14="http://schemas.microsoft.com/office/powerpoint/2010/main">
    <mc:Choice Requires="p14">
      <p:transition spd="slow" p14:dur="4500">
        <p14:ferris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6"/>
            <a:ext cx="10515600" cy="1058725"/>
          </a:xfrm>
        </p:spPr>
        <p:txBody>
          <a:bodyPr/>
          <a:lstStyle/>
          <a:p>
            <a:pPr algn="ctr"/>
            <a:r>
              <a:rPr lang="ar-IQ" dirty="0">
                <a:solidFill>
                  <a:srgbClr val="FF0000"/>
                </a:solidFill>
              </a:rPr>
              <a:t>مثال</a:t>
            </a:r>
          </a:p>
        </p:txBody>
      </p:sp>
      <p:sp>
        <p:nvSpPr>
          <p:cNvPr id="3" name="عنصر نائب للمحتوى 2"/>
          <p:cNvSpPr>
            <a:spLocks noGrp="1"/>
          </p:cNvSpPr>
          <p:nvPr>
            <p:ph idx="1"/>
          </p:nvPr>
        </p:nvSpPr>
        <p:spPr/>
        <p:txBody>
          <a:bodyPr>
            <a:normAutofit/>
          </a:bodyPr>
          <a:lstStyle/>
          <a:p>
            <a:r>
              <a:rPr lang="ar-IQ" sz="2400" dirty="0"/>
              <a:t>العمليات الآتية حدثت بسجلات التاجر احمد والتاجر محمود خلال شهر ايار 2019:</a:t>
            </a:r>
          </a:p>
          <a:p>
            <a:r>
              <a:rPr lang="ar-IQ" sz="2400" dirty="0"/>
              <a:t>1. بتاريخ 3/5 باع التاجر احمد الى محمود بضاعة بمبلغ 40000 دينار استلم نصفها نقدا أودع الصندوق والباقي على الحساب.</a:t>
            </a:r>
          </a:p>
          <a:p>
            <a:r>
              <a:rPr lang="ar-IQ" sz="2400" dirty="0"/>
              <a:t>2. في 8/5 قام التاجر محمود برد جزء من البضاعة لمخالفتها المواصفات وقدر ثمنها 1500 دينار.</a:t>
            </a:r>
          </a:p>
          <a:p>
            <a:r>
              <a:rPr lang="ar-IQ" sz="2400" dirty="0"/>
              <a:t>3. بتاريخ 15/5 اكتشف محمود ان هناك جزء من البضاعة تالف وقرر التاجر احمد التنازل عن قيمته والتي قدرت 800 دينار.</a:t>
            </a:r>
          </a:p>
          <a:p>
            <a:r>
              <a:rPr lang="ar-IQ" sz="2400" dirty="0"/>
              <a:t>4. في 18/5 سدد محمود ما بذمته الى احمد بصك.</a:t>
            </a:r>
          </a:p>
          <a:p>
            <a:r>
              <a:rPr lang="ar-IQ" sz="2400" dirty="0"/>
              <a:t>5. في 25/5 باع احمد الى محمود بضاعة بقيمة 10000 دينار بكمبيالة تستحق بعد خمسة ايام وقد سدد الكمبيالة في موعدها نقدا"</a:t>
            </a:r>
          </a:p>
          <a:p>
            <a:r>
              <a:rPr lang="ar-IQ" sz="2400" dirty="0">
                <a:solidFill>
                  <a:srgbClr val="FF0000"/>
                </a:solidFill>
              </a:rPr>
              <a:t>المطلوب: تسجيل العمليات اعلاه لدى التاجر احمد والتاجر محمود خلال شهر ايار </a:t>
            </a:r>
          </a:p>
        </p:txBody>
      </p:sp>
    </p:spTree>
    <p:extLst>
      <p:ext uri="{BB962C8B-B14F-4D97-AF65-F5344CB8AC3E}">
        <p14:creationId xmlns:p14="http://schemas.microsoft.com/office/powerpoint/2010/main" val="999566847"/>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5"/>
            <a:ext cx="10515600" cy="849721"/>
          </a:xfrm>
        </p:spPr>
        <p:txBody>
          <a:bodyPr>
            <a:normAutofit/>
          </a:bodyPr>
          <a:lstStyle/>
          <a:p>
            <a:pPr algn="ctr"/>
            <a:r>
              <a:rPr lang="ar-IQ" sz="3200" dirty="0">
                <a:solidFill>
                  <a:srgbClr val="FF0000"/>
                </a:solidFill>
              </a:rPr>
              <a:t>الحل في سجلات المشتري والبائع</a:t>
            </a:r>
          </a:p>
        </p:txBody>
      </p:sp>
      <p:graphicFrame>
        <p:nvGraphicFramePr>
          <p:cNvPr id="5" name="عنصر نائب للمحتوى 4"/>
          <p:cNvGraphicFramePr>
            <a:graphicFrameLocks noGrp="1"/>
          </p:cNvGraphicFramePr>
          <p:nvPr>
            <p:ph idx="1"/>
            <p:extLst>
              <p:ext uri="{D42A27DB-BD31-4B8C-83A1-F6EECF244321}">
                <p14:modId xmlns:p14="http://schemas.microsoft.com/office/powerpoint/2010/main" val="2110521481"/>
              </p:ext>
            </p:extLst>
          </p:nvPr>
        </p:nvGraphicFramePr>
        <p:xfrm>
          <a:off x="838200" y="1567543"/>
          <a:ext cx="10515600" cy="4485528"/>
        </p:xfrm>
        <a:graphic>
          <a:graphicData uri="http://schemas.openxmlformats.org/drawingml/2006/table">
            <a:tbl>
              <a:tblPr rtl="1" firstRow="1" firstCol="1" bandRow="1"/>
              <a:tblGrid>
                <a:gridCol w="5337719">
                  <a:extLst>
                    <a:ext uri="{9D8B030D-6E8A-4147-A177-3AD203B41FA5}">
                      <a16:colId xmlns:a16="http://schemas.microsoft.com/office/drawing/2014/main" val="3771378423"/>
                    </a:ext>
                  </a:extLst>
                </a:gridCol>
                <a:gridCol w="5177881">
                  <a:extLst>
                    <a:ext uri="{9D8B030D-6E8A-4147-A177-3AD203B41FA5}">
                      <a16:colId xmlns:a16="http://schemas.microsoft.com/office/drawing/2014/main" val="2348462203"/>
                    </a:ext>
                  </a:extLst>
                </a:gridCol>
              </a:tblGrid>
              <a:tr h="320394">
                <a:tc>
                  <a:txBody>
                    <a:bodyPr/>
                    <a:lstStyle/>
                    <a:p>
                      <a:pPr algn="ctr"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سجلات التاجر محمود (المشتري)</a:t>
                      </a:r>
                      <a:endPar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سجلات التاجر احمد (البائع)</a:t>
                      </a:r>
                      <a:endParaRPr lang="en-US" sz="1800" dirty="0">
                        <a:solidFill>
                          <a:srgbClr val="FFFF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9268844"/>
                  </a:ext>
                </a:extLst>
              </a:tr>
              <a:tr h="1601974">
                <a:tc>
                  <a:txBody>
                    <a:bodyPr/>
                    <a:lstStyle/>
                    <a:p>
                      <a:pPr lvl="0"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3\5\2019</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40000     المشتريات</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       20000   الصندوق </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       20000   الدائنون (احمد)</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شراء بضاعة نقدا" وعلى الحساب</a:t>
                      </a:r>
                      <a:endParaRPr lang="en-US" sz="1800" b="1" dirty="0">
                        <a:solidFill>
                          <a:srgbClr val="FF00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3\5\2019</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20000     المدينون (محمود)</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20000     الصندوق </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       40000  المبيعات</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بيع بضاعة نقدا" وعلى الحساب</a:t>
                      </a:r>
                      <a:endParaRPr lang="en-US" sz="1800" b="1" dirty="0">
                        <a:solidFill>
                          <a:srgbClr val="FFFF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3356043"/>
                  </a:ext>
                </a:extLst>
              </a:tr>
              <a:tr h="1281580">
                <a:tc>
                  <a:txBody>
                    <a:bodyPr/>
                    <a:lstStyle/>
                    <a:p>
                      <a:pPr algn="r"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8\5\2019</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r"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1500      الدائنون (احمد)</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r"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     1500     مردودات المشتريات</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رد جزء من البضاعة المشتراة</a:t>
                      </a:r>
                      <a:endParaRPr lang="en-US" sz="1800" b="1" dirty="0">
                        <a:solidFill>
                          <a:srgbClr val="FF00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8\5\2019</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r"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1500      مردودات المبيعات</a:t>
                      </a:r>
                      <a:endParaRPr lang="en-US" sz="1800" b="1" dirty="0">
                        <a:solidFill>
                          <a:srgbClr val="FFFF00"/>
                        </a:solidFill>
                        <a:effectLst/>
                        <a:latin typeface="Calibri" panose="020F0502020204030204" pitchFamily="34" charset="0"/>
                        <a:ea typeface="Calibri" panose="020F0502020204030204" pitchFamily="34" charset="0"/>
                        <a:cs typeface="+mj-cs"/>
                      </a:endParaRPr>
                    </a:p>
                    <a:p>
                      <a:pPr lvl="1" algn="r" rtl="1">
                        <a:lnSpc>
                          <a:spcPct val="115000"/>
                        </a:lnSpc>
                        <a:spcAft>
                          <a:spcPts val="0"/>
                        </a:spcAft>
                        <a:tabLst>
                          <a:tab pos="1883410" algn="l"/>
                        </a:tabLst>
                      </a:pPr>
                      <a:r>
                        <a:rPr lang="ar-IQ" sz="1800" b="1" dirty="0">
                          <a:solidFill>
                            <a:srgbClr val="FFFF00"/>
                          </a:solidFill>
                          <a:effectLst/>
                          <a:latin typeface="Times New Roman" panose="02020603050405020304" pitchFamily="18" charset="0"/>
                          <a:ea typeface="Calibri" panose="020F0502020204030204" pitchFamily="34" charset="0"/>
                          <a:cs typeface="+mj-cs"/>
                        </a:rPr>
                        <a:t>1500</a:t>
                      </a:r>
                      <a:r>
                        <a:rPr lang="en-US" sz="1800" b="1" dirty="0">
                          <a:solidFill>
                            <a:srgbClr val="FFFF00"/>
                          </a:solidFill>
                          <a:effectLst/>
                          <a:latin typeface="Times New Roman" panose="02020603050405020304" pitchFamily="18" charset="0"/>
                          <a:ea typeface="Calibri" panose="020F0502020204030204" pitchFamily="34" charset="0"/>
                          <a:cs typeface="+mj-cs"/>
                        </a:rPr>
                        <a:t> </a:t>
                      </a:r>
                      <a:r>
                        <a:rPr lang="ar-IQ" sz="1800" b="1" dirty="0">
                          <a:solidFill>
                            <a:srgbClr val="FFFF00"/>
                          </a:solidFill>
                          <a:effectLst/>
                          <a:latin typeface="Times New Roman" panose="02020603050405020304" pitchFamily="18" charset="0"/>
                          <a:ea typeface="Calibri" panose="020F0502020204030204" pitchFamily="34" charset="0"/>
                          <a:cs typeface="+mj-cs"/>
                        </a:rPr>
                        <a:t> </a:t>
                      </a:r>
                      <a:r>
                        <a:rPr lang="en-US" sz="1800" b="1" dirty="0">
                          <a:solidFill>
                            <a:srgbClr val="FFFF00"/>
                          </a:solidFill>
                          <a:effectLst/>
                          <a:latin typeface="Times New Roman" panose="02020603050405020304" pitchFamily="18" charset="0"/>
                          <a:ea typeface="Calibri" panose="020F0502020204030204" pitchFamily="34" charset="0"/>
                          <a:cs typeface="+mj-cs"/>
                        </a:rPr>
                        <a:t> </a:t>
                      </a:r>
                      <a:r>
                        <a:rPr lang="ar-IQ" sz="1800" b="1" dirty="0">
                          <a:solidFill>
                            <a:srgbClr val="FFFF00"/>
                          </a:solidFill>
                          <a:effectLst/>
                          <a:latin typeface="Calibri" panose="020F0502020204030204" pitchFamily="34" charset="0"/>
                          <a:ea typeface="Calibri" panose="020F0502020204030204" pitchFamily="34" charset="0"/>
                          <a:cs typeface="+mj-cs"/>
                        </a:rPr>
                        <a:t>  المدينون (محمود)</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رد جزء من البضاعة المباعة</a:t>
                      </a:r>
                      <a:endParaRPr lang="en-US" sz="1800" b="1" dirty="0">
                        <a:solidFill>
                          <a:srgbClr val="FFFF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7148951"/>
                  </a:ext>
                </a:extLst>
              </a:tr>
              <a:tr h="1281580">
                <a:tc>
                  <a:txBody>
                    <a:bodyPr/>
                    <a:lstStyle/>
                    <a:p>
                      <a:pPr algn="r"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15\5\2019</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r"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800      الدائنون (احمد)</a:t>
                      </a:r>
                      <a:endParaRPr lang="en-US" sz="1800" b="1" dirty="0">
                        <a:solidFill>
                          <a:srgbClr val="FF0000"/>
                        </a:solidFill>
                        <a:effectLst/>
                        <a:latin typeface="Calibri" panose="020F0502020204030204" pitchFamily="34" charset="0"/>
                        <a:ea typeface="Calibri" panose="020F0502020204030204" pitchFamily="34" charset="0"/>
                        <a:cs typeface="+mj-cs"/>
                      </a:endParaRPr>
                    </a:p>
                    <a:p>
                      <a:pPr lvl="1" algn="r" rtl="1">
                        <a:lnSpc>
                          <a:spcPct val="115000"/>
                        </a:lnSpc>
                        <a:spcAft>
                          <a:spcPts val="0"/>
                        </a:spcAft>
                        <a:tabLst>
                          <a:tab pos="1883410" algn="l"/>
                        </a:tabLst>
                      </a:pPr>
                      <a:r>
                        <a:rPr lang="ar-IQ" sz="1800" b="1" dirty="0">
                          <a:solidFill>
                            <a:srgbClr val="FF0000"/>
                          </a:solidFill>
                          <a:effectLst/>
                          <a:latin typeface="Times New Roman" panose="02020603050405020304" pitchFamily="18" charset="0"/>
                          <a:ea typeface="Calibri" panose="020F0502020204030204" pitchFamily="34" charset="0"/>
                          <a:cs typeface="+mj-cs"/>
                        </a:rPr>
                        <a:t>800</a:t>
                      </a:r>
                      <a:r>
                        <a:rPr lang="en-US" sz="1800" b="1" dirty="0">
                          <a:solidFill>
                            <a:srgbClr val="FF0000"/>
                          </a:solidFill>
                          <a:effectLst/>
                          <a:latin typeface="Times New Roman" panose="02020603050405020304" pitchFamily="18" charset="0"/>
                          <a:ea typeface="Calibri" panose="020F0502020204030204" pitchFamily="34" charset="0"/>
                          <a:cs typeface="+mj-cs"/>
                        </a:rPr>
                        <a:t>    </a:t>
                      </a:r>
                      <a:r>
                        <a:rPr lang="ar-IQ" sz="1800" b="1" dirty="0">
                          <a:solidFill>
                            <a:srgbClr val="FF0000"/>
                          </a:solidFill>
                          <a:effectLst/>
                          <a:latin typeface="Calibri" panose="020F0502020204030204" pitchFamily="34" charset="0"/>
                          <a:ea typeface="Calibri" panose="020F0502020204030204" pitchFamily="34" charset="0"/>
                          <a:cs typeface="+mj-cs"/>
                        </a:rPr>
                        <a:t>   مسموحات المشتريات</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التنازل عن جزء من قيمة البضاعة المشتراة</a:t>
                      </a:r>
                      <a:endParaRPr lang="en-US" sz="1800" b="1" dirty="0">
                        <a:solidFill>
                          <a:srgbClr val="FF00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15\5\2019</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r"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800      مسموحات المبيعات</a:t>
                      </a:r>
                      <a:endParaRPr lang="en-US" sz="1800" b="1" dirty="0">
                        <a:solidFill>
                          <a:srgbClr val="FFFF00"/>
                        </a:solidFill>
                        <a:effectLst/>
                        <a:latin typeface="Calibri" panose="020F0502020204030204" pitchFamily="34" charset="0"/>
                        <a:ea typeface="Calibri" panose="020F0502020204030204" pitchFamily="34" charset="0"/>
                        <a:cs typeface="+mj-cs"/>
                      </a:endParaRPr>
                    </a:p>
                    <a:p>
                      <a:pPr lvl="1" algn="r" rtl="1">
                        <a:lnSpc>
                          <a:spcPct val="115000"/>
                        </a:lnSpc>
                        <a:spcAft>
                          <a:spcPts val="0"/>
                        </a:spcAft>
                        <a:tabLst>
                          <a:tab pos="1883410" algn="l"/>
                        </a:tabLst>
                      </a:pPr>
                      <a:r>
                        <a:rPr lang="ar-IQ" sz="1800" b="1" dirty="0">
                          <a:solidFill>
                            <a:srgbClr val="FFFF00"/>
                          </a:solidFill>
                          <a:effectLst/>
                          <a:latin typeface="Times New Roman" panose="02020603050405020304" pitchFamily="18" charset="0"/>
                          <a:ea typeface="Calibri" panose="020F0502020204030204" pitchFamily="34" charset="0"/>
                          <a:cs typeface="+mj-cs"/>
                        </a:rPr>
                        <a:t>800</a:t>
                      </a:r>
                      <a:r>
                        <a:rPr lang="ar-IQ" sz="1800" b="1" dirty="0">
                          <a:solidFill>
                            <a:srgbClr val="FFFF00"/>
                          </a:solidFill>
                          <a:effectLst/>
                          <a:latin typeface="Calibri" panose="020F0502020204030204" pitchFamily="34" charset="0"/>
                          <a:ea typeface="Calibri" panose="020F0502020204030204" pitchFamily="34" charset="0"/>
                          <a:cs typeface="+mj-cs"/>
                        </a:rPr>
                        <a:t>   المدينون (محمود)</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التنازل عن جزء من قيمة البضاعة المباعة</a:t>
                      </a:r>
                      <a:endParaRPr lang="en-US" sz="1800" b="1" dirty="0">
                        <a:solidFill>
                          <a:srgbClr val="FFFF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999240"/>
                  </a:ext>
                </a:extLst>
              </a:tr>
            </a:tbl>
          </a:graphicData>
        </a:graphic>
      </p:graphicFrame>
    </p:spTree>
    <p:extLst>
      <p:ext uri="{BB962C8B-B14F-4D97-AF65-F5344CB8AC3E}">
        <p14:creationId xmlns:p14="http://schemas.microsoft.com/office/powerpoint/2010/main" val="922426503"/>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6"/>
            <a:ext cx="10515600" cy="901972"/>
          </a:xfrm>
        </p:spPr>
        <p:txBody>
          <a:bodyPr/>
          <a:lstStyle/>
          <a:p>
            <a:pPr algn="ctr"/>
            <a:r>
              <a:rPr lang="ar-IQ" sz="3200" dirty="0">
                <a:solidFill>
                  <a:srgbClr val="FF0000"/>
                </a:solidFill>
              </a:rPr>
              <a:t>الحل في سجلات المشتري والبائع</a:t>
            </a:r>
            <a:endParaRPr lang="ar-IQ" dirty="0">
              <a:solidFill>
                <a:srgbClr val="FF0000"/>
              </a:solidFill>
            </a:endParaRPr>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1279803434"/>
              </p:ext>
            </p:extLst>
          </p:nvPr>
        </p:nvGraphicFramePr>
        <p:xfrm>
          <a:off x="838200" y="1267099"/>
          <a:ext cx="10515600" cy="4592787"/>
        </p:xfrm>
        <a:graphic>
          <a:graphicData uri="http://schemas.openxmlformats.org/drawingml/2006/table">
            <a:tbl>
              <a:tblPr rtl="1" firstRow="1" firstCol="1" bandRow="1"/>
              <a:tblGrid>
                <a:gridCol w="5337719">
                  <a:extLst>
                    <a:ext uri="{9D8B030D-6E8A-4147-A177-3AD203B41FA5}">
                      <a16:colId xmlns:a16="http://schemas.microsoft.com/office/drawing/2014/main" val="4217763812"/>
                    </a:ext>
                  </a:extLst>
                </a:gridCol>
                <a:gridCol w="5177881">
                  <a:extLst>
                    <a:ext uri="{9D8B030D-6E8A-4147-A177-3AD203B41FA5}">
                      <a16:colId xmlns:a16="http://schemas.microsoft.com/office/drawing/2014/main" val="2630100393"/>
                    </a:ext>
                  </a:extLst>
                </a:gridCol>
              </a:tblGrid>
              <a:tr h="1530929">
                <a:tc>
                  <a:txBody>
                    <a:bodyPr/>
                    <a:lstStyle/>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18\5\2019</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17700     الدائنون ...........(20000- 1500- 800)   </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       17700   المصرف </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سداد قيمة البضاعة المشتراة</a:t>
                      </a:r>
                      <a:endParaRPr lang="en-US" sz="1800" b="1" dirty="0">
                        <a:solidFill>
                          <a:srgbClr val="FF00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18\5\2019</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17700     المصرف</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     17700   المدينون ...........(20000- 1500- 800)  </a:t>
                      </a: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 سداد قيمة البضاعة المشتراة</a:t>
                      </a:r>
                      <a:endParaRPr lang="en-US" sz="1800" b="1" dirty="0">
                        <a:solidFill>
                          <a:srgbClr val="FFFF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22684220"/>
                  </a:ext>
                </a:extLst>
              </a:tr>
              <a:tr h="1530929">
                <a:tc>
                  <a:txBody>
                    <a:bodyPr/>
                    <a:lstStyle/>
                    <a:p>
                      <a:pPr algn="r"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25\5\2019</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r"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10000     المشتريات</a:t>
                      </a:r>
                      <a:endParaRPr lang="en-US" sz="1800" b="1" dirty="0">
                        <a:solidFill>
                          <a:srgbClr val="FF0000"/>
                        </a:solidFill>
                        <a:effectLst/>
                        <a:latin typeface="Calibri" panose="020F0502020204030204" pitchFamily="34" charset="0"/>
                        <a:ea typeface="Calibri" panose="020F0502020204030204" pitchFamily="34" charset="0"/>
                        <a:cs typeface="+mj-cs"/>
                      </a:endParaRPr>
                    </a:p>
                    <a:p>
                      <a:pPr lvl="1" algn="r"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10000    اوراق دفع</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شراء بضاعة بكمبيالة</a:t>
                      </a:r>
                      <a:endParaRPr lang="en-US" sz="1800" b="1" dirty="0">
                        <a:solidFill>
                          <a:srgbClr val="FF00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25\5\2019</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r"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10000     اوراق قبض</a:t>
                      </a:r>
                      <a:endParaRPr lang="en-US" sz="1800" b="1" dirty="0">
                        <a:solidFill>
                          <a:srgbClr val="FFFF00"/>
                        </a:solidFill>
                        <a:effectLst/>
                        <a:latin typeface="Calibri" panose="020F0502020204030204" pitchFamily="34" charset="0"/>
                        <a:ea typeface="Calibri" panose="020F0502020204030204" pitchFamily="34" charset="0"/>
                        <a:cs typeface="+mj-cs"/>
                      </a:endParaRPr>
                    </a:p>
                    <a:p>
                      <a:pPr lvl="1" algn="r" rtl="1">
                        <a:lnSpc>
                          <a:spcPct val="115000"/>
                        </a:lnSpc>
                        <a:spcAft>
                          <a:spcPts val="0"/>
                        </a:spcAft>
                        <a:tabLst>
                          <a:tab pos="1883410" algn="l"/>
                        </a:tabLst>
                      </a:pPr>
                      <a:r>
                        <a:rPr lang="en-US" sz="1800" b="1" dirty="0">
                          <a:solidFill>
                            <a:srgbClr val="FFFF00"/>
                          </a:solidFill>
                          <a:effectLst/>
                          <a:latin typeface="Times New Roman" panose="02020603050405020304" pitchFamily="18" charset="0"/>
                          <a:ea typeface="Calibri" panose="020F0502020204030204" pitchFamily="34" charset="0"/>
                          <a:cs typeface="+mj-cs"/>
                        </a:rPr>
                        <a:t>   </a:t>
                      </a:r>
                      <a:r>
                        <a:rPr lang="ar-IQ" sz="1800" b="1" dirty="0">
                          <a:solidFill>
                            <a:srgbClr val="FFFF00"/>
                          </a:solidFill>
                          <a:effectLst/>
                          <a:latin typeface="Times New Roman" panose="02020603050405020304" pitchFamily="18" charset="0"/>
                          <a:ea typeface="Calibri" panose="020F0502020204030204" pitchFamily="34" charset="0"/>
                          <a:cs typeface="+mj-cs"/>
                        </a:rPr>
                        <a:t>10000</a:t>
                      </a:r>
                      <a:r>
                        <a:rPr lang="en-US" sz="1800" b="1" dirty="0">
                          <a:solidFill>
                            <a:srgbClr val="FFFF00"/>
                          </a:solidFill>
                          <a:effectLst/>
                          <a:latin typeface="Times New Roman" panose="02020603050405020304" pitchFamily="18" charset="0"/>
                          <a:ea typeface="Calibri" panose="020F0502020204030204" pitchFamily="34" charset="0"/>
                          <a:cs typeface="+mj-cs"/>
                        </a:rPr>
                        <a:t>       </a:t>
                      </a:r>
                      <a:r>
                        <a:rPr lang="ar-IQ" sz="1800" b="1" dirty="0">
                          <a:solidFill>
                            <a:srgbClr val="FFFF00"/>
                          </a:solidFill>
                          <a:effectLst/>
                          <a:latin typeface="Calibri" panose="020F0502020204030204" pitchFamily="34" charset="0"/>
                          <a:ea typeface="Calibri" panose="020F0502020204030204" pitchFamily="34" charset="0"/>
                          <a:cs typeface="+mj-cs"/>
                        </a:rPr>
                        <a:t>المبيعات</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بيع بضاعة بكمبيالة</a:t>
                      </a:r>
                      <a:endParaRPr lang="en-US" sz="1800" b="1" dirty="0">
                        <a:solidFill>
                          <a:srgbClr val="FFFF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7975981"/>
                  </a:ext>
                </a:extLst>
              </a:tr>
              <a:tr h="1530929">
                <a:tc>
                  <a:txBody>
                    <a:bodyPr/>
                    <a:lstStyle/>
                    <a:p>
                      <a:pPr algn="r"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30\5\2019</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r"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10000     اوراق دفع</a:t>
                      </a:r>
                      <a:endParaRPr lang="en-US" sz="1800" b="1" dirty="0">
                        <a:solidFill>
                          <a:srgbClr val="FF0000"/>
                        </a:solidFill>
                        <a:effectLst/>
                        <a:latin typeface="Calibri" panose="020F0502020204030204" pitchFamily="34" charset="0"/>
                        <a:ea typeface="Calibri" panose="020F0502020204030204" pitchFamily="34" charset="0"/>
                        <a:cs typeface="+mj-cs"/>
                      </a:endParaRPr>
                    </a:p>
                    <a:p>
                      <a:pPr lvl="1" algn="r" rtl="1">
                        <a:lnSpc>
                          <a:spcPct val="115000"/>
                        </a:lnSpc>
                        <a:spcAft>
                          <a:spcPts val="0"/>
                        </a:spcAft>
                        <a:tabLst>
                          <a:tab pos="1883410" algn="l"/>
                        </a:tabLst>
                      </a:pPr>
                      <a:r>
                        <a:rPr lang="en-US" sz="1800" b="1" dirty="0">
                          <a:solidFill>
                            <a:srgbClr val="FF0000"/>
                          </a:solidFill>
                          <a:effectLst/>
                          <a:latin typeface="Times New Roman" panose="02020603050405020304" pitchFamily="18" charset="0"/>
                          <a:ea typeface="Calibri" panose="020F0502020204030204" pitchFamily="34" charset="0"/>
                          <a:cs typeface="+mj-cs"/>
                        </a:rPr>
                        <a:t> </a:t>
                      </a:r>
                      <a:r>
                        <a:rPr lang="ar-IQ" sz="1800" b="1" dirty="0">
                          <a:solidFill>
                            <a:srgbClr val="FF0000"/>
                          </a:solidFill>
                          <a:effectLst/>
                          <a:latin typeface="Times New Roman" panose="02020603050405020304" pitchFamily="18" charset="0"/>
                          <a:ea typeface="Calibri" panose="020F0502020204030204" pitchFamily="34" charset="0"/>
                          <a:cs typeface="+mj-cs"/>
                        </a:rPr>
                        <a:t>10000</a:t>
                      </a:r>
                      <a:r>
                        <a:rPr lang="en-US" sz="1800" b="1" dirty="0">
                          <a:solidFill>
                            <a:srgbClr val="FF0000"/>
                          </a:solidFill>
                          <a:effectLst/>
                          <a:latin typeface="Times New Roman" panose="02020603050405020304" pitchFamily="18" charset="0"/>
                          <a:ea typeface="Calibri" panose="020F0502020204030204" pitchFamily="34" charset="0"/>
                          <a:cs typeface="+mj-cs"/>
                        </a:rPr>
                        <a:t>     </a:t>
                      </a:r>
                      <a:r>
                        <a:rPr lang="ar-IQ" sz="1800" b="1" dirty="0">
                          <a:solidFill>
                            <a:srgbClr val="FF0000"/>
                          </a:solidFill>
                          <a:effectLst/>
                          <a:latin typeface="Calibri" panose="020F0502020204030204" pitchFamily="34" charset="0"/>
                          <a:ea typeface="Calibri" panose="020F0502020204030204" pitchFamily="34" charset="0"/>
                          <a:cs typeface="+mj-cs"/>
                        </a:rPr>
                        <a:t>الصندوق </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سداد قيمة الكمبيالة</a:t>
                      </a:r>
                      <a:endParaRPr lang="en-US" sz="1800" b="1" dirty="0">
                        <a:solidFill>
                          <a:srgbClr val="FF00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tabLst>
                          <a:tab pos="1883410" algn="l"/>
                        </a:tabLst>
                      </a:pPr>
                      <a:r>
                        <a:rPr lang="ar-IQ" sz="1800" b="1">
                          <a:solidFill>
                            <a:srgbClr val="FFFF00"/>
                          </a:solidFill>
                          <a:effectLst/>
                          <a:latin typeface="Calibri" panose="020F0502020204030204" pitchFamily="34" charset="0"/>
                          <a:ea typeface="Calibri" panose="020F0502020204030204" pitchFamily="34" charset="0"/>
                          <a:cs typeface="+mj-cs"/>
                        </a:rPr>
                        <a:t>30\5\2019</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r"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10000     الصندوق</a:t>
                      </a:r>
                      <a:endParaRPr lang="en-US" sz="1800" b="1" dirty="0">
                        <a:solidFill>
                          <a:srgbClr val="FFFF00"/>
                        </a:solidFill>
                        <a:effectLst/>
                        <a:latin typeface="Calibri" panose="020F0502020204030204" pitchFamily="34" charset="0"/>
                        <a:ea typeface="Calibri" panose="020F0502020204030204" pitchFamily="34" charset="0"/>
                        <a:cs typeface="+mj-cs"/>
                      </a:endParaRPr>
                    </a:p>
                    <a:p>
                      <a:pPr lvl="1" algn="r"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10000       اوراق قبض</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سداد قيمة الكمبيالة</a:t>
                      </a:r>
                      <a:endParaRPr lang="en-US" sz="1800" b="1" dirty="0">
                        <a:solidFill>
                          <a:srgbClr val="FFFF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6401912"/>
                  </a:ext>
                </a:extLst>
              </a:tr>
            </a:tbl>
          </a:graphicData>
        </a:graphic>
      </p:graphicFrame>
    </p:spTree>
    <p:extLst>
      <p:ext uri="{BB962C8B-B14F-4D97-AF65-F5344CB8AC3E}">
        <p14:creationId xmlns:p14="http://schemas.microsoft.com/office/powerpoint/2010/main" val="2985646511"/>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860983"/>
          </a:xfrm>
        </p:spPr>
        <p:txBody>
          <a:bodyPr>
            <a:normAutofit/>
          </a:bodyPr>
          <a:lstStyle/>
          <a:p>
            <a:r>
              <a:rPr lang="ar-IQ" sz="4000" dirty="0">
                <a:solidFill>
                  <a:srgbClr val="FF0000"/>
                </a:solidFill>
              </a:rPr>
              <a:t>المحاسبة عن البضاعة (المشتريات والمبيعات)</a:t>
            </a:r>
          </a:p>
        </p:txBody>
      </p:sp>
      <p:sp>
        <p:nvSpPr>
          <p:cNvPr id="3" name="عنوان فرعي 2"/>
          <p:cNvSpPr>
            <a:spLocks noGrp="1"/>
          </p:cNvSpPr>
          <p:nvPr>
            <p:ph type="subTitle" idx="1"/>
          </p:nvPr>
        </p:nvSpPr>
        <p:spPr>
          <a:xfrm>
            <a:off x="1524000" y="2176529"/>
            <a:ext cx="9144000" cy="3412901"/>
          </a:xfrm>
        </p:spPr>
        <p:txBody>
          <a:bodyPr>
            <a:normAutofit/>
          </a:bodyPr>
          <a:lstStyle/>
          <a:p>
            <a:r>
              <a:rPr lang="ar-IQ" sz="2800" dirty="0"/>
              <a:t>يقصد بعمليات البيع والشراء للبضاعة تلك العمليات المتعلقة بالبضاعة التي تقتنيها الوحدة الاقتصادية بهدف اعادة بيعها وتحقيق الربح من خلال عملية البيع، وليس المقصود مشتريات الوحدة الاقتصادية من الموجودات الثابتة التي تقتنيها الوحدة الاقتصادية لغرض مزاولة النشاط، وطبيعة النشاط للوحدة الاقتصادية يعد العامل الرئيسي فيما اذا كانت البضاعة المشتراة لغرض البيع او مزاولة النشاط فمثلا السيارات في معارض بيع السيارات تعد بضاعة لان الهدف من شرائها اعادة بيعها وتحقيق الربح من هذه العملية، اما السيارات في مشروع اخر فتعتبر موجودات تستخدم لمزاولة النشاط وليست كبضاعة لإعادة البيع.</a:t>
            </a:r>
          </a:p>
        </p:txBody>
      </p:sp>
    </p:spTree>
    <p:extLst>
      <p:ext uri="{BB962C8B-B14F-4D97-AF65-F5344CB8AC3E}">
        <p14:creationId xmlns:p14="http://schemas.microsoft.com/office/powerpoint/2010/main" val="2257020772"/>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sz="3200" dirty="0"/>
              <a:t>كلفة المشتريات = </a:t>
            </a:r>
            <a:r>
              <a:rPr lang="ar-IQ" sz="3200" dirty="0">
                <a:solidFill>
                  <a:srgbClr val="FF0000"/>
                </a:solidFill>
              </a:rPr>
              <a:t>قيمة الفاتورة + مصروفات الشراء </a:t>
            </a:r>
            <a:r>
              <a:rPr lang="ar-IQ" sz="3200" dirty="0"/>
              <a:t/>
            </a:r>
            <a:br>
              <a:rPr lang="ar-IQ" sz="3200" dirty="0"/>
            </a:br>
            <a:r>
              <a:rPr lang="ar-IQ" sz="3200" dirty="0"/>
              <a:t>ايراد المبيعات = </a:t>
            </a:r>
            <a:r>
              <a:rPr lang="ar-IQ" sz="3200" dirty="0">
                <a:solidFill>
                  <a:srgbClr val="FFFF00"/>
                </a:solidFill>
              </a:rPr>
              <a:t>الكمية المباعة × سعر بيع الوحدة الواحدة </a:t>
            </a:r>
          </a:p>
        </p:txBody>
      </p:sp>
      <p:sp>
        <p:nvSpPr>
          <p:cNvPr id="3" name="عنصر نائب للمحتوى 2"/>
          <p:cNvSpPr>
            <a:spLocks noGrp="1"/>
          </p:cNvSpPr>
          <p:nvPr>
            <p:ph idx="1"/>
          </p:nvPr>
        </p:nvSpPr>
        <p:spPr>
          <a:xfrm>
            <a:off x="838200" y="1528354"/>
            <a:ext cx="10515600" cy="4648609"/>
          </a:xfrm>
        </p:spPr>
        <p:txBody>
          <a:bodyPr>
            <a:normAutofit/>
          </a:bodyPr>
          <a:lstStyle/>
          <a:p>
            <a:r>
              <a:rPr lang="ar-IQ" dirty="0">
                <a:cs typeface="+mj-cs"/>
              </a:rPr>
              <a:t>وبشكل عام فأن كلفة المشتريات تتضمن قيمة فاتورة الشراء مضافا" اليها كافة مصاريف الشراء من لحظة طلب الشراء ولغاية استلام البضاعة وادخالها المحازن ومن امثلة مصاريف الشراء مصاريف الشحن والتفريغ، التأمين، الرسوم الجمركية، عمولة الشراء، مصاريف النقل للداخل </a:t>
            </a:r>
          </a:p>
          <a:p>
            <a:r>
              <a:rPr lang="ar-IQ" dirty="0">
                <a:cs typeface="+mj-cs"/>
              </a:rPr>
              <a:t>وتعتمد كلفة الوحدة المشتراة على عدة عوامل منها الكمية المشتراة وسعر الوحدة وشروط التسديد، وستتم المعالجة المحاسبية لعمليات شراء البضاعة على اساس نظام الجرد الدوري والذي يقضي بأثبات كافة المشتريات وبكلفتها الاجمالية بحساب المشتريات مع عدم اجراءاي تعديل لمخزون اول وأخر المدة خلال الفترة المحاسبية.</a:t>
            </a:r>
          </a:p>
          <a:p>
            <a:r>
              <a:rPr lang="ar-IQ" dirty="0">
                <a:cs typeface="+mj-cs"/>
              </a:rPr>
              <a:t>اما عمليات البيع فتمثل المصدر الرئيسي للإيرادات للمشاريع التجارية وهناك حاجة لمعرفة الكمية المباعة وسعر البيع للوحدة الواحدة  </a:t>
            </a:r>
          </a:p>
          <a:p>
            <a:endParaRPr lang="ar-IQ" sz="2400" dirty="0">
              <a:cs typeface="+mj-cs"/>
            </a:endParaRPr>
          </a:p>
        </p:txBody>
      </p:sp>
    </p:spTree>
    <p:extLst>
      <p:ext uri="{BB962C8B-B14F-4D97-AF65-F5344CB8AC3E}">
        <p14:creationId xmlns:p14="http://schemas.microsoft.com/office/powerpoint/2010/main" val="1640374175"/>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5"/>
            <a:ext cx="10515600" cy="1032601"/>
          </a:xfrm>
        </p:spPr>
        <p:txBody>
          <a:bodyPr>
            <a:normAutofit/>
          </a:bodyPr>
          <a:lstStyle/>
          <a:p>
            <a:pPr algn="ctr"/>
            <a:r>
              <a:rPr lang="ar-IQ" sz="3200" dirty="0">
                <a:solidFill>
                  <a:srgbClr val="FF0000"/>
                </a:solidFill>
              </a:rPr>
              <a:t>المعالجة المحاسبية لمشتريات ومبيعات البضاعة </a:t>
            </a:r>
          </a:p>
        </p:txBody>
      </p:sp>
      <p:graphicFrame>
        <p:nvGraphicFramePr>
          <p:cNvPr id="5" name="عنصر نائب للمحتوى 4"/>
          <p:cNvGraphicFramePr>
            <a:graphicFrameLocks noGrp="1"/>
          </p:cNvGraphicFramePr>
          <p:nvPr>
            <p:ph idx="1"/>
            <p:extLst>
              <p:ext uri="{D42A27DB-BD31-4B8C-83A1-F6EECF244321}">
                <p14:modId xmlns:p14="http://schemas.microsoft.com/office/powerpoint/2010/main" val="711734040"/>
              </p:ext>
            </p:extLst>
          </p:nvPr>
        </p:nvGraphicFramePr>
        <p:xfrm>
          <a:off x="1097280" y="1515291"/>
          <a:ext cx="9601199" cy="4756114"/>
        </p:xfrm>
        <a:graphic>
          <a:graphicData uri="http://schemas.openxmlformats.org/drawingml/2006/table">
            <a:tbl>
              <a:tblPr rtl="1" firstRow="1" firstCol="1" bandRow="1"/>
              <a:tblGrid>
                <a:gridCol w="3099086">
                  <a:extLst>
                    <a:ext uri="{9D8B030D-6E8A-4147-A177-3AD203B41FA5}">
                      <a16:colId xmlns:a16="http://schemas.microsoft.com/office/drawing/2014/main" val="3859214088"/>
                    </a:ext>
                  </a:extLst>
                </a:gridCol>
                <a:gridCol w="3301101">
                  <a:extLst>
                    <a:ext uri="{9D8B030D-6E8A-4147-A177-3AD203B41FA5}">
                      <a16:colId xmlns:a16="http://schemas.microsoft.com/office/drawing/2014/main" val="2127319715"/>
                    </a:ext>
                  </a:extLst>
                </a:gridCol>
                <a:gridCol w="3201012">
                  <a:extLst>
                    <a:ext uri="{9D8B030D-6E8A-4147-A177-3AD203B41FA5}">
                      <a16:colId xmlns:a16="http://schemas.microsoft.com/office/drawing/2014/main" val="1283759325"/>
                    </a:ext>
                  </a:extLst>
                </a:gridCol>
              </a:tblGrid>
              <a:tr h="339722">
                <a:tc>
                  <a:txBody>
                    <a:bodyPr/>
                    <a:lstStyle/>
                    <a:p>
                      <a:pPr algn="ctr" rtl="1">
                        <a:lnSpc>
                          <a:spcPct val="115000"/>
                        </a:lnSpc>
                        <a:spcAft>
                          <a:spcPts val="0"/>
                        </a:spcAft>
                        <a:tabLst>
                          <a:tab pos="1883410" algn="l"/>
                        </a:tabLst>
                      </a:pPr>
                      <a:r>
                        <a:rPr lang="ar-IQ" sz="1800" b="1" dirty="0">
                          <a:effectLst/>
                          <a:latin typeface="Calibri" panose="020F0502020204030204" pitchFamily="34" charset="0"/>
                          <a:ea typeface="Calibri" panose="020F0502020204030204" pitchFamily="34" charset="0"/>
                          <a:cs typeface="+mj-cs"/>
                        </a:rPr>
                        <a:t>الحالة</a:t>
                      </a:r>
                      <a:endParaRPr lang="en-US" sz="1800" b="1" dirty="0">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tabLst>
                          <a:tab pos="1883410" algn="l"/>
                        </a:tabLst>
                      </a:pPr>
                      <a:r>
                        <a:rPr lang="ar-IQ" sz="1800" b="1">
                          <a:effectLst/>
                          <a:latin typeface="Calibri" panose="020F0502020204030204" pitchFamily="34" charset="0"/>
                          <a:ea typeface="Calibri" panose="020F0502020204030204" pitchFamily="34" charset="0"/>
                          <a:cs typeface="+mj-cs"/>
                        </a:rPr>
                        <a:t>سجلات المشتري</a:t>
                      </a:r>
                      <a:endParaRPr lang="en-US" sz="1800" b="1">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tabLst>
                          <a:tab pos="1883410" algn="l"/>
                        </a:tabLst>
                      </a:pPr>
                      <a:r>
                        <a:rPr lang="ar-IQ" sz="1800" b="1">
                          <a:effectLst/>
                          <a:latin typeface="Calibri" panose="020F0502020204030204" pitchFamily="34" charset="0"/>
                          <a:ea typeface="Calibri" panose="020F0502020204030204" pitchFamily="34" charset="0"/>
                          <a:cs typeface="+mj-cs"/>
                        </a:rPr>
                        <a:t>سجلات البائع</a:t>
                      </a:r>
                      <a:endParaRPr lang="en-US" sz="1800" b="1">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2886808"/>
                  </a:ext>
                </a:extLst>
              </a:tr>
              <a:tr h="1019168">
                <a:tc>
                  <a:txBody>
                    <a:bodyPr/>
                    <a:lstStyle/>
                    <a:p>
                      <a:pPr algn="just" rtl="1">
                        <a:lnSpc>
                          <a:spcPct val="115000"/>
                        </a:lnSpc>
                        <a:spcAft>
                          <a:spcPts val="0"/>
                        </a:spcAft>
                        <a:tabLst>
                          <a:tab pos="1883410" algn="l"/>
                        </a:tabLst>
                      </a:pPr>
                      <a:r>
                        <a:rPr lang="ar-IQ" sz="1800" b="1" dirty="0">
                          <a:effectLst/>
                          <a:latin typeface="Calibri" panose="020F0502020204030204" pitchFamily="34" charset="0"/>
                          <a:ea typeface="Calibri" panose="020F0502020204030204" pitchFamily="34" charset="0"/>
                          <a:cs typeface="+mj-cs"/>
                        </a:rPr>
                        <a:t>عند شراء (بيع) بضاعة نقدا </a:t>
                      </a:r>
                      <a:endParaRPr lang="en-US" sz="1800" b="1" dirty="0">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1883410" algn="l"/>
                        </a:tabLst>
                      </a:pPr>
                      <a:r>
                        <a:rPr lang="en-US" sz="1800" b="1" dirty="0">
                          <a:solidFill>
                            <a:srgbClr val="FF0000"/>
                          </a:solidFill>
                          <a:effectLst/>
                          <a:latin typeface="Times New Roman" panose="02020603050405020304" pitchFamily="18" charset="0"/>
                          <a:ea typeface="Calibri" panose="020F0502020204030204" pitchFamily="34" charset="0"/>
                          <a:cs typeface="+mj-cs"/>
                        </a:rPr>
                        <a:t>XXX</a:t>
                      </a:r>
                      <a:r>
                        <a:rPr lang="ar-IQ" sz="1800" b="1" dirty="0">
                          <a:solidFill>
                            <a:srgbClr val="FF0000"/>
                          </a:solidFill>
                          <a:effectLst/>
                          <a:latin typeface="Calibri" panose="020F0502020204030204" pitchFamily="34" charset="0"/>
                          <a:ea typeface="Calibri" panose="020F0502020204030204" pitchFamily="34" charset="0"/>
                          <a:cs typeface="+mj-cs"/>
                        </a:rPr>
                        <a:t>     المشتريات</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       </a:t>
                      </a:r>
                      <a:r>
                        <a:rPr lang="en-US" sz="1800" b="1" dirty="0">
                          <a:solidFill>
                            <a:srgbClr val="FF0000"/>
                          </a:solidFill>
                          <a:effectLst/>
                          <a:latin typeface="Times New Roman" panose="02020603050405020304" pitchFamily="18" charset="0"/>
                          <a:ea typeface="Calibri" panose="020F0502020204030204" pitchFamily="34" charset="0"/>
                          <a:cs typeface="+mj-cs"/>
                        </a:rPr>
                        <a:t>XXX</a:t>
                      </a:r>
                      <a:r>
                        <a:rPr lang="ar-IQ" sz="1800" b="1" dirty="0">
                          <a:solidFill>
                            <a:srgbClr val="FF0000"/>
                          </a:solidFill>
                          <a:effectLst/>
                          <a:latin typeface="Calibri" panose="020F0502020204030204" pitchFamily="34" charset="0"/>
                          <a:ea typeface="Calibri" panose="020F0502020204030204" pitchFamily="34" charset="0"/>
                          <a:cs typeface="+mj-cs"/>
                        </a:rPr>
                        <a:t>   الصندوق او المصرف </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شراء بضاعة نقدا"</a:t>
                      </a:r>
                      <a:endParaRPr lang="en-US" sz="1800" b="1" dirty="0">
                        <a:solidFill>
                          <a:srgbClr val="FF00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1883410" algn="l"/>
                        </a:tabLst>
                      </a:pPr>
                      <a:r>
                        <a:rPr lang="en-US" sz="1800" b="1" dirty="0">
                          <a:solidFill>
                            <a:srgbClr val="FFFF00"/>
                          </a:solidFill>
                          <a:effectLst/>
                          <a:latin typeface="Times New Roman" panose="02020603050405020304" pitchFamily="18" charset="0"/>
                          <a:ea typeface="Calibri" panose="020F0502020204030204" pitchFamily="34" charset="0"/>
                          <a:cs typeface="+mj-cs"/>
                        </a:rPr>
                        <a:t>XXX</a:t>
                      </a:r>
                      <a:r>
                        <a:rPr lang="ar-IQ" sz="1800" b="1" dirty="0">
                          <a:solidFill>
                            <a:srgbClr val="FFFF00"/>
                          </a:solidFill>
                          <a:effectLst/>
                          <a:latin typeface="Calibri" panose="020F0502020204030204" pitchFamily="34" charset="0"/>
                          <a:ea typeface="Calibri" panose="020F0502020204030204" pitchFamily="34" charset="0"/>
                          <a:cs typeface="+mj-cs"/>
                        </a:rPr>
                        <a:t>     الصندوق او المصرف</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       </a:t>
                      </a:r>
                      <a:r>
                        <a:rPr lang="en-US" sz="1800" b="1" dirty="0">
                          <a:solidFill>
                            <a:srgbClr val="FFFF00"/>
                          </a:solidFill>
                          <a:effectLst/>
                          <a:latin typeface="Times New Roman" panose="02020603050405020304" pitchFamily="18" charset="0"/>
                          <a:ea typeface="Calibri" panose="020F0502020204030204" pitchFamily="34" charset="0"/>
                          <a:cs typeface="+mj-cs"/>
                        </a:rPr>
                        <a:t>XXX</a:t>
                      </a:r>
                      <a:r>
                        <a:rPr lang="ar-IQ" sz="1800" b="1" dirty="0">
                          <a:solidFill>
                            <a:srgbClr val="FFFF00"/>
                          </a:solidFill>
                          <a:effectLst/>
                          <a:latin typeface="Calibri" panose="020F0502020204030204" pitchFamily="34" charset="0"/>
                          <a:ea typeface="Calibri" panose="020F0502020204030204" pitchFamily="34" charset="0"/>
                          <a:cs typeface="+mj-cs"/>
                        </a:rPr>
                        <a:t>   المبيعات </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عن بيع بضاعة نقدا"</a:t>
                      </a:r>
                      <a:endParaRPr lang="en-US" sz="1800" b="1" dirty="0">
                        <a:solidFill>
                          <a:srgbClr val="FFFF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12689695"/>
                  </a:ext>
                </a:extLst>
              </a:tr>
              <a:tr h="1019168">
                <a:tc>
                  <a:txBody>
                    <a:bodyPr/>
                    <a:lstStyle/>
                    <a:p>
                      <a:pPr algn="just" rtl="1">
                        <a:lnSpc>
                          <a:spcPct val="115000"/>
                        </a:lnSpc>
                        <a:spcAft>
                          <a:spcPts val="0"/>
                        </a:spcAft>
                        <a:tabLst>
                          <a:tab pos="1883410" algn="l"/>
                        </a:tabLst>
                      </a:pPr>
                      <a:r>
                        <a:rPr lang="ar-IQ" sz="1800" b="1">
                          <a:effectLst/>
                          <a:latin typeface="Calibri" panose="020F0502020204030204" pitchFamily="34" charset="0"/>
                          <a:ea typeface="Calibri" panose="020F0502020204030204" pitchFamily="34" charset="0"/>
                          <a:cs typeface="+mj-cs"/>
                        </a:rPr>
                        <a:t>عند شراء (بيع) بضاعة على الحساب</a:t>
                      </a:r>
                      <a:endParaRPr lang="en-US" sz="1800" b="1">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tabLst>
                          <a:tab pos="1883410" algn="l"/>
                        </a:tabLst>
                      </a:pPr>
                      <a:r>
                        <a:rPr lang="en-US" sz="1800" b="1" dirty="0">
                          <a:solidFill>
                            <a:srgbClr val="FF0000"/>
                          </a:solidFill>
                          <a:effectLst/>
                          <a:latin typeface="Times New Roman" panose="02020603050405020304" pitchFamily="18" charset="0"/>
                          <a:ea typeface="Calibri" panose="020F0502020204030204" pitchFamily="34" charset="0"/>
                          <a:cs typeface="+mj-cs"/>
                        </a:rPr>
                        <a:t>XXX</a:t>
                      </a:r>
                      <a:r>
                        <a:rPr lang="ar-IQ" sz="1800" b="1" dirty="0">
                          <a:solidFill>
                            <a:srgbClr val="FF0000"/>
                          </a:solidFill>
                          <a:effectLst/>
                          <a:latin typeface="Calibri" panose="020F0502020204030204" pitchFamily="34" charset="0"/>
                          <a:ea typeface="Calibri" panose="020F0502020204030204" pitchFamily="34" charset="0"/>
                          <a:cs typeface="+mj-cs"/>
                        </a:rPr>
                        <a:t>     المشتريات</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r" rtl="1">
                        <a:lnSpc>
                          <a:spcPct val="115000"/>
                        </a:lnSpc>
                        <a:spcAft>
                          <a:spcPts val="0"/>
                        </a:spcAft>
                        <a:tabLst>
                          <a:tab pos="1883410" algn="l"/>
                        </a:tabLst>
                      </a:pPr>
                      <a:r>
                        <a:rPr lang="en-US" sz="1800" b="1" dirty="0">
                          <a:solidFill>
                            <a:srgbClr val="FF0000"/>
                          </a:solidFill>
                          <a:effectLst/>
                          <a:latin typeface="Times New Roman" panose="02020603050405020304" pitchFamily="18" charset="0"/>
                          <a:ea typeface="Calibri" panose="020F0502020204030204" pitchFamily="34" charset="0"/>
                          <a:cs typeface="+mj-cs"/>
                        </a:rPr>
                        <a:t>       XXX       </a:t>
                      </a:r>
                      <a:r>
                        <a:rPr lang="ar-IQ" sz="1800" b="1" dirty="0">
                          <a:solidFill>
                            <a:srgbClr val="FF0000"/>
                          </a:solidFill>
                          <a:effectLst/>
                          <a:latin typeface="Calibri" panose="020F0502020204030204" pitchFamily="34" charset="0"/>
                          <a:ea typeface="Calibri" panose="020F0502020204030204" pitchFamily="34" charset="0"/>
                          <a:cs typeface="+mj-cs"/>
                        </a:rPr>
                        <a:t>الدائنون</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شراء بضاعة على الحساب</a:t>
                      </a:r>
                      <a:endParaRPr lang="en-US" sz="1800" b="1" dirty="0">
                        <a:solidFill>
                          <a:srgbClr val="FF00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tabLst>
                          <a:tab pos="1883410" algn="l"/>
                        </a:tabLst>
                      </a:pPr>
                      <a:r>
                        <a:rPr lang="en-US" sz="1800" b="1" dirty="0">
                          <a:solidFill>
                            <a:srgbClr val="FFFF00"/>
                          </a:solidFill>
                          <a:effectLst/>
                          <a:latin typeface="Times New Roman" panose="02020603050405020304" pitchFamily="18" charset="0"/>
                          <a:ea typeface="Calibri" panose="020F0502020204030204" pitchFamily="34" charset="0"/>
                          <a:cs typeface="+mj-cs"/>
                        </a:rPr>
                        <a:t>XXX</a:t>
                      </a:r>
                      <a:r>
                        <a:rPr lang="ar-IQ" sz="1800" b="1" dirty="0">
                          <a:solidFill>
                            <a:srgbClr val="FFFF00"/>
                          </a:solidFill>
                          <a:effectLst/>
                          <a:latin typeface="Calibri" panose="020F0502020204030204" pitchFamily="34" charset="0"/>
                          <a:ea typeface="Calibri" panose="020F0502020204030204" pitchFamily="34" charset="0"/>
                          <a:cs typeface="+mj-cs"/>
                        </a:rPr>
                        <a:t>     المدينون</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r"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       </a:t>
                      </a:r>
                      <a:r>
                        <a:rPr lang="en-US" sz="1800" b="1" dirty="0">
                          <a:solidFill>
                            <a:srgbClr val="FFFF00"/>
                          </a:solidFill>
                          <a:effectLst/>
                          <a:latin typeface="Times New Roman" panose="02020603050405020304" pitchFamily="18" charset="0"/>
                          <a:ea typeface="Calibri" panose="020F0502020204030204" pitchFamily="34" charset="0"/>
                          <a:cs typeface="+mj-cs"/>
                        </a:rPr>
                        <a:t>XXX</a:t>
                      </a:r>
                      <a:r>
                        <a:rPr lang="ar-IQ" sz="1800" b="1" dirty="0">
                          <a:solidFill>
                            <a:srgbClr val="FFFF00"/>
                          </a:solidFill>
                          <a:effectLst/>
                          <a:latin typeface="Calibri" panose="020F0502020204030204" pitchFamily="34" charset="0"/>
                          <a:ea typeface="Calibri" panose="020F0502020204030204" pitchFamily="34" charset="0"/>
                          <a:cs typeface="+mj-cs"/>
                        </a:rPr>
                        <a:t>   المبيعات </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عن بيع بضاعة على الحساب</a:t>
                      </a:r>
                      <a:endParaRPr lang="en-US" sz="1800" b="1" dirty="0">
                        <a:solidFill>
                          <a:srgbClr val="FFFF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2343465"/>
                  </a:ext>
                </a:extLst>
              </a:tr>
              <a:tr h="1358888">
                <a:tc>
                  <a:txBody>
                    <a:bodyPr/>
                    <a:lstStyle/>
                    <a:p>
                      <a:pPr algn="just" rtl="1">
                        <a:lnSpc>
                          <a:spcPct val="115000"/>
                        </a:lnSpc>
                        <a:spcAft>
                          <a:spcPts val="0"/>
                        </a:spcAft>
                        <a:tabLst>
                          <a:tab pos="1883410" algn="l"/>
                        </a:tabLst>
                      </a:pPr>
                      <a:r>
                        <a:rPr lang="ar-IQ" sz="1800" b="1">
                          <a:effectLst/>
                          <a:latin typeface="Calibri" panose="020F0502020204030204" pitchFamily="34" charset="0"/>
                          <a:ea typeface="Calibri" panose="020F0502020204030204" pitchFamily="34" charset="0"/>
                          <a:cs typeface="+mj-cs"/>
                        </a:rPr>
                        <a:t>عند شراء (بيع) بضاعة نقدا" وعلى الحساب</a:t>
                      </a:r>
                      <a:endParaRPr lang="en-US" sz="1800" b="1">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1883410" algn="l"/>
                        </a:tabLst>
                      </a:pPr>
                      <a:r>
                        <a:rPr lang="en-US" sz="1800" b="1" dirty="0">
                          <a:solidFill>
                            <a:srgbClr val="FF0000"/>
                          </a:solidFill>
                          <a:effectLst/>
                          <a:latin typeface="Times New Roman" panose="02020603050405020304" pitchFamily="18" charset="0"/>
                          <a:ea typeface="Calibri" panose="020F0502020204030204" pitchFamily="34" charset="0"/>
                          <a:cs typeface="+mj-cs"/>
                        </a:rPr>
                        <a:t>XXX</a:t>
                      </a:r>
                      <a:r>
                        <a:rPr lang="ar-IQ" sz="1800" b="1" dirty="0">
                          <a:solidFill>
                            <a:srgbClr val="FF0000"/>
                          </a:solidFill>
                          <a:effectLst/>
                          <a:latin typeface="Calibri" panose="020F0502020204030204" pitchFamily="34" charset="0"/>
                          <a:ea typeface="Calibri" panose="020F0502020204030204" pitchFamily="34" charset="0"/>
                          <a:cs typeface="+mj-cs"/>
                        </a:rPr>
                        <a:t>     المشتريات</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       </a:t>
                      </a:r>
                      <a:r>
                        <a:rPr lang="en-US" sz="1800" b="1" dirty="0">
                          <a:solidFill>
                            <a:srgbClr val="FF0000"/>
                          </a:solidFill>
                          <a:effectLst/>
                          <a:latin typeface="Times New Roman" panose="02020603050405020304" pitchFamily="18" charset="0"/>
                          <a:ea typeface="Calibri" panose="020F0502020204030204" pitchFamily="34" charset="0"/>
                          <a:cs typeface="+mj-cs"/>
                        </a:rPr>
                        <a:t>XXX</a:t>
                      </a:r>
                      <a:r>
                        <a:rPr lang="ar-IQ" sz="1800" b="1" dirty="0">
                          <a:solidFill>
                            <a:srgbClr val="FF0000"/>
                          </a:solidFill>
                          <a:effectLst/>
                          <a:latin typeface="Calibri" panose="020F0502020204030204" pitchFamily="34" charset="0"/>
                          <a:ea typeface="Calibri" panose="020F0502020204030204" pitchFamily="34" charset="0"/>
                          <a:cs typeface="+mj-cs"/>
                        </a:rPr>
                        <a:t>   الصندوق او المصرف </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       </a:t>
                      </a:r>
                      <a:r>
                        <a:rPr lang="en-US" sz="1800" b="1" dirty="0">
                          <a:solidFill>
                            <a:srgbClr val="FF0000"/>
                          </a:solidFill>
                          <a:effectLst/>
                          <a:latin typeface="Times New Roman" panose="02020603050405020304" pitchFamily="18" charset="0"/>
                          <a:ea typeface="Calibri" panose="020F0502020204030204" pitchFamily="34" charset="0"/>
                          <a:cs typeface="+mj-cs"/>
                        </a:rPr>
                        <a:t>XXX</a:t>
                      </a:r>
                      <a:r>
                        <a:rPr lang="ar-IQ" sz="1800" b="1" dirty="0">
                          <a:solidFill>
                            <a:srgbClr val="FF0000"/>
                          </a:solidFill>
                          <a:effectLst/>
                          <a:latin typeface="Calibri" panose="020F0502020204030204" pitchFamily="34" charset="0"/>
                          <a:ea typeface="Calibri" panose="020F0502020204030204" pitchFamily="34" charset="0"/>
                          <a:cs typeface="+mj-cs"/>
                        </a:rPr>
                        <a:t>   الدائنون </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شراء بضاعة نقدا" وعلى الحساب</a:t>
                      </a:r>
                      <a:endParaRPr lang="en-US" sz="1800" b="1" dirty="0">
                        <a:solidFill>
                          <a:srgbClr val="FF00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1883410" algn="l"/>
                        </a:tabLst>
                      </a:pPr>
                      <a:r>
                        <a:rPr lang="en-US" sz="1800" b="1" dirty="0">
                          <a:solidFill>
                            <a:srgbClr val="FFFF00"/>
                          </a:solidFill>
                          <a:effectLst/>
                          <a:latin typeface="Times New Roman" panose="02020603050405020304" pitchFamily="18" charset="0"/>
                          <a:ea typeface="Calibri" panose="020F0502020204030204" pitchFamily="34" charset="0"/>
                          <a:cs typeface="+mj-cs"/>
                        </a:rPr>
                        <a:t>XXX</a:t>
                      </a:r>
                      <a:r>
                        <a:rPr lang="ar-IQ" sz="1800" b="1" dirty="0">
                          <a:solidFill>
                            <a:srgbClr val="FFFF00"/>
                          </a:solidFill>
                          <a:effectLst/>
                          <a:latin typeface="Calibri" panose="020F0502020204030204" pitchFamily="34" charset="0"/>
                          <a:ea typeface="Calibri" panose="020F0502020204030204" pitchFamily="34" charset="0"/>
                          <a:cs typeface="+mj-cs"/>
                        </a:rPr>
                        <a:t>     المدينون</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en-US" sz="1800" b="1" dirty="0">
                          <a:solidFill>
                            <a:srgbClr val="FFFF00"/>
                          </a:solidFill>
                          <a:effectLst/>
                          <a:latin typeface="Times New Roman" panose="02020603050405020304" pitchFamily="18" charset="0"/>
                          <a:ea typeface="Calibri" panose="020F0502020204030204" pitchFamily="34" charset="0"/>
                          <a:cs typeface="+mj-cs"/>
                        </a:rPr>
                        <a:t>XXX</a:t>
                      </a:r>
                      <a:r>
                        <a:rPr lang="ar-IQ" sz="1800" b="1" dirty="0">
                          <a:solidFill>
                            <a:srgbClr val="FFFF00"/>
                          </a:solidFill>
                          <a:effectLst/>
                          <a:latin typeface="Calibri" panose="020F0502020204030204" pitchFamily="34" charset="0"/>
                          <a:ea typeface="Calibri" panose="020F0502020204030204" pitchFamily="34" charset="0"/>
                          <a:cs typeface="+mj-cs"/>
                        </a:rPr>
                        <a:t>   الصندوق او المصرف </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       </a:t>
                      </a:r>
                      <a:r>
                        <a:rPr lang="en-US" sz="1800" b="1" dirty="0">
                          <a:solidFill>
                            <a:srgbClr val="FFFF00"/>
                          </a:solidFill>
                          <a:effectLst/>
                          <a:latin typeface="Times New Roman" panose="02020603050405020304" pitchFamily="18" charset="0"/>
                          <a:ea typeface="Calibri" panose="020F0502020204030204" pitchFamily="34" charset="0"/>
                          <a:cs typeface="+mj-cs"/>
                        </a:rPr>
                        <a:t>XXX</a:t>
                      </a:r>
                      <a:r>
                        <a:rPr lang="ar-IQ" sz="1800" b="1" dirty="0">
                          <a:solidFill>
                            <a:srgbClr val="FFFF00"/>
                          </a:solidFill>
                          <a:effectLst/>
                          <a:latin typeface="Calibri" panose="020F0502020204030204" pitchFamily="34" charset="0"/>
                          <a:ea typeface="Calibri" panose="020F0502020204030204" pitchFamily="34" charset="0"/>
                          <a:cs typeface="+mj-cs"/>
                        </a:rPr>
                        <a:t>   المبيعات </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بيع بضاعة نقدا" وعلى الحساب</a:t>
                      </a:r>
                      <a:endParaRPr lang="en-US" sz="1800" b="1" dirty="0">
                        <a:solidFill>
                          <a:srgbClr val="FFFF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9740730"/>
                  </a:ext>
                </a:extLst>
              </a:tr>
              <a:tr h="1019168">
                <a:tc>
                  <a:txBody>
                    <a:bodyPr/>
                    <a:lstStyle/>
                    <a:p>
                      <a:pPr algn="just" rtl="1">
                        <a:lnSpc>
                          <a:spcPct val="115000"/>
                        </a:lnSpc>
                        <a:spcAft>
                          <a:spcPts val="0"/>
                        </a:spcAft>
                        <a:tabLst>
                          <a:tab pos="1883410" algn="l"/>
                        </a:tabLst>
                      </a:pPr>
                      <a:r>
                        <a:rPr lang="ar-IQ" sz="1800" b="1">
                          <a:effectLst/>
                          <a:latin typeface="Calibri" panose="020F0502020204030204" pitchFamily="34" charset="0"/>
                          <a:ea typeface="Calibri" panose="020F0502020204030204" pitchFamily="34" charset="0"/>
                          <a:cs typeface="+mj-cs"/>
                        </a:rPr>
                        <a:t>عند السداد للمشتريات (المبيعات) الآجلة </a:t>
                      </a:r>
                      <a:endParaRPr lang="en-US" sz="1800" b="1">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1883410" algn="l"/>
                        </a:tabLst>
                      </a:pPr>
                      <a:r>
                        <a:rPr lang="en-US" sz="1800" b="1" dirty="0">
                          <a:solidFill>
                            <a:srgbClr val="FF0000"/>
                          </a:solidFill>
                          <a:effectLst/>
                          <a:latin typeface="Times New Roman" panose="02020603050405020304" pitchFamily="18" charset="0"/>
                          <a:ea typeface="Calibri" panose="020F0502020204030204" pitchFamily="34" charset="0"/>
                          <a:cs typeface="+mj-cs"/>
                        </a:rPr>
                        <a:t>XXX</a:t>
                      </a:r>
                      <a:r>
                        <a:rPr lang="ar-IQ" sz="1800" b="1" dirty="0">
                          <a:solidFill>
                            <a:srgbClr val="FF0000"/>
                          </a:solidFill>
                          <a:effectLst/>
                          <a:latin typeface="Calibri" panose="020F0502020204030204" pitchFamily="34" charset="0"/>
                          <a:ea typeface="Calibri" panose="020F0502020204030204" pitchFamily="34" charset="0"/>
                          <a:cs typeface="+mj-cs"/>
                        </a:rPr>
                        <a:t>     الدائنون</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       </a:t>
                      </a:r>
                      <a:r>
                        <a:rPr lang="en-US" sz="1800" b="1" dirty="0">
                          <a:solidFill>
                            <a:srgbClr val="FF0000"/>
                          </a:solidFill>
                          <a:effectLst/>
                          <a:latin typeface="Times New Roman" panose="02020603050405020304" pitchFamily="18" charset="0"/>
                          <a:ea typeface="Calibri" panose="020F0502020204030204" pitchFamily="34" charset="0"/>
                          <a:cs typeface="+mj-cs"/>
                        </a:rPr>
                        <a:t>XXX</a:t>
                      </a:r>
                      <a:r>
                        <a:rPr lang="ar-IQ" sz="1800" b="1" dirty="0">
                          <a:solidFill>
                            <a:srgbClr val="FF0000"/>
                          </a:solidFill>
                          <a:effectLst/>
                          <a:latin typeface="Calibri" panose="020F0502020204030204" pitchFamily="34" charset="0"/>
                          <a:ea typeface="Calibri" panose="020F0502020204030204" pitchFamily="34" charset="0"/>
                          <a:cs typeface="+mj-cs"/>
                        </a:rPr>
                        <a:t>   الصندوق او المصرف </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سداد قيمة البضاعة المشتراة</a:t>
                      </a:r>
                      <a:endParaRPr lang="en-US" sz="1800" b="1" dirty="0">
                        <a:solidFill>
                          <a:srgbClr val="FF00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1883410" algn="l"/>
                        </a:tabLst>
                      </a:pPr>
                      <a:r>
                        <a:rPr lang="en-US" sz="1800" b="1" dirty="0">
                          <a:solidFill>
                            <a:srgbClr val="FFFF00"/>
                          </a:solidFill>
                          <a:effectLst/>
                          <a:latin typeface="Times New Roman" panose="02020603050405020304" pitchFamily="18" charset="0"/>
                          <a:ea typeface="Calibri" panose="020F0502020204030204" pitchFamily="34" charset="0"/>
                          <a:cs typeface="+mj-cs"/>
                        </a:rPr>
                        <a:t>XXX</a:t>
                      </a:r>
                      <a:r>
                        <a:rPr lang="ar-IQ" sz="1800" b="1" dirty="0">
                          <a:solidFill>
                            <a:srgbClr val="FFFF00"/>
                          </a:solidFill>
                          <a:effectLst/>
                          <a:latin typeface="Calibri" panose="020F0502020204030204" pitchFamily="34" charset="0"/>
                          <a:ea typeface="Calibri" panose="020F0502020204030204" pitchFamily="34" charset="0"/>
                          <a:cs typeface="+mj-cs"/>
                        </a:rPr>
                        <a:t>     الصندوق او المصرف</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       </a:t>
                      </a:r>
                      <a:r>
                        <a:rPr lang="en-US" sz="1800" b="1" dirty="0">
                          <a:solidFill>
                            <a:srgbClr val="FFFF00"/>
                          </a:solidFill>
                          <a:effectLst/>
                          <a:latin typeface="Times New Roman" panose="02020603050405020304" pitchFamily="18" charset="0"/>
                          <a:ea typeface="Calibri" panose="020F0502020204030204" pitchFamily="34" charset="0"/>
                          <a:cs typeface="+mj-cs"/>
                        </a:rPr>
                        <a:t>XXX</a:t>
                      </a:r>
                      <a:r>
                        <a:rPr lang="ar-IQ" sz="1800" b="1" dirty="0">
                          <a:solidFill>
                            <a:srgbClr val="FFFF00"/>
                          </a:solidFill>
                          <a:effectLst/>
                          <a:latin typeface="Calibri" panose="020F0502020204030204" pitchFamily="34" charset="0"/>
                          <a:ea typeface="Calibri" panose="020F0502020204030204" pitchFamily="34" charset="0"/>
                          <a:cs typeface="+mj-cs"/>
                        </a:rPr>
                        <a:t>   المدينون </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تسديد قيمة البضاعة المباعة</a:t>
                      </a:r>
                      <a:endParaRPr lang="en-US" sz="1800" b="1" dirty="0">
                        <a:solidFill>
                          <a:srgbClr val="FFFF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0765624"/>
                  </a:ext>
                </a:extLst>
              </a:tr>
            </a:tbl>
          </a:graphicData>
        </a:graphic>
      </p:graphicFrame>
      <p:sp>
        <p:nvSpPr>
          <p:cNvPr id="6" name="Rectangle 1"/>
          <p:cNvSpPr>
            <a:spLocks noChangeArrowheads="1"/>
          </p:cNvSpPr>
          <p:nvPr/>
        </p:nvSpPr>
        <p:spPr bwMode="auto">
          <a:xfrm>
            <a:off x="137240" y="0"/>
            <a:ext cx="1397901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tabLst>
                <a:tab pos="1882775" algn="l"/>
              </a:tabLst>
              <a:defRPr>
                <a:solidFill>
                  <a:schemeClr val="tx1"/>
                </a:solidFill>
                <a:latin typeface="Arial" panose="020B0604020202020204" pitchFamily="34" charset="0"/>
              </a:defRPr>
            </a:lvl1pPr>
            <a:lvl2pPr algn="l" rtl="0" eaLnBrk="0" fontAlgn="base" hangingPunct="0">
              <a:spcBef>
                <a:spcPct val="0"/>
              </a:spcBef>
              <a:spcAft>
                <a:spcPct val="0"/>
              </a:spcAft>
              <a:tabLst>
                <a:tab pos="1882775" algn="l"/>
              </a:tabLst>
              <a:defRPr>
                <a:solidFill>
                  <a:schemeClr val="tx1"/>
                </a:solidFill>
                <a:latin typeface="Arial" panose="020B0604020202020204" pitchFamily="34" charset="0"/>
              </a:defRPr>
            </a:lvl2pPr>
            <a:lvl3pPr algn="l" rtl="0" eaLnBrk="0" fontAlgn="base" hangingPunct="0">
              <a:spcBef>
                <a:spcPct val="0"/>
              </a:spcBef>
              <a:spcAft>
                <a:spcPct val="0"/>
              </a:spcAft>
              <a:tabLst>
                <a:tab pos="1882775" algn="l"/>
              </a:tabLst>
              <a:defRPr>
                <a:solidFill>
                  <a:schemeClr val="tx1"/>
                </a:solidFill>
                <a:latin typeface="Arial" panose="020B0604020202020204" pitchFamily="34" charset="0"/>
              </a:defRPr>
            </a:lvl3pPr>
            <a:lvl4pPr algn="l" rtl="0" eaLnBrk="0" fontAlgn="base" hangingPunct="0">
              <a:spcBef>
                <a:spcPct val="0"/>
              </a:spcBef>
              <a:spcAft>
                <a:spcPct val="0"/>
              </a:spcAft>
              <a:tabLst>
                <a:tab pos="1882775" algn="l"/>
              </a:tabLst>
              <a:defRPr>
                <a:solidFill>
                  <a:schemeClr val="tx1"/>
                </a:solidFill>
                <a:latin typeface="Arial" panose="020B0604020202020204" pitchFamily="34" charset="0"/>
              </a:defRPr>
            </a:lvl4pPr>
            <a:lvl5pPr algn="l" rtl="0" eaLnBrk="0" fontAlgn="base" hangingPunct="0">
              <a:spcBef>
                <a:spcPct val="0"/>
              </a:spcBef>
              <a:spcAft>
                <a:spcPct val="0"/>
              </a:spcAft>
              <a:tabLst>
                <a:tab pos="1882775" algn="l"/>
              </a:tabLst>
              <a:defRPr>
                <a:solidFill>
                  <a:schemeClr val="tx1"/>
                </a:solidFill>
                <a:latin typeface="Arial" panose="020B0604020202020204" pitchFamily="34" charset="0"/>
              </a:defRPr>
            </a:lvl5pPr>
            <a:lvl6pPr algn="l" rtl="0" eaLnBrk="0" fontAlgn="base" hangingPunct="0">
              <a:spcBef>
                <a:spcPct val="0"/>
              </a:spcBef>
              <a:spcAft>
                <a:spcPct val="0"/>
              </a:spcAft>
              <a:tabLst>
                <a:tab pos="1882775" algn="l"/>
              </a:tabLst>
              <a:defRPr>
                <a:solidFill>
                  <a:schemeClr val="tx1"/>
                </a:solidFill>
                <a:latin typeface="Arial" panose="020B0604020202020204" pitchFamily="34" charset="0"/>
              </a:defRPr>
            </a:lvl6pPr>
            <a:lvl7pPr algn="l" rtl="0" eaLnBrk="0" fontAlgn="base" hangingPunct="0">
              <a:spcBef>
                <a:spcPct val="0"/>
              </a:spcBef>
              <a:spcAft>
                <a:spcPct val="0"/>
              </a:spcAft>
              <a:tabLst>
                <a:tab pos="1882775" algn="l"/>
              </a:tabLst>
              <a:defRPr>
                <a:solidFill>
                  <a:schemeClr val="tx1"/>
                </a:solidFill>
                <a:latin typeface="Arial" panose="020B0604020202020204" pitchFamily="34" charset="0"/>
              </a:defRPr>
            </a:lvl7pPr>
            <a:lvl8pPr algn="l" rtl="0" eaLnBrk="0" fontAlgn="base" hangingPunct="0">
              <a:spcBef>
                <a:spcPct val="0"/>
              </a:spcBef>
              <a:spcAft>
                <a:spcPct val="0"/>
              </a:spcAft>
              <a:tabLst>
                <a:tab pos="1882775" algn="l"/>
              </a:tabLst>
              <a:defRPr>
                <a:solidFill>
                  <a:schemeClr val="tx1"/>
                </a:solidFill>
                <a:latin typeface="Arial" panose="020B0604020202020204" pitchFamily="34" charset="0"/>
              </a:defRPr>
            </a:lvl8pPr>
            <a:lvl9pPr algn="l" rtl="0" eaLnBrk="0" fontAlgn="base" hangingPunct="0">
              <a:spcBef>
                <a:spcPct val="0"/>
              </a:spcBef>
              <a:spcAft>
                <a:spcPct val="0"/>
              </a:spcAft>
              <a:tabLst>
                <a:tab pos="1882775" algn="l"/>
              </a:tabLst>
              <a:defRPr>
                <a:solidFill>
                  <a:schemeClr val="tx1"/>
                </a:solidFill>
                <a:latin typeface="Arial" panose="020B0604020202020204" pitchFamily="34" charset="0"/>
              </a:defRPr>
            </a:lvl9pPr>
          </a:lstStyle>
          <a:p>
            <a:pPr marL="0" marR="0" lvl="0" indent="0" algn="l" defTabSz="914400" rtl="1" eaLnBrk="0" fontAlgn="base" latinLnBrk="0" hangingPunct="0">
              <a:lnSpc>
                <a:spcPct val="100000"/>
              </a:lnSpc>
              <a:spcBef>
                <a:spcPct val="0"/>
              </a:spcBef>
              <a:spcAft>
                <a:spcPct val="0"/>
              </a:spcAft>
              <a:buClrTx/>
              <a:buSzTx/>
              <a:buFontTx/>
              <a:buNone/>
              <a:tabLst>
                <a:tab pos="1882775" algn="l"/>
              </a:tabLst>
            </a:pPr>
            <a:r>
              <a:rPr kumimoji="0" lang="ar-IQ" altLang="ar-IQ" sz="1400" b="0"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ar-IQ" altLang="ar-IQ" sz="1400" b="1"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US" altLang="ar-IQ" sz="11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1882775" algn="l"/>
              </a:tabLst>
            </a:pPr>
            <a:endParaRPr kumimoji="0" lang="en-US" altLang="ar-IQ"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8210520"/>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5"/>
            <a:ext cx="10515600" cy="2560955"/>
          </a:xfrm>
        </p:spPr>
        <p:txBody>
          <a:bodyPr>
            <a:normAutofit/>
          </a:bodyPr>
          <a:lstStyle/>
          <a:p>
            <a:pPr algn="ctr"/>
            <a:r>
              <a:rPr lang="ar-IQ" sz="3200" dirty="0">
                <a:solidFill>
                  <a:srgbClr val="FF0000"/>
                </a:solidFill>
              </a:rPr>
              <a:t>اوراق الدفع واوراق القبض</a:t>
            </a:r>
            <a:r>
              <a:rPr lang="ar-IQ" sz="3200" dirty="0"/>
              <a:t/>
            </a:r>
            <a:br>
              <a:rPr lang="ar-IQ" sz="3200" dirty="0"/>
            </a:br>
            <a:r>
              <a:rPr lang="ar-IQ" sz="2700" dirty="0"/>
              <a:t>الكمبيالة هي ورقة تجارية تحدد مبلغ الدين وتاريخ استحقاقه يحررها المشتري للبائع يتعهد المشتري بموجبها تسديد قيمة البضاعة المشتراة في التاريخ المحدد في الكمبيالة، وبالنسبة للمشتري تعتبر التزام عليه وتمثل اوراق دفع وتصنف ضمن المطلوبات المتداولة، اما بالنسبة للبائع فتمثل اوراق قبض وحق له وتصنف ضمن الموجودات المتداولة.</a:t>
            </a:r>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2989819326"/>
              </p:ext>
            </p:extLst>
          </p:nvPr>
        </p:nvGraphicFramePr>
        <p:xfrm>
          <a:off x="1071155" y="3187336"/>
          <a:ext cx="9927772" cy="2564405"/>
        </p:xfrm>
        <a:graphic>
          <a:graphicData uri="http://schemas.openxmlformats.org/drawingml/2006/table">
            <a:tbl>
              <a:tblPr rtl="1" firstRow="1" firstCol="1" bandRow="1"/>
              <a:tblGrid>
                <a:gridCol w="3204497">
                  <a:extLst>
                    <a:ext uri="{9D8B030D-6E8A-4147-A177-3AD203B41FA5}">
                      <a16:colId xmlns:a16="http://schemas.microsoft.com/office/drawing/2014/main" val="3806180494"/>
                    </a:ext>
                  </a:extLst>
                </a:gridCol>
                <a:gridCol w="3413384">
                  <a:extLst>
                    <a:ext uri="{9D8B030D-6E8A-4147-A177-3AD203B41FA5}">
                      <a16:colId xmlns:a16="http://schemas.microsoft.com/office/drawing/2014/main" val="1797258389"/>
                    </a:ext>
                  </a:extLst>
                </a:gridCol>
                <a:gridCol w="3309891">
                  <a:extLst>
                    <a:ext uri="{9D8B030D-6E8A-4147-A177-3AD203B41FA5}">
                      <a16:colId xmlns:a16="http://schemas.microsoft.com/office/drawing/2014/main" val="1231098691"/>
                    </a:ext>
                  </a:extLst>
                </a:gridCol>
              </a:tblGrid>
              <a:tr h="1302533">
                <a:tc>
                  <a:txBody>
                    <a:bodyPr/>
                    <a:lstStyle/>
                    <a:p>
                      <a:pPr algn="just" rtl="1">
                        <a:lnSpc>
                          <a:spcPct val="115000"/>
                        </a:lnSpc>
                        <a:spcAft>
                          <a:spcPts val="0"/>
                        </a:spcAft>
                        <a:tabLst>
                          <a:tab pos="1883410" algn="l"/>
                        </a:tabLst>
                      </a:pPr>
                      <a:r>
                        <a:rPr lang="ar-IQ" sz="1800" b="1" dirty="0">
                          <a:effectLst/>
                          <a:latin typeface="Calibri" panose="020F0502020204030204" pitchFamily="34" charset="0"/>
                          <a:ea typeface="Calibri" panose="020F0502020204030204" pitchFamily="34" charset="0"/>
                          <a:cs typeface="+mj-cs"/>
                        </a:rPr>
                        <a:t>لضمان التسديد في الوقت المحدد يتعامل المجهزون والموردون الى التعامل بالأوراق التجارية (الكمبيالة)</a:t>
                      </a:r>
                      <a:endParaRPr lang="en-US" sz="1800" b="1" dirty="0">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tabLst>
                          <a:tab pos="1883410" algn="l"/>
                        </a:tabLst>
                      </a:pPr>
                      <a:r>
                        <a:rPr lang="en-US" sz="1800" b="1" dirty="0">
                          <a:solidFill>
                            <a:srgbClr val="FF0000"/>
                          </a:solidFill>
                          <a:effectLst/>
                          <a:latin typeface="Times New Roman" panose="02020603050405020304" pitchFamily="18" charset="0"/>
                          <a:ea typeface="Calibri" panose="020F0502020204030204" pitchFamily="34" charset="0"/>
                          <a:cs typeface="+mj-cs"/>
                        </a:rPr>
                        <a:t>XXX</a:t>
                      </a:r>
                      <a:r>
                        <a:rPr lang="ar-IQ" sz="1800" b="1" dirty="0">
                          <a:solidFill>
                            <a:srgbClr val="FF0000"/>
                          </a:solidFill>
                          <a:effectLst/>
                          <a:latin typeface="Calibri" panose="020F0502020204030204" pitchFamily="34" charset="0"/>
                          <a:ea typeface="Calibri" panose="020F0502020204030204" pitchFamily="34" charset="0"/>
                          <a:cs typeface="+mj-cs"/>
                        </a:rPr>
                        <a:t>     المشتريات</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r" rtl="1">
                        <a:lnSpc>
                          <a:spcPct val="115000"/>
                        </a:lnSpc>
                        <a:spcAft>
                          <a:spcPts val="0"/>
                        </a:spcAft>
                        <a:tabLst>
                          <a:tab pos="1883410" algn="l"/>
                        </a:tabLst>
                      </a:pPr>
                      <a:r>
                        <a:rPr lang="en-US" sz="1800" b="1" dirty="0">
                          <a:solidFill>
                            <a:srgbClr val="FF0000"/>
                          </a:solidFill>
                          <a:effectLst/>
                          <a:latin typeface="Times New Roman" panose="02020603050405020304" pitchFamily="18" charset="0"/>
                          <a:ea typeface="Calibri" panose="020F0502020204030204" pitchFamily="34" charset="0"/>
                          <a:cs typeface="+mj-cs"/>
                        </a:rPr>
                        <a:t>       XXX       </a:t>
                      </a:r>
                      <a:r>
                        <a:rPr lang="ar-IQ" sz="1800" b="1" dirty="0">
                          <a:solidFill>
                            <a:srgbClr val="FF0000"/>
                          </a:solidFill>
                          <a:effectLst/>
                          <a:latin typeface="Calibri" panose="020F0502020204030204" pitchFamily="34" charset="0"/>
                          <a:ea typeface="Calibri" panose="020F0502020204030204" pitchFamily="34" charset="0"/>
                          <a:cs typeface="+mj-cs"/>
                        </a:rPr>
                        <a:t>اوراق دفع</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شراء بضاعة بكمبيالة</a:t>
                      </a:r>
                      <a:endParaRPr lang="en-US" sz="1800" b="1" dirty="0">
                        <a:solidFill>
                          <a:srgbClr val="FF00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tabLst>
                          <a:tab pos="1883410" algn="l"/>
                        </a:tabLst>
                      </a:pPr>
                      <a:r>
                        <a:rPr lang="en-US" sz="1800" b="1" dirty="0">
                          <a:solidFill>
                            <a:srgbClr val="FFFF00"/>
                          </a:solidFill>
                          <a:effectLst/>
                          <a:latin typeface="Times New Roman" panose="02020603050405020304" pitchFamily="18" charset="0"/>
                          <a:ea typeface="Calibri" panose="020F0502020204030204" pitchFamily="34" charset="0"/>
                          <a:cs typeface="+mj-cs"/>
                        </a:rPr>
                        <a:t>XXX</a:t>
                      </a:r>
                      <a:r>
                        <a:rPr lang="ar-IQ" sz="1800" b="1" dirty="0">
                          <a:solidFill>
                            <a:srgbClr val="FFFF00"/>
                          </a:solidFill>
                          <a:effectLst/>
                          <a:latin typeface="Calibri" panose="020F0502020204030204" pitchFamily="34" charset="0"/>
                          <a:ea typeface="Calibri" panose="020F0502020204030204" pitchFamily="34" charset="0"/>
                          <a:cs typeface="+mj-cs"/>
                        </a:rPr>
                        <a:t>     اوراق قبض</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r" rtl="1">
                        <a:lnSpc>
                          <a:spcPct val="115000"/>
                        </a:lnSpc>
                        <a:spcAft>
                          <a:spcPts val="0"/>
                        </a:spcAft>
                        <a:tabLst>
                          <a:tab pos="1883410" algn="l"/>
                        </a:tabLst>
                      </a:pPr>
                      <a:r>
                        <a:rPr lang="en-US" sz="1800" b="1" dirty="0">
                          <a:solidFill>
                            <a:srgbClr val="FFFF00"/>
                          </a:solidFill>
                          <a:effectLst/>
                          <a:latin typeface="Times New Roman" panose="02020603050405020304" pitchFamily="18" charset="0"/>
                          <a:ea typeface="Calibri" panose="020F0502020204030204" pitchFamily="34" charset="0"/>
                          <a:cs typeface="+mj-cs"/>
                        </a:rPr>
                        <a:t>       XXX       </a:t>
                      </a:r>
                      <a:r>
                        <a:rPr lang="ar-IQ" sz="1800" b="1" dirty="0">
                          <a:solidFill>
                            <a:srgbClr val="FFFF00"/>
                          </a:solidFill>
                          <a:effectLst/>
                          <a:latin typeface="Calibri" panose="020F0502020204030204" pitchFamily="34" charset="0"/>
                          <a:ea typeface="Calibri" panose="020F0502020204030204" pitchFamily="34" charset="0"/>
                          <a:cs typeface="+mj-cs"/>
                        </a:rPr>
                        <a:t>المبيعات</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بيع بضاعة بكمبيالة</a:t>
                      </a:r>
                      <a:endParaRPr lang="en-US" sz="1800" b="1" dirty="0">
                        <a:solidFill>
                          <a:srgbClr val="FFFF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341868"/>
                  </a:ext>
                </a:extLst>
              </a:tr>
              <a:tr h="1099176">
                <a:tc>
                  <a:txBody>
                    <a:bodyPr/>
                    <a:lstStyle/>
                    <a:p>
                      <a:pPr algn="just" rtl="1">
                        <a:lnSpc>
                          <a:spcPct val="115000"/>
                        </a:lnSpc>
                        <a:spcAft>
                          <a:spcPts val="0"/>
                        </a:spcAft>
                        <a:tabLst>
                          <a:tab pos="1883410" algn="l"/>
                        </a:tabLst>
                      </a:pPr>
                      <a:r>
                        <a:rPr lang="ar-IQ" sz="1800" b="1">
                          <a:effectLst/>
                          <a:latin typeface="Calibri" panose="020F0502020204030204" pitchFamily="34" charset="0"/>
                          <a:ea typeface="Calibri" panose="020F0502020204030204" pitchFamily="34" charset="0"/>
                          <a:cs typeface="+mj-cs"/>
                        </a:rPr>
                        <a:t>عند سداد قيمة الكمبيالة</a:t>
                      </a:r>
                      <a:endParaRPr lang="en-US" sz="1800" b="1">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tabLst>
                          <a:tab pos="1883410" algn="l"/>
                        </a:tabLst>
                      </a:pPr>
                      <a:r>
                        <a:rPr lang="en-US" sz="1800" b="1" dirty="0">
                          <a:solidFill>
                            <a:srgbClr val="FF0000"/>
                          </a:solidFill>
                          <a:effectLst/>
                          <a:latin typeface="Times New Roman" panose="02020603050405020304" pitchFamily="18" charset="0"/>
                          <a:ea typeface="Calibri" panose="020F0502020204030204" pitchFamily="34" charset="0"/>
                          <a:cs typeface="+mj-cs"/>
                        </a:rPr>
                        <a:t>XXX</a:t>
                      </a:r>
                      <a:r>
                        <a:rPr lang="ar-IQ" sz="1800" b="1" dirty="0">
                          <a:solidFill>
                            <a:srgbClr val="FF0000"/>
                          </a:solidFill>
                          <a:effectLst/>
                          <a:latin typeface="Calibri" panose="020F0502020204030204" pitchFamily="34" charset="0"/>
                          <a:ea typeface="Calibri" panose="020F0502020204030204" pitchFamily="34" charset="0"/>
                          <a:cs typeface="+mj-cs"/>
                        </a:rPr>
                        <a:t>     اوراق دفع</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r" rtl="1">
                        <a:lnSpc>
                          <a:spcPct val="115000"/>
                        </a:lnSpc>
                        <a:spcAft>
                          <a:spcPts val="0"/>
                        </a:spcAft>
                        <a:tabLst>
                          <a:tab pos="1883410" algn="l"/>
                        </a:tabLst>
                      </a:pPr>
                      <a:r>
                        <a:rPr lang="en-US" sz="1800" b="1" dirty="0">
                          <a:solidFill>
                            <a:srgbClr val="FF0000"/>
                          </a:solidFill>
                          <a:effectLst/>
                          <a:latin typeface="Times New Roman" panose="02020603050405020304" pitchFamily="18" charset="0"/>
                          <a:ea typeface="Calibri" panose="020F0502020204030204" pitchFamily="34" charset="0"/>
                          <a:cs typeface="+mj-cs"/>
                        </a:rPr>
                        <a:t>    XXX       </a:t>
                      </a:r>
                      <a:r>
                        <a:rPr lang="ar-IQ" sz="1800" b="1" dirty="0">
                          <a:solidFill>
                            <a:srgbClr val="FF0000"/>
                          </a:solidFill>
                          <a:effectLst/>
                          <a:latin typeface="Calibri" panose="020F0502020204030204" pitchFamily="34" charset="0"/>
                          <a:ea typeface="Calibri" panose="020F0502020204030204" pitchFamily="34" charset="0"/>
                          <a:cs typeface="+mj-cs"/>
                        </a:rPr>
                        <a:t>الصندوق او المصرف</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سداد قيمة الكمبيالة</a:t>
                      </a:r>
                      <a:endParaRPr lang="en-US" sz="1800" b="1" dirty="0">
                        <a:solidFill>
                          <a:srgbClr val="FF00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1883410" algn="l"/>
                        </a:tabLst>
                      </a:pPr>
                      <a:r>
                        <a:rPr lang="en-US" sz="1800" b="1" dirty="0">
                          <a:solidFill>
                            <a:srgbClr val="FFFF00"/>
                          </a:solidFill>
                          <a:effectLst/>
                          <a:latin typeface="Times New Roman" panose="02020603050405020304" pitchFamily="18" charset="0"/>
                          <a:ea typeface="Calibri" panose="020F0502020204030204" pitchFamily="34" charset="0"/>
                          <a:cs typeface="+mj-cs"/>
                        </a:rPr>
                        <a:t>XXX</a:t>
                      </a:r>
                      <a:r>
                        <a:rPr lang="ar-IQ" sz="1800" b="1" dirty="0">
                          <a:solidFill>
                            <a:srgbClr val="FFFF00"/>
                          </a:solidFill>
                          <a:effectLst/>
                          <a:latin typeface="Calibri" panose="020F0502020204030204" pitchFamily="34" charset="0"/>
                          <a:ea typeface="Calibri" panose="020F0502020204030204" pitchFamily="34" charset="0"/>
                          <a:cs typeface="+mj-cs"/>
                        </a:rPr>
                        <a:t>     الصندوق او المصرف</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       </a:t>
                      </a:r>
                      <a:r>
                        <a:rPr lang="en-US" sz="1800" b="1" dirty="0">
                          <a:solidFill>
                            <a:srgbClr val="FFFF00"/>
                          </a:solidFill>
                          <a:effectLst/>
                          <a:latin typeface="Times New Roman" panose="02020603050405020304" pitchFamily="18" charset="0"/>
                          <a:ea typeface="Calibri" panose="020F0502020204030204" pitchFamily="34" charset="0"/>
                          <a:cs typeface="+mj-cs"/>
                        </a:rPr>
                        <a:t>XXX</a:t>
                      </a:r>
                      <a:r>
                        <a:rPr lang="ar-IQ" sz="1800" b="1" dirty="0">
                          <a:solidFill>
                            <a:srgbClr val="FFFF00"/>
                          </a:solidFill>
                          <a:effectLst/>
                          <a:latin typeface="Calibri" panose="020F0502020204030204" pitchFamily="34" charset="0"/>
                          <a:ea typeface="Calibri" panose="020F0502020204030204" pitchFamily="34" charset="0"/>
                          <a:cs typeface="+mj-cs"/>
                        </a:rPr>
                        <a:t>   أوراق قبض </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تسديد قيمة الكمبيالة</a:t>
                      </a:r>
                    </a:p>
                    <a:p>
                      <a:pPr algn="just" rtl="1">
                        <a:lnSpc>
                          <a:spcPct val="115000"/>
                        </a:lnSpc>
                        <a:spcAft>
                          <a:spcPts val="0"/>
                        </a:spcAft>
                        <a:tabLst>
                          <a:tab pos="1883410" algn="l"/>
                        </a:tabLst>
                      </a:pPr>
                      <a:endParaRPr lang="en-US" sz="1800" b="1" dirty="0">
                        <a:solidFill>
                          <a:srgbClr val="FFFF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5376722"/>
                  </a:ext>
                </a:extLst>
              </a:tr>
            </a:tbl>
          </a:graphicData>
        </a:graphic>
      </p:graphicFrame>
    </p:spTree>
    <p:extLst>
      <p:ext uri="{BB962C8B-B14F-4D97-AF65-F5344CB8AC3E}">
        <p14:creationId xmlns:p14="http://schemas.microsoft.com/office/powerpoint/2010/main" val="2133385072"/>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6"/>
            <a:ext cx="10515600" cy="875846"/>
          </a:xfrm>
        </p:spPr>
        <p:txBody>
          <a:bodyPr>
            <a:normAutofit/>
          </a:bodyPr>
          <a:lstStyle/>
          <a:p>
            <a:pPr algn="ctr"/>
            <a:r>
              <a:rPr lang="ar-IQ" sz="3200" dirty="0">
                <a:solidFill>
                  <a:srgbClr val="FF0000"/>
                </a:solidFill>
              </a:rPr>
              <a:t>مردودات ومسموحات المشتريات والمبيعات </a:t>
            </a:r>
          </a:p>
        </p:txBody>
      </p:sp>
      <p:sp>
        <p:nvSpPr>
          <p:cNvPr id="3" name="عنصر نائب للمحتوى 2"/>
          <p:cNvSpPr>
            <a:spLocks noGrp="1"/>
          </p:cNvSpPr>
          <p:nvPr>
            <p:ph idx="1"/>
          </p:nvPr>
        </p:nvSpPr>
        <p:spPr>
          <a:xfrm>
            <a:off x="838200" y="1358537"/>
            <a:ext cx="10515600" cy="4818426"/>
          </a:xfrm>
        </p:spPr>
        <p:txBody>
          <a:bodyPr>
            <a:normAutofit/>
          </a:bodyPr>
          <a:lstStyle/>
          <a:p>
            <a:r>
              <a:rPr lang="ar-IQ" dirty="0"/>
              <a:t>في حالة ان البضاعة تكون غير مطابقة للمواصفات او فيها عيب، فان المشتري قد يرد الجزء المعيب او غير المطابق للمواصفات ويثبت في سجلات المشتري كمردودات مشتريات وفي سجلات البائع كمردودات مبيعات. اما في حالة الاحتفاظ بالبضاعة التالفة او المخالفة للمواصفات مقابل تنازل البائع عن جزء من قيمة المبيعات للمشتري فتثبت في سجلات المشتري بحساب مسموحات المشتريات وفي سجلات البائع بحساب مسموحات المبيعات.</a:t>
            </a:r>
          </a:p>
          <a:p>
            <a:r>
              <a:rPr lang="ar-IQ" dirty="0"/>
              <a:t>وتعد حسابات المردودات والمسموحات للمشتريات تخفيض لكلفة المشتريات فهي تمثل حسابات ذات طبيع دائنة بخلاف طبيعة حساب المشتريات التي تكون مدينة. وبالمقابل فأن مردودات ومسموحات المبيعات تمثل تخفيض من قيمة المبيعات فهي ذات طبيعة مدينة بخلاف المبيعات والتي هي ذات طبيعة دائنة</a:t>
            </a:r>
          </a:p>
          <a:p>
            <a:endParaRPr lang="ar-IQ" dirty="0"/>
          </a:p>
        </p:txBody>
      </p:sp>
    </p:spTree>
    <p:extLst>
      <p:ext uri="{BB962C8B-B14F-4D97-AF65-F5344CB8AC3E}">
        <p14:creationId xmlns:p14="http://schemas.microsoft.com/office/powerpoint/2010/main" val="66381220"/>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5"/>
            <a:ext cx="10515600" cy="1071789"/>
          </a:xfrm>
        </p:spPr>
        <p:txBody>
          <a:bodyPr>
            <a:normAutofit/>
          </a:bodyPr>
          <a:lstStyle/>
          <a:p>
            <a:pPr algn="ctr"/>
            <a:r>
              <a:rPr lang="ar-IQ" sz="3200" dirty="0">
                <a:solidFill>
                  <a:srgbClr val="FF0000"/>
                </a:solidFill>
              </a:rPr>
              <a:t>المعالجة المحاسبية للمردودات والمسموحات</a:t>
            </a:r>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1068472063"/>
              </p:ext>
            </p:extLst>
          </p:nvPr>
        </p:nvGraphicFramePr>
        <p:xfrm>
          <a:off x="1214846" y="1737360"/>
          <a:ext cx="9784080" cy="4083889"/>
        </p:xfrm>
        <a:graphic>
          <a:graphicData uri="http://schemas.openxmlformats.org/drawingml/2006/table">
            <a:tbl>
              <a:tblPr rtl="1" firstRow="1" firstCol="1" bandRow="1"/>
              <a:tblGrid>
                <a:gridCol w="1964115">
                  <a:extLst>
                    <a:ext uri="{9D8B030D-6E8A-4147-A177-3AD203B41FA5}">
                      <a16:colId xmlns:a16="http://schemas.microsoft.com/office/drawing/2014/main" val="653785117"/>
                    </a:ext>
                  </a:extLst>
                </a:gridCol>
                <a:gridCol w="4112570">
                  <a:extLst>
                    <a:ext uri="{9D8B030D-6E8A-4147-A177-3AD203B41FA5}">
                      <a16:colId xmlns:a16="http://schemas.microsoft.com/office/drawing/2014/main" val="2953531098"/>
                    </a:ext>
                  </a:extLst>
                </a:gridCol>
                <a:gridCol w="3707395">
                  <a:extLst>
                    <a:ext uri="{9D8B030D-6E8A-4147-A177-3AD203B41FA5}">
                      <a16:colId xmlns:a16="http://schemas.microsoft.com/office/drawing/2014/main" val="1222264291"/>
                    </a:ext>
                  </a:extLst>
                </a:gridCol>
              </a:tblGrid>
              <a:tr h="355601">
                <a:tc>
                  <a:txBody>
                    <a:bodyPr/>
                    <a:lstStyle/>
                    <a:p>
                      <a:pPr algn="ctr" rtl="1">
                        <a:lnSpc>
                          <a:spcPct val="115000"/>
                        </a:lnSpc>
                        <a:spcAft>
                          <a:spcPts val="0"/>
                        </a:spcAft>
                        <a:tabLst>
                          <a:tab pos="1883410" algn="l"/>
                        </a:tabLst>
                      </a:pPr>
                      <a:r>
                        <a:rPr lang="ar-IQ" sz="1800" b="1" dirty="0">
                          <a:effectLst/>
                          <a:latin typeface="Calibri" panose="020F0502020204030204" pitchFamily="34" charset="0"/>
                          <a:ea typeface="Calibri" panose="020F0502020204030204" pitchFamily="34" charset="0"/>
                          <a:cs typeface="+mj-cs"/>
                        </a:rPr>
                        <a:t>الحالة</a:t>
                      </a:r>
                      <a:endParaRPr lang="en-US" sz="1800" b="1" dirty="0">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سجلات المشتري</a:t>
                      </a:r>
                      <a:endParaRPr lang="en-US" sz="1800" b="1" dirty="0">
                        <a:solidFill>
                          <a:srgbClr val="FF00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سجلات البائع</a:t>
                      </a:r>
                      <a:endParaRPr lang="en-US" sz="1800" b="1" dirty="0">
                        <a:solidFill>
                          <a:srgbClr val="FFFF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32341775"/>
                  </a:ext>
                </a:extLst>
              </a:tr>
              <a:tr h="1864144">
                <a:tc>
                  <a:txBody>
                    <a:bodyPr/>
                    <a:lstStyle/>
                    <a:p>
                      <a:pPr algn="just" rtl="1">
                        <a:lnSpc>
                          <a:spcPct val="115000"/>
                        </a:lnSpc>
                        <a:spcBef>
                          <a:spcPts val="1200"/>
                        </a:spcBef>
                        <a:spcAft>
                          <a:spcPts val="0"/>
                        </a:spcAft>
                        <a:tabLst>
                          <a:tab pos="1883410" algn="l"/>
                        </a:tabLst>
                      </a:pPr>
                      <a:r>
                        <a:rPr lang="ar-IQ" sz="1800" b="1" dirty="0">
                          <a:effectLst/>
                          <a:latin typeface="Calibri" panose="020F0502020204030204" pitchFamily="34" charset="0"/>
                          <a:ea typeface="Calibri" panose="020F0502020204030204" pitchFamily="34" charset="0"/>
                          <a:cs typeface="+mj-cs"/>
                        </a:rPr>
                        <a:t>عند رد (التنازل) جزء من البضاعة المشتراة (المباعة) نقدا" </a:t>
                      </a:r>
                      <a:endParaRPr lang="en-US" sz="1800" b="1" dirty="0">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Bef>
                          <a:spcPts val="1200"/>
                        </a:spcBef>
                        <a:spcAft>
                          <a:spcPts val="0"/>
                        </a:spcAft>
                        <a:tabLst>
                          <a:tab pos="1883410" algn="l"/>
                        </a:tabLst>
                      </a:pPr>
                      <a:r>
                        <a:rPr lang="en-US" sz="1800" b="1" dirty="0">
                          <a:solidFill>
                            <a:srgbClr val="FF0000"/>
                          </a:solidFill>
                          <a:effectLst/>
                          <a:latin typeface="Times New Roman" panose="02020603050405020304" pitchFamily="18" charset="0"/>
                          <a:ea typeface="Calibri" panose="020F0502020204030204" pitchFamily="34" charset="0"/>
                          <a:cs typeface="+mj-cs"/>
                        </a:rPr>
                        <a:t>XXX</a:t>
                      </a:r>
                      <a:r>
                        <a:rPr lang="ar-IQ" sz="1800" b="1" dirty="0">
                          <a:solidFill>
                            <a:srgbClr val="FF0000"/>
                          </a:solidFill>
                          <a:effectLst/>
                          <a:latin typeface="Calibri" panose="020F0502020204030204" pitchFamily="34" charset="0"/>
                          <a:ea typeface="Calibri" panose="020F0502020204030204" pitchFamily="34" charset="0"/>
                          <a:cs typeface="+mj-cs"/>
                        </a:rPr>
                        <a:t>     الصندوق او المصرف</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Bef>
                          <a:spcPts val="1200"/>
                        </a:spcBef>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      </a:t>
                      </a:r>
                      <a:r>
                        <a:rPr lang="en-US" sz="1800" b="1" dirty="0">
                          <a:solidFill>
                            <a:srgbClr val="FF0000"/>
                          </a:solidFill>
                          <a:effectLst/>
                          <a:latin typeface="Times New Roman" panose="02020603050405020304" pitchFamily="18" charset="0"/>
                          <a:ea typeface="Calibri" panose="020F0502020204030204" pitchFamily="34" charset="0"/>
                          <a:cs typeface="+mj-cs"/>
                        </a:rPr>
                        <a:t>XXX </a:t>
                      </a:r>
                      <a:r>
                        <a:rPr lang="ar-IQ" sz="1800" b="1" dirty="0">
                          <a:solidFill>
                            <a:srgbClr val="FF0000"/>
                          </a:solidFill>
                          <a:effectLst/>
                          <a:latin typeface="Times New Roman" panose="02020603050405020304" pitchFamily="18" charset="0"/>
                          <a:ea typeface="Calibri" panose="020F0502020204030204" pitchFamily="34" charset="0"/>
                          <a:cs typeface="+mj-cs"/>
                        </a:rPr>
                        <a:t> مردودات (مسموحات) المشتريات </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Bef>
                          <a:spcPts val="1200"/>
                        </a:spcBef>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رد (التنازل) جزء من البضاعة المشتراة نقدا"</a:t>
                      </a:r>
                      <a:endParaRPr lang="en-US" sz="1800" b="1" dirty="0">
                        <a:solidFill>
                          <a:srgbClr val="FF00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Bef>
                          <a:spcPts val="1200"/>
                        </a:spcBef>
                        <a:spcAft>
                          <a:spcPts val="0"/>
                        </a:spcAft>
                        <a:tabLst>
                          <a:tab pos="1883410" algn="l"/>
                        </a:tabLst>
                      </a:pPr>
                      <a:r>
                        <a:rPr lang="en-US" sz="1800" b="1" dirty="0">
                          <a:solidFill>
                            <a:srgbClr val="FFFF00"/>
                          </a:solidFill>
                          <a:effectLst/>
                          <a:latin typeface="Times New Roman" panose="02020603050405020304" pitchFamily="18" charset="0"/>
                          <a:ea typeface="Calibri" panose="020F0502020204030204" pitchFamily="34" charset="0"/>
                          <a:cs typeface="+mj-cs"/>
                        </a:rPr>
                        <a:t>XXX</a:t>
                      </a:r>
                      <a:r>
                        <a:rPr lang="ar-IQ" sz="1800" b="1" dirty="0">
                          <a:solidFill>
                            <a:srgbClr val="FFFF00"/>
                          </a:solidFill>
                          <a:effectLst/>
                          <a:latin typeface="Calibri" panose="020F0502020204030204" pitchFamily="34" charset="0"/>
                          <a:ea typeface="Calibri" panose="020F0502020204030204" pitchFamily="34" charset="0"/>
                          <a:cs typeface="+mj-cs"/>
                        </a:rPr>
                        <a:t>     مردودات (مسموحات) المبيعات</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Bef>
                          <a:spcPts val="1200"/>
                        </a:spcBef>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       </a:t>
                      </a:r>
                      <a:r>
                        <a:rPr lang="en-US" sz="1800" b="1" dirty="0">
                          <a:solidFill>
                            <a:srgbClr val="FFFF00"/>
                          </a:solidFill>
                          <a:effectLst/>
                          <a:latin typeface="Times New Roman" panose="02020603050405020304" pitchFamily="18" charset="0"/>
                          <a:ea typeface="Calibri" panose="020F0502020204030204" pitchFamily="34" charset="0"/>
                          <a:cs typeface="+mj-cs"/>
                        </a:rPr>
                        <a:t>XXX</a:t>
                      </a:r>
                      <a:r>
                        <a:rPr lang="ar-IQ" sz="1800" b="1" dirty="0">
                          <a:solidFill>
                            <a:srgbClr val="FFFF00"/>
                          </a:solidFill>
                          <a:effectLst/>
                          <a:latin typeface="Calibri" panose="020F0502020204030204" pitchFamily="34" charset="0"/>
                          <a:ea typeface="Calibri" panose="020F0502020204030204" pitchFamily="34" charset="0"/>
                          <a:cs typeface="+mj-cs"/>
                        </a:rPr>
                        <a:t>   الصندوق او المصرف </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Bef>
                          <a:spcPts val="1200"/>
                        </a:spcBef>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رد (التنازل) جزء من البضاعة المباعة نقدا"</a:t>
                      </a:r>
                      <a:endParaRPr lang="en-US" sz="1800" b="1" dirty="0">
                        <a:solidFill>
                          <a:srgbClr val="FFFF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7708933"/>
                  </a:ext>
                </a:extLst>
              </a:tr>
              <a:tr h="1864144">
                <a:tc>
                  <a:txBody>
                    <a:bodyPr/>
                    <a:lstStyle/>
                    <a:p>
                      <a:pPr algn="just" rtl="1">
                        <a:lnSpc>
                          <a:spcPct val="115000"/>
                        </a:lnSpc>
                        <a:spcBef>
                          <a:spcPts val="1200"/>
                        </a:spcBef>
                        <a:spcAft>
                          <a:spcPts val="0"/>
                        </a:spcAft>
                        <a:tabLst>
                          <a:tab pos="1883410" algn="l"/>
                        </a:tabLst>
                      </a:pPr>
                      <a:r>
                        <a:rPr lang="ar-IQ" sz="1800" b="1" dirty="0">
                          <a:effectLst/>
                          <a:latin typeface="Calibri" panose="020F0502020204030204" pitchFamily="34" charset="0"/>
                          <a:ea typeface="Calibri" panose="020F0502020204030204" pitchFamily="34" charset="0"/>
                          <a:cs typeface="+mj-cs"/>
                        </a:rPr>
                        <a:t>عند رد (التنازل) جزء من البضاعة المشتراة (المباعة) بالآجل</a:t>
                      </a:r>
                      <a:endParaRPr lang="en-US" sz="1800" b="1" dirty="0">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Bef>
                          <a:spcPts val="1200"/>
                        </a:spcBef>
                        <a:spcAft>
                          <a:spcPts val="0"/>
                        </a:spcAft>
                        <a:tabLst>
                          <a:tab pos="1883410" algn="l"/>
                        </a:tabLst>
                      </a:pPr>
                      <a:r>
                        <a:rPr lang="en-US" sz="1800" b="1" dirty="0">
                          <a:solidFill>
                            <a:srgbClr val="FF0000"/>
                          </a:solidFill>
                          <a:effectLst/>
                          <a:latin typeface="Times New Roman" panose="02020603050405020304" pitchFamily="18" charset="0"/>
                          <a:ea typeface="Calibri" panose="020F0502020204030204" pitchFamily="34" charset="0"/>
                          <a:cs typeface="+mj-cs"/>
                        </a:rPr>
                        <a:t>XXX</a:t>
                      </a:r>
                      <a:r>
                        <a:rPr lang="ar-IQ" sz="1800" b="1" dirty="0">
                          <a:solidFill>
                            <a:srgbClr val="FF0000"/>
                          </a:solidFill>
                          <a:effectLst/>
                          <a:latin typeface="Calibri" panose="020F0502020204030204" pitchFamily="34" charset="0"/>
                          <a:ea typeface="Calibri" panose="020F0502020204030204" pitchFamily="34" charset="0"/>
                          <a:cs typeface="+mj-cs"/>
                        </a:rPr>
                        <a:t>     الدائنون</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Bef>
                          <a:spcPts val="1200"/>
                        </a:spcBef>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      </a:t>
                      </a:r>
                      <a:r>
                        <a:rPr lang="en-US" sz="1800" b="1" dirty="0">
                          <a:solidFill>
                            <a:srgbClr val="FF0000"/>
                          </a:solidFill>
                          <a:effectLst/>
                          <a:latin typeface="Times New Roman" panose="02020603050405020304" pitchFamily="18" charset="0"/>
                          <a:ea typeface="Calibri" panose="020F0502020204030204" pitchFamily="34" charset="0"/>
                          <a:cs typeface="+mj-cs"/>
                        </a:rPr>
                        <a:t>XXX </a:t>
                      </a:r>
                      <a:r>
                        <a:rPr lang="ar-IQ" sz="1800" b="1" dirty="0">
                          <a:solidFill>
                            <a:srgbClr val="FF0000"/>
                          </a:solidFill>
                          <a:effectLst/>
                          <a:latin typeface="Times New Roman" panose="02020603050405020304" pitchFamily="18" charset="0"/>
                          <a:ea typeface="Calibri" panose="020F0502020204030204" pitchFamily="34" charset="0"/>
                          <a:cs typeface="+mj-cs"/>
                        </a:rPr>
                        <a:t> مردودات (مسموحات) المشتريات </a:t>
                      </a:r>
                      <a:endParaRPr lang="en-US" sz="1800" b="1" dirty="0">
                        <a:solidFill>
                          <a:srgbClr val="FF0000"/>
                        </a:solidFill>
                        <a:effectLst/>
                        <a:latin typeface="Calibri" panose="020F0502020204030204" pitchFamily="34" charset="0"/>
                        <a:ea typeface="Calibri" panose="020F0502020204030204" pitchFamily="34" charset="0"/>
                        <a:cs typeface="+mj-cs"/>
                      </a:endParaRPr>
                    </a:p>
                    <a:p>
                      <a:pPr algn="just" rtl="1">
                        <a:lnSpc>
                          <a:spcPct val="115000"/>
                        </a:lnSpc>
                        <a:spcBef>
                          <a:spcPts val="1200"/>
                        </a:spcBef>
                        <a:spcAft>
                          <a:spcPts val="0"/>
                        </a:spcAft>
                        <a:tabLst>
                          <a:tab pos="1883410" algn="l"/>
                        </a:tabLst>
                      </a:pPr>
                      <a:r>
                        <a:rPr lang="ar-IQ" sz="1800" b="1" dirty="0">
                          <a:solidFill>
                            <a:srgbClr val="FF0000"/>
                          </a:solidFill>
                          <a:effectLst/>
                          <a:latin typeface="Calibri" panose="020F0502020204030204" pitchFamily="34" charset="0"/>
                          <a:ea typeface="Calibri" panose="020F0502020204030204" pitchFamily="34" charset="0"/>
                          <a:cs typeface="+mj-cs"/>
                        </a:rPr>
                        <a:t>رد (التنازل) جزء من البضاعة المشتراة بالآجل</a:t>
                      </a:r>
                      <a:endParaRPr lang="en-US" sz="1800" b="1" dirty="0">
                        <a:solidFill>
                          <a:srgbClr val="FF00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Bef>
                          <a:spcPts val="1200"/>
                        </a:spcBef>
                        <a:spcAft>
                          <a:spcPts val="0"/>
                        </a:spcAft>
                        <a:tabLst>
                          <a:tab pos="1883410" algn="l"/>
                        </a:tabLst>
                      </a:pPr>
                      <a:r>
                        <a:rPr lang="en-US" sz="1800" b="1" dirty="0">
                          <a:solidFill>
                            <a:srgbClr val="FFFF00"/>
                          </a:solidFill>
                          <a:effectLst/>
                          <a:latin typeface="Times New Roman" panose="02020603050405020304" pitchFamily="18" charset="0"/>
                          <a:ea typeface="Calibri" panose="020F0502020204030204" pitchFamily="34" charset="0"/>
                          <a:cs typeface="+mj-cs"/>
                        </a:rPr>
                        <a:t>XXX</a:t>
                      </a:r>
                      <a:r>
                        <a:rPr lang="ar-IQ" sz="1800" b="1" dirty="0">
                          <a:solidFill>
                            <a:srgbClr val="FFFF00"/>
                          </a:solidFill>
                          <a:effectLst/>
                          <a:latin typeface="Calibri" panose="020F0502020204030204" pitchFamily="34" charset="0"/>
                          <a:ea typeface="Calibri" panose="020F0502020204030204" pitchFamily="34" charset="0"/>
                          <a:cs typeface="+mj-cs"/>
                        </a:rPr>
                        <a:t>     مردودات (مسموحات) المبيعات</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Bef>
                          <a:spcPts val="1200"/>
                        </a:spcBef>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       </a:t>
                      </a:r>
                      <a:r>
                        <a:rPr lang="en-US" sz="1800" b="1" dirty="0">
                          <a:solidFill>
                            <a:srgbClr val="FFFF00"/>
                          </a:solidFill>
                          <a:effectLst/>
                          <a:latin typeface="Times New Roman" panose="02020603050405020304" pitchFamily="18" charset="0"/>
                          <a:ea typeface="Calibri" panose="020F0502020204030204" pitchFamily="34" charset="0"/>
                          <a:cs typeface="+mj-cs"/>
                        </a:rPr>
                        <a:t>XXX</a:t>
                      </a:r>
                      <a:r>
                        <a:rPr lang="ar-IQ" sz="1800" b="1" dirty="0">
                          <a:solidFill>
                            <a:srgbClr val="FFFF00"/>
                          </a:solidFill>
                          <a:effectLst/>
                          <a:latin typeface="Calibri" panose="020F0502020204030204" pitchFamily="34" charset="0"/>
                          <a:ea typeface="Calibri" panose="020F0502020204030204" pitchFamily="34" charset="0"/>
                          <a:cs typeface="+mj-cs"/>
                        </a:rPr>
                        <a:t>   المدينون </a:t>
                      </a:r>
                      <a:endParaRPr lang="en-US" sz="1800" b="1" dirty="0">
                        <a:solidFill>
                          <a:srgbClr val="FFFF00"/>
                        </a:solidFill>
                        <a:effectLst/>
                        <a:latin typeface="Calibri" panose="020F0502020204030204" pitchFamily="34" charset="0"/>
                        <a:ea typeface="Calibri" panose="020F0502020204030204" pitchFamily="34" charset="0"/>
                        <a:cs typeface="+mj-cs"/>
                      </a:endParaRPr>
                    </a:p>
                    <a:p>
                      <a:pPr algn="just" rtl="1">
                        <a:lnSpc>
                          <a:spcPct val="115000"/>
                        </a:lnSpc>
                        <a:spcBef>
                          <a:spcPts val="1200"/>
                        </a:spcBef>
                        <a:spcAft>
                          <a:spcPts val="0"/>
                        </a:spcAft>
                        <a:tabLst>
                          <a:tab pos="1883410" algn="l"/>
                        </a:tabLst>
                      </a:pPr>
                      <a:r>
                        <a:rPr lang="ar-IQ" sz="1800" b="1" dirty="0">
                          <a:solidFill>
                            <a:srgbClr val="FFFF00"/>
                          </a:solidFill>
                          <a:effectLst/>
                          <a:latin typeface="Calibri" panose="020F0502020204030204" pitchFamily="34" charset="0"/>
                          <a:ea typeface="Calibri" panose="020F0502020204030204" pitchFamily="34" charset="0"/>
                          <a:cs typeface="+mj-cs"/>
                        </a:rPr>
                        <a:t>رد (التنازل) جزء من البضاعة المباعة بالآجل</a:t>
                      </a:r>
                      <a:endParaRPr lang="en-US" sz="1800" b="1" dirty="0">
                        <a:solidFill>
                          <a:srgbClr val="FFFF00"/>
                        </a:solidFill>
                        <a:effectLst/>
                        <a:latin typeface="Calibri" panose="020F0502020204030204" pitchFamily="34" charset="0"/>
                        <a:ea typeface="Calibri" panose="020F0502020204030204" pitchFamily="34" charset="0"/>
                        <a:cs typeface="+mj-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73608119"/>
                  </a:ext>
                </a:extLst>
              </a:tr>
            </a:tbl>
          </a:graphicData>
        </a:graphic>
      </p:graphicFrame>
    </p:spTree>
    <p:extLst>
      <p:ext uri="{BB962C8B-B14F-4D97-AF65-F5344CB8AC3E}">
        <p14:creationId xmlns:p14="http://schemas.microsoft.com/office/powerpoint/2010/main" val="2879302488"/>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6"/>
            <a:ext cx="10515600" cy="901972"/>
          </a:xfrm>
        </p:spPr>
        <p:txBody>
          <a:bodyPr>
            <a:normAutofit/>
          </a:bodyPr>
          <a:lstStyle/>
          <a:p>
            <a:pPr algn="ctr"/>
            <a:r>
              <a:rPr lang="ar-IQ" sz="3200" dirty="0">
                <a:solidFill>
                  <a:srgbClr val="FF0000"/>
                </a:solidFill>
              </a:rPr>
              <a:t>مصاريف المشتريات</a:t>
            </a:r>
          </a:p>
        </p:txBody>
      </p:sp>
      <p:sp>
        <p:nvSpPr>
          <p:cNvPr id="3" name="عنصر نائب للمحتوى 2"/>
          <p:cNvSpPr>
            <a:spLocks noGrp="1"/>
          </p:cNvSpPr>
          <p:nvPr>
            <p:ph idx="1"/>
          </p:nvPr>
        </p:nvSpPr>
        <p:spPr>
          <a:xfrm>
            <a:off x="838200" y="1149531"/>
            <a:ext cx="10515600" cy="5027433"/>
          </a:xfrm>
        </p:spPr>
        <p:txBody>
          <a:bodyPr>
            <a:normAutofit fontScale="70000" lnSpcReduction="20000"/>
          </a:bodyPr>
          <a:lstStyle/>
          <a:p>
            <a:endParaRPr lang="ar-IQ" sz="2400" dirty="0"/>
          </a:p>
          <a:p>
            <a:pPr>
              <a:lnSpc>
                <a:spcPct val="120000"/>
              </a:lnSpc>
            </a:pPr>
            <a:r>
              <a:rPr lang="ar-IQ" sz="3400" dirty="0"/>
              <a:t>يتحمل المشروع مجموعة من المصاريف من لحظة التعاقد على الشراء لحين استلام البضاعة وادخالها المخازن وجعلها جاهزة للتداول ومن هذه المصاريف مصاريف الشحن والتفريغ، التأمين، الرسوم الجمركية، عمولة الشراء، مصاريف النقل للداخل وتعالج هذه المصاريف بثلاث حالات:</a:t>
            </a:r>
          </a:p>
          <a:p>
            <a:r>
              <a:rPr lang="ar-IQ" sz="3400" dirty="0">
                <a:solidFill>
                  <a:srgbClr val="FF0000"/>
                </a:solidFill>
              </a:rPr>
              <a:t>1. تحمل على حساب المشتريات ان أمكن ربطها بصورة مباشرة مع المشتريات أي ضمن قيد الشراء </a:t>
            </a:r>
          </a:p>
          <a:p>
            <a:r>
              <a:rPr lang="ar-IQ" sz="3400" dirty="0">
                <a:solidFill>
                  <a:srgbClr val="FF0000"/>
                </a:solidFill>
              </a:rPr>
              <a:t>2. يفتح حساب خاص لكل مصروف من مصاريف الشراء فيكون القيد:</a:t>
            </a:r>
          </a:p>
          <a:p>
            <a:r>
              <a:rPr lang="ar-IQ" sz="3400" dirty="0"/>
              <a:t> </a:t>
            </a:r>
            <a:r>
              <a:rPr lang="en-US" sz="3400" dirty="0"/>
              <a:t>XXX     </a:t>
            </a:r>
            <a:r>
              <a:rPr lang="ar-IQ" sz="3400" dirty="0"/>
              <a:t>     مصاريف نقل وتفريغ</a:t>
            </a:r>
          </a:p>
          <a:p>
            <a:r>
              <a:rPr lang="en-US" sz="3400" dirty="0"/>
              <a:t>XXX       </a:t>
            </a:r>
            <a:r>
              <a:rPr lang="ar-IQ" sz="3400" dirty="0"/>
              <a:t>    عمولة وكلاء الشراء </a:t>
            </a:r>
          </a:p>
          <a:p>
            <a:r>
              <a:rPr lang="ar-IQ" sz="3400" dirty="0"/>
              <a:t>       </a:t>
            </a:r>
            <a:r>
              <a:rPr lang="en-US" sz="3400" dirty="0"/>
              <a:t>XXX    </a:t>
            </a:r>
            <a:r>
              <a:rPr lang="ar-IQ" sz="3400" dirty="0"/>
              <a:t>    الصندوق </a:t>
            </a:r>
          </a:p>
          <a:p>
            <a:r>
              <a:rPr lang="ar-IQ" sz="3400" dirty="0"/>
              <a:t> </a:t>
            </a:r>
            <a:r>
              <a:rPr lang="ar-IQ" sz="3400" dirty="0">
                <a:solidFill>
                  <a:srgbClr val="FF0000"/>
                </a:solidFill>
              </a:rPr>
              <a:t>3. يفتح حساب خاص بمصاريف الشراء تدرج فيه جميع مصاريف الشراء فيكون القيد:</a:t>
            </a:r>
          </a:p>
          <a:p>
            <a:r>
              <a:rPr lang="en-US" sz="3400" dirty="0"/>
              <a:t>XXX    </a:t>
            </a:r>
            <a:r>
              <a:rPr lang="ar-IQ" sz="3400" dirty="0"/>
              <a:t>    مصاريف الشراء </a:t>
            </a:r>
          </a:p>
          <a:p>
            <a:r>
              <a:rPr lang="ar-IQ" sz="3400" dirty="0"/>
              <a:t>       </a:t>
            </a:r>
            <a:r>
              <a:rPr lang="en-US" sz="3400" dirty="0"/>
              <a:t>XXX   </a:t>
            </a:r>
            <a:r>
              <a:rPr lang="ar-IQ" sz="3400" dirty="0"/>
              <a:t>   الصندوق </a:t>
            </a:r>
          </a:p>
          <a:p>
            <a:r>
              <a:rPr lang="ar-IQ" sz="3400" dirty="0"/>
              <a:t> </a:t>
            </a:r>
          </a:p>
        </p:txBody>
      </p:sp>
    </p:spTree>
    <p:extLst>
      <p:ext uri="{BB962C8B-B14F-4D97-AF65-F5344CB8AC3E}">
        <p14:creationId xmlns:p14="http://schemas.microsoft.com/office/powerpoint/2010/main" val="35804434"/>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sz="2700" dirty="0"/>
              <a:t> </a:t>
            </a:r>
            <a:r>
              <a:rPr lang="ar-IQ" sz="3200" b="1" dirty="0">
                <a:solidFill>
                  <a:srgbClr val="FF0000"/>
                </a:solidFill>
              </a:rPr>
              <a:t>مصاريف نقل البضاعة المشتراة</a:t>
            </a:r>
          </a:p>
        </p:txBody>
      </p:sp>
      <p:sp>
        <p:nvSpPr>
          <p:cNvPr id="3" name="عنصر نائب للمحتوى 2"/>
          <p:cNvSpPr>
            <a:spLocks noGrp="1"/>
          </p:cNvSpPr>
          <p:nvPr>
            <p:ph idx="1"/>
          </p:nvPr>
        </p:nvSpPr>
        <p:spPr/>
        <p:txBody>
          <a:bodyPr>
            <a:normAutofit fontScale="92500" lnSpcReduction="20000"/>
          </a:bodyPr>
          <a:lstStyle/>
          <a:p>
            <a:r>
              <a:rPr lang="ar-IQ" dirty="0"/>
              <a:t>قد يتحمل مصاريف نقل البضاعة المشتري او البائع حسب الاتفاق رغم ان السائد ان يتحملها المشتري </a:t>
            </a:r>
          </a:p>
          <a:p>
            <a:r>
              <a:rPr lang="ar-IQ" dirty="0">
                <a:solidFill>
                  <a:srgbClr val="FF0000"/>
                </a:solidFill>
              </a:rPr>
              <a:t>ففي حالة تحمل المشتري لمصاريف نقل البضاعة يكون قيد الشراء نقدا مثلا":</a:t>
            </a:r>
          </a:p>
          <a:p>
            <a:r>
              <a:rPr lang="en-US" dirty="0"/>
              <a:t>  XXX     </a:t>
            </a:r>
            <a:r>
              <a:rPr lang="ar-IQ" dirty="0"/>
              <a:t>المشتريات</a:t>
            </a:r>
          </a:p>
          <a:p>
            <a:r>
              <a:rPr lang="en-US" dirty="0"/>
              <a:t>XXX    </a:t>
            </a:r>
            <a:r>
              <a:rPr lang="ar-IQ" dirty="0"/>
              <a:t>   مصاريف نقل البضاعة </a:t>
            </a:r>
          </a:p>
          <a:p>
            <a:r>
              <a:rPr lang="ar-IQ" dirty="0"/>
              <a:t>       </a:t>
            </a:r>
            <a:r>
              <a:rPr lang="en-US" dirty="0"/>
              <a:t>XXX   </a:t>
            </a:r>
            <a:r>
              <a:rPr lang="ar-IQ" dirty="0"/>
              <a:t>    الصندوق </a:t>
            </a:r>
          </a:p>
          <a:p>
            <a:r>
              <a:rPr lang="ar-IQ" dirty="0"/>
              <a:t>     </a:t>
            </a:r>
          </a:p>
          <a:p>
            <a:r>
              <a:rPr lang="ar-IQ" dirty="0">
                <a:solidFill>
                  <a:srgbClr val="FFFF00"/>
                </a:solidFill>
              </a:rPr>
              <a:t>وفي حالة تحمل البائع لمصارف النقل:</a:t>
            </a:r>
          </a:p>
          <a:p>
            <a:r>
              <a:rPr lang="en-US" dirty="0"/>
              <a:t>XXX     </a:t>
            </a:r>
            <a:r>
              <a:rPr lang="ar-IQ" dirty="0"/>
              <a:t>   الصندوق</a:t>
            </a:r>
          </a:p>
          <a:p>
            <a:r>
              <a:rPr lang="en-US" dirty="0"/>
              <a:t>     XXX    </a:t>
            </a:r>
            <a:r>
              <a:rPr lang="ar-IQ" dirty="0"/>
              <a:t>مصاريف نقل البضاعة </a:t>
            </a:r>
          </a:p>
          <a:p>
            <a:r>
              <a:rPr lang="ar-IQ" dirty="0"/>
              <a:t>       </a:t>
            </a:r>
            <a:r>
              <a:rPr lang="en-US" dirty="0"/>
              <a:t>XXX   </a:t>
            </a:r>
            <a:r>
              <a:rPr lang="ar-IQ" dirty="0"/>
              <a:t>    المبيعات </a:t>
            </a:r>
          </a:p>
          <a:p>
            <a:endParaRPr lang="ar-IQ" dirty="0"/>
          </a:p>
          <a:p>
            <a:endParaRPr lang="ar-IQ" dirty="0"/>
          </a:p>
        </p:txBody>
      </p:sp>
    </p:spTree>
    <p:extLst>
      <p:ext uri="{BB962C8B-B14F-4D97-AF65-F5344CB8AC3E}">
        <p14:creationId xmlns:p14="http://schemas.microsoft.com/office/powerpoint/2010/main" val="2702807848"/>
      </p:ext>
    </p:extLst>
  </p:cSld>
  <p:clrMapOvr>
    <a:masterClrMapping/>
  </p:clrMapOvr>
  <mc:AlternateContent xmlns:mc="http://schemas.openxmlformats.org/markup-compatibility/2006" xmlns:p14="http://schemas.microsoft.com/office/powerpoint/2010/main">
    <mc:Choice Requires="p14">
      <p:transition spd="slow" p14:dur="5250">
        <p14:ferris dir="r"/>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305</TotalTime>
  <Words>1129</Words>
  <Application>Microsoft Office PowerPoint</Application>
  <PresentationFormat>شاشة عريضة</PresentationFormat>
  <Paragraphs>163</Paragraphs>
  <Slides>12</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12</vt:i4>
      </vt:variant>
    </vt:vector>
  </HeadingPairs>
  <TitlesOfParts>
    <vt:vector size="18" baseType="lpstr">
      <vt:lpstr>Arial</vt:lpstr>
      <vt:lpstr>Calibri</vt:lpstr>
      <vt:lpstr>Calibri Light</vt:lpstr>
      <vt:lpstr>Impact</vt:lpstr>
      <vt:lpstr>Times New Roman</vt:lpstr>
      <vt:lpstr>نسق Office</vt:lpstr>
      <vt:lpstr>المحاسبة عن البضاعة أ.م. د خالد عبيد احمد قسم المحاسبة / كلية الادارة والاقتصاد/ الجامعة المستنصرية  </vt:lpstr>
      <vt:lpstr>المحاسبة عن البضاعة (المشتريات والمبيعات)</vt:lpstr>
      <vt:lpstr>كلفة المشتريات = قيمة الفاتورة + مصروفات الشراء  ايراد المبيعات = الكمية المباعة × سعر بيع الوحدة الواحدة </vt:lpstr>
      <vt:lpstr>المعالجة المحاسبية لمشتريات ومبيعات البضاعة </vt:lpstr>
      <vt:lpstr>اوراق الدفع واوراق القبض الكمبيالة هي ورقة تجارية تحدد مبلغ الدين وتاريخ استحقاقه يحررها المشتري للبائع يتعهد المشتري بموجبها تسديد قيمة البضاعة المشتراة في التاريخ المحدد في الكمبيالة، وبالنسبة للمشتري تعتبر التزام عليه وتمثل اوراق دفع وتصنف ضمن المطلوبات المتداولة، اما بالنسبة للبائع فتمثل اوراق قبض وحق له وتصنف ضمن الموجودات المتداولة.</vt:lpstr>
      <vt:lpstr>مردودات ومسموحات المشتريات والمبيعات </vt:lpstr>
      <vt:lpstr>المعالجة المحاسبية للمردودات والمسموحات</vt:lpstr>
      <vt:lpstr>مصاريف المشتريات</vt:lpstr>
      <vt:lpstr> مصاريف نقل البضاعة المشتراة</vt:lpstr>
      <vt:lpstr>مثال</vt:lpstr>
      <vt:lpstr>الحل في سجلات المشتري والبائع</vt:lpstr>
      <vt:lpstr>الحل في سجلات المشتري والبائع</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محاضرة (9) المحاسبة عن البضاعة (المشتريات والمبيعات)</dc:title>
  <dc:creator>ahmad jari</dc:creator>
  <cp:lastModifiedBy>Windows User</cp:lastModifiedBy>
  <cp:revision>29</cp:revision>
  <dcterms:created xsi:type="dcterms:W3CDTF">2020-03-07T15:52:58Z</dcterms:created>
  <dcterms:modified xsi:type="dcterms:W3CDTF">2026-01-28T10:12:27Z</dcterms:modified>
</cp:coreProperties>
</file>