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995DB-0F3D-463C-80CF-B15B3A8CAB39}" type="datetimeFigureOut">
              <a:rPr lang="ar-IQ" smtClean="0"/>
              <a:t>25/05/1447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9F6C-CA88-4610-A75E-DDB5F01D927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12328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995DB-0F3D-463C-80CF-B15B3A8CAB39}" type="datetimeFigureOut">
              <a:rPr lang="ar-IQ" smtClean="0"/>
              <a:t>25/05/1447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9F6C-CA88-4610-A75E-DDB5F01D927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54232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995DB-0F3D-463C-80CF-B15B3A8CAB39}" type="datetimeFigureOut">
              <a:rPr lang="ar-IQ" smtClean="0"/>
              <a:t>25/05/1447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9F6C-CA88-4610-A75E-DDB5F01D927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0965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995DB-0F3D-463C-80CF-B15B3A8CAB39}" type="datetimeFigureOut">
              <a:rPr lang="ar-IQ" smtClean="0"/>
              <a:t>25/05/1447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9F6C-CA88-4610-A75E-DDB5F01D927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1291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995DB-0F3D-463C-80CF-B15B3A8CAB39}" type="datetimeFigureOut">
              <a:rPr lang="ar-IQ" smtClean="0"/>
              <a:t>25/05/1447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9F6C-CA88-4610-A75E-DDB5F01D927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09595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995DB-0F3D-463C-80CF-B15B3A8CAB39}" type="datetimeFigureOut">
              <a:rPr lang="ar-IQ" smtClean="0"/>
              <a:t>25/05/1447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9F6C-CA88-4610-A75E-DDB5F01D927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00242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995DB-0F3D-463C-80CF-B15B3A8CAB39}" type="datetimeFigureOut">
              <a:rPr lang="ar-IQ" smtClean="0"/>
              <a:t>25/05/1447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9F6C-CA88-4610-A75E-DDB5F01D927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08513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995DB-0F3D-463C-80CF-B15B3A8CAB39}" type="datetimeFigureOut">
              <a:rPr lang="ar-IQ" smtClean="0"/>
              <a:t>25/05/1447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9F6C-CA88-4610-A75E-DDB5F01D927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0937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995DB-0F3D-463C-80CF-B15B3A8CAB39}" type="datetimeFigureOut">
              <a:rPr lang="ar-IQ" smtClean="0"/>
              <a:t>25/05/1447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9F6C-CA88-4610-A75E-DDB5F01D927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57344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995DB-0F3D-463C-80CF-B15B3A8CAB39}" type="datetimeFigureOut">
              <a:rPr lang="ar-IQ" smtClean="0"/>
              <a:t>25/05/1447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9F6C-CA88-4610-A75E-DDB5F01D927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41258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995DB-0F3D-463C-80CF-B15B3A8CAB39}" type="datetimeFigureOut">
              <a:rPr lang="ar-IQ" smtClean="0"/>
              <a:t>25/05/1447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99F6C-CA88-4610-A75E-DDB5F01D927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19612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995DB-0F3D-463C-80CF-B15B3A8CAB39}" type="datetimeFigureOut">
              <a:rPr lang="ar-IQ" smtClean="0"/>
              <a:t>25/05/1447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99F6C-CA88-4610-A75E-DDB5F01D9272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55316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3600399"/>
          </a:xfrm>
        </p:spPr>
        <p:txBody>
          <a:bodyPr/>
          <a:lstStyle/>
          <a:p>
            <a:r>
              <a:rPr lang="ar-IQ" b="1" dirty="0" smtClean="0">
                <a:solidFill>
                  <a:srgbClr val="FF0000"/>
                </a:solidFill>
              </a:rPr>
              <a:t>انواع العينات وكيفية اختيارها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22242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83198"/>
            <a:ext cx="8229600" cy="45719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504" y="476672"/>
            <a:ext cx="8856984" cy="604867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ar-IQ" sz="2600" b="1" u="sng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ar-IQ" sz="2600" b="1" u="sng" dirty="0" smtClean="0">
                <a:solidFill>
                  <a:srgbClr val="FF0000"/>
                </a:solidFill>
              </a:rPr>
              <a:t>العينة</a:t>
            </a:r>
            <a:r>
              <a:rPr lang="ar-IQ" sz="2600" b="1" dirty="0" smtClean="0"/>
              <a:t> :- اختيار عدد من مفردات المجتمع تمثله كماً ونوعاً في الخصائص ذات العلاقة بموضوع البحث . وتحتوي على شرطان اساسيان اولهما ان تكون العينة ممثلة للمجتمع الاصلي وثانيهما ان توجد فرصة متساوية لجميع مفردات المجتمع الاصلي ضمن العينة المختارة .</a:t>
            </a:r>
          </a:p>
          <a:p>
            <a:pPr marL="0" indent="0" algn="just">
              <a:buNone/>
            </a:pPr>
            <a:r>
              <a:rPr lang="ar-IQ" sz="2600" b="1" u="sng" dirty="0" smtClean="0">
                <a:solidFill>
                  <a:srgbClr val="FF0000"/>
                </a:solidFill>
              </a:rPr>
              <a:t>اسباب استخدام العينات ..</a:t>
            </a:r>
          </a:p>
          <a:p>
            <a:pPr marL="0" indent="0" algn="just">
              <a:buNone/>
            </a:pPr>
            <a:r>
              <a:rPr lang="ar-IQ" sz="2600" b="1" dirty="0" smtClean="0"/>
              <a:t>1- قد تخلق عوامل الوقت قيداً يمنع مسح كامل المجتمع فنلجأ عندها الى اعتماد العينة .</a:t>
            </a:r>
          </a:p>
          <a:p>
            <a:pPr marL="0" indent="0" algn="just">
              <a:buNone/>
            </a:pPr>
            <a:r>
              <a:rPr lang="ar-IQ" sz="2600" b="1" dirty="0" smtClean="0"/>
              <a:t>2- تسهل الوصول الى المعلومات الاكثر تفصيلاً واكثر دقة .</a:t>
            </a:r>
          </a:p>
          <a:p>
            <a:pPr marL="0" indent="0" algn="just">
              <a:buNone/>
            </a:pPr>
            <a:r>
              <a:rPr lang="ar-IQ" sz="2600" b="1" dirty="0" smtClean="0"/>
              <a:t>3- دقة وسرعة الحصول على النتائج عند توفر حالة التجانس بين افراد المجتمع قيد الدراسة .</a:t>
            </a:r>
          </a:p>
          <a:p>
            <a:pPr marL="0" indent="0" algn="just">
              <a:buNone/>
            </a:pPr>
            <a:r>
              <a:rPr lang="ar-IQ" sz="2600" b="1" dirty="0"/>
              <a:t>4</a:t>
            </a:r>
            <a:r>
              <a:rPr lang="ar-IQ" sz="2600" b="1" dirty="0" smtClean="0"/>
              <a:t>- لا تحتاج الى عدد كبير من جامعي البيانات .</a:t>
            </a:r>
          </a:p>
          <a:p>
            <a:pPr marL="0" indent="0" algn="just">
              <a:buNone/>
            </a:pPr>
            <a:r>
              <a:rPr lang="ar-IQ" sz="2600" b="1" dirty="0" smtClean="0"/>
              <a:t>5- الرغبة بالحصول على نتائج دقيقة وذات ثقة عالية بالاستدلال الاحصائي.</a:t>
            </a:r>
          </a:p>
          <a:p>
            <a:pPr marL="0" indent="0" algn="just">
              <a:buNone/>
            </a:pPr>
            <a:r>
              <a:rPr lang="ar-IQ" sz="2600" b="1" dirty="0" smtClean="0"/>
              <a:t>6- نحتاج الى العينة اذا كانت الوحدات المدروسة ذات تشتت عالي بالنسبة للمتغيرات التي نرغب بدراستها .</a:t>
            </a:r>
          </a:p>
          <a:p>
            <a:pPr marL="0" indent="0" algn="just">
              <a:buNone/>
            </a:pPr>
            <a:r>
              <a:rPr lang="ar-IQ" sz="2600" b="1" dirty="0" smtClean="0"/>
              <a:t>7- العينة ضرورية في الاختبارات التي تؤدي الى تلف الوحدات او اختبار منتج جديد .</a:t>
            </a:r>
          </a:p>
          <a:p>
            <a:pPr marL="0" indent="0" algn="just">
              <a:buNone/>
            </a:pPr>
            <a:r>
              <a:rPr lang="ar-IQ" sz="2600" b="1" dirty="0" smtClean="0"/>
              <a:t>8- تستخدم عند عدم وجود الامكانات لإجراء الحصر الشامل لجميع عناصر المجتمع.</a:t>
            </a:r>
          </a:p>
          <a:p>
            <a:pPr marL="0" indent="0" algn="just">
              <a:buNone/>
            </a:pPr>
            <a:r>
              <a:rPr lang="ar-IQ" sz="2400" b="1" dirty="0"/>
              <a:t> </a:t>
            </a:r>
            <a:endParaRPr lang="ar-IQ" sz="2400" b="1" dirty="0" smtClean="0"/>
          </a:p>
          <a:p>
            <a:pPr marL="0" indent="0" algn="just">
              <a:buNone/>
            </a:pPr>
            <a:endParaRPr lang="ar-IQ" sz="2400" b="1" dirty="0"/>
          </a:p>
        </p:txBody>
      </p:sp>
    </p:spTree>
    <p:extLst>
      <p:ext uri="{BB962C8B-B14F-4D97-AF65-F5344CB8AC3E}">
        <p14:creationId xmlns:p14="http://schemas.microsoft.com/office/powerpoint/2010/main" val="3628759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r"/>
            <a:r>
              <a:rPr lang="ar-IQ" sz="2800" u="sng" dirty="0" smtClean="0">
                <a:solidFill>
                  <a:srgbClr val="FF0000"/>
                </a:solidFill>
              </a:rPr>
              <a:t>اساليب تحديد حجم العينة </a:t>
            </a:r>
            <a:endParaRPr lang="ar-IQ" sz="2800" u="sng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sz="2400" b="1" dirty="0" smtClean="0"/>
              <a:t>1- قانون توماس </a:t>
            </a:r>
            <a:r>
              <a:rPr lang="ar-IQ" sz="2400" b="1" dirty="0" err="1" smtClean="0"/>
              <a:t>ثيمبسون</a:t>
            </a:r>
            <a:r>
              <a:rPr lang="ar-IQ" sz="2400" b="1" dirty="0" smtClean="0"/>
              <a:t>.</a:t>
            </a:r>
          </a:p>
          <a:p>
            <a:pPr marL="0" indent="0">
              <a:buNone/>
            </a:pPr>
            <a:r>
              <a:rPr lang="ar-IQ" sz="2400" b="1" dirty="0" smtClean="0"/>
              <a:t>2- جدول </a:t>
            </a:r>
            <a:r>
              <a:rPr lang="ar-IQ" sz="2400" b="1" dirty="0" err="1" smtClean="0"/>
              <a:t>موركان</a:t>
            </a:r>
            <a:r>
              <a:rPr lang="ar-IQ" sz="2400" b="1" dirty="0" smtClean="0"/>
              <a:t>.</a:t>
            </a:r>
          </a:p>
          <a:p>
            <a:pPr marL="0" indent="0">
              <a:buNone/>
            </a:pPr>
            <a:r>
              <a:rPr lang="ar-IQ" sz="2400" b="1" dirty="0" smtClean="0"/>
              <a:t>3- يعتمد بعض الباحثين في تحديد العينة </a:t>
            </a:r>
            <a:r>
              <a:rPr lang="ar-IQ" sz="2400" b="1" dirty="0" smtClean="0"/>
              <a:t>العشوائية على </a:t>
            </a:r>
            <a:r>
              <a:rPr lang="ar-IQ" sz="2400" b="1" dirty="0" smtClean="0"/>
              <a:t>اساس نسبة </a:t>
            </a:r>
            <a:r>
              <a:rPr lang="en-US" sz="2400" b="1" dirty="0" smtClean="0"/>
              <a:t>10%</a:t>
            </a:r>
            <a:r>
              <a:rPr lang="ar-IQ" sz="2400" b="1" dirty="0" smtClean="0"/>
              <a:t> من مجتمع البحث .</a:t>
            </a:r>
          </a:p>
          <a:p>
            <a:pPr marL="0" indent="0">
              <a:buNone/>
            </a:pPr>
            <a:r>
              <a:rPr lang="ar-IQ" sz="2400" b="1" dirty="0" smtClean="0"/>
              <a:t>4- تحديد قصدية اذا كان الباحث يقصد دراسة فئة معينة.</a:t>
            </a:r>
          </a:p>
          <a:p>
            <a:pPr marL="0" indent="0">
              <a:buNone/>
            </a:pPr>
            <a:r>
              <a:rPr lang="ar-IQ" sz="2400" b="1" dirty="0" smtClean="0"/>
              <a:t>5- اقترح </a:t>
            </a:r>
            <a:r>
              <a:rPr lang="ar-IQ" sz="2400" b="1" dirty="0" err="1" smtClean="0"/>
              <a:t>روسكو</a:t>
            </a:r>
            <a:r>
              <a:rPr lang="ar-IQ" sz="2400" b="1" dirty="0" smtClean="0"/>
              <a:t> القواعد التالية لتحديد حجم العينة ..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 أ- يعتبر حجم العينة من (</a:t>
            </a:r>
            <a:r>
              <a:rPr lang="en-US" sz="2400" b="1" dirty="0" smtClean="0"/>
              <a:t>3 </a:t>
            </a:r>
            <a:r>
              <a:rPr lang="ar-IQ" sz="2400" b="1" dirty="0" smtClean="0"/>
              <a:t> - اقل من </a:t>
            </a:r>
            <a:r>
              <a:rPr lang="en-US" sz="2400" b="1" dirty="0" smtClean="0"/>
              <a:t>500</a:t>
            </a:r>
            <a:r>
              <a:rPr lang="ar-IQ" sz="2400" b="1" dirty="0" smtClean="0"/>
              <a:t>) مقبولاً للكثير من البحوث 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ب- عند تقسيم العينة الى اجزاء ( ذكور- اناث و سنة اولى – سنة ثانية .. الخ)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    فيكزن الحد الادنى لحجم العينة (</a:t>
            </a:r>
            <a:r>
              <a:rPr lang="en-US" sz="2400" b="1" dirty="0" smtClean="0"/>
              <a:t>30</a:t>
            </a:r>
            <a:r>
              <a:rPr lang="ar-IQ" sz="2400" b="1" dirty="0" smtClean="0"/>
              <a:t>)</a:t>
            </a:r>
            <a:r>
              <a:rPr lang="ar-IQ" sz="2400" b="1" dirty="0" smtClean="0"/>
              <a:t> لكل فئة من الفئات.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ج- في بحوث المتغيرات المتعددة باعتماد الانحدار المتعدد فان حجم العينة 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    المطلوبة لا تقل عن (</a:t>
            </a:r>
            <a:r>
              <a:rPr lang="en-US" sz="2400" b="1" dirty="0" smtClean="0"/>
              <a:t>10 </a:t>
            </a:r>
            <a:r>
              <a:rPr lang="ar-IQ" sz="2400" b="1" dirty="0" smtClean="0"/>
              <a:t> اضعاف ) عدد متغيرات الدراسة .</a:t>
            </a:r>
            <a:endParaRPr lang="ar-IQ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82089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-1152624"/>
            <a:ext cx="8229600" cy="1143000"/>
          </a:xfrm>
        </p:spPr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sz="2400" b="1" dirty="0" smtClean="0"/>
              <a:t>   </a:t>
            </a:r>
          </a:p>
          <a:p>
            <a:pPr marL="0" indent="0">
              <a:buNone/>
            </a:pPr>
            <a:r>
              <a:rPr lang="ar-IQ" sz="2400" b="1" dirty="0" smtClean="0"/>
              <a:t> د- في بحوث التجارب البسيطة التي تتمتع بتحكيم كبير العينة تتراوح (</a:t>
            </a:r>
            <a:r>
              <a:rPr lang="en-US" sz="2400" b="1" dirty="0" smtClean="0"/>
              <a:t>10-20</a:t>
            </a:r>
            <a:r>
              <a:rPr lang="ar-IQ" sz="2400" b="1" dirty="0" smtClean="0"/>
              <a:t>).</a:t>
            </a:r>
            <a:endParaRPr lang="en-US" sz="2400" b="1" dirty="0" smtClean="0"/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4- قدم عدد اخر من العلماء القواعد التالية :- 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 أ- في البحوث الارتباطية تكون العينة (</a:t>
            </a:r>
            <a:r>
              <a:rPr lang="en-US" sz="2400" b="1" dirty="0" smtClean="0"/>
              <a:t>30</a:t>
            </a:r>
            <a:r>
              <a:rPr lang="ar-IQ" sz="2400" b="1" dirty="0" smtClean="0"/>
              <a:t>) لكل متغير في البحث.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ب- في البحوث التجريبية تكون العينة (</a:t>
            </a:r>
            <a:r>
              <a:rPr lang="en-US" sz="2400" b="1" dirty="0" smtClean="0"/>
              <a:t>15</a:t>
            </a:r>
            <a:r>
              <a:rPr lang="ar-IQ" sz="2400" b="1" dirty="0" smtClean="0"/>
              <a:t>) من كل مجموعة تدخل في البحث.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ج- في تحليل التباين المتعدد لا يقل عدد الافراد في كل خلية عن عدد المتغيرات.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د- ان يكون حجم العينة من (</a:t>
            </a:r>
            <a:r>
              <a:rPr lang="en-US" sz="2400" b="1" dirty="0" smtClean="0"/>
              <a:t>5-10</a:t>
            </a:r>
            <a:r>
              <a:rPr lang="ar-IQ" sz="2400" b="1" dirty="0" smtClean="0"/>
              <a:t>) امثال عدد الفقرات في التحليل العاملي 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ه- في البحوث المسحية حجم العينة لا يقل عن (</a:t>
            </a:r>
            <a:r>
              <a:rPr lang="en-US" sz="2400" b="1" dirty="0" smtClean="0"/>
              <a:t>15%-20%</a:t>
            </a:r>
            <a:r>
              <a:rPr lang="ar-IQ" sz="2400" b="1" dirty="0" smtClean="0"/>
              <a:t>) من المجتمع.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و- حجم العينة (</a:t>
            </a:r>
            <a:r>
              <a:rPr lang="en-US" sz="2400" b="1" dirty="0" smtClean="0"/>
              <a:t>5%</a:t>
            </a:r>
            <a:r>
              <a:rPr lang="ar-IQ" sz="2400" b="1" dirty="0" smtClean="0"/>
              <a:t>) او اكثر من المجتمع مناسب في العينات الاحتمالية 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ز- يعتبر المجتمع من (</a:t>
            </a:r>
            <a:r>
              <a:rPr lang="en-US" sz="2400" b="1" dirty="0" smtClean="0"/>
              <a:t>1000-500</a:t>
            </a:r>
            <a:r>
              <a:rPr lang="ar-IQ" sz="2400" b="1" dirty="0" smtClean="0"/>
              <a:t>) فرد مجتمع صغير نسبياً.</a:t>
            </a:r>
            <a:endParaRPr lang="ar-IQ" sz="2400" b="1" dirty="0"/>
          </a:p>
        </p:txBody>
      </p:sp>
    </p:spTree>
    <p:extLst>
      <p:ext uri="{BB962C8B-B14F-4D97-AF65-F5344CB8AC3E}">
        <p14:creationId xmlns:p14="http://schemas.microsoft.com/office/powerpoint/2010/main" val="2320824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865191"/>
            <a:ext cx="8229600" cy="45719"/>
          </a:xfrm>
        </p:spPr>
        <p:txBody>
          <a:bodyPr>
            <a:normAutofit fontScale="90000"/>
          </a:bodyPr>
          <a:lstStyle/>
          <a:p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ar-IQ" sz="2400" b="1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ar-IQ" sz="2400" b="1" u="sng" dirty="0" smtClean="0">
                <a:solidFill>
                  <a:srgbClr val="FF0000"/>
                </a:solidFill>
              </a:rPr>
              <a:t>انواع العينات وكيفية اختيارها ..</a:t>
            </a:r>
          </a:p>
          <a:p>
            <a:pPr marL="0" indent="0">
              <a:buNone/>
            </a:pPr>
            <a:endParaRPr lang="ar-IQ" sz="2400" b="1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ar-IQ" sz="2400" b="1" dirty="0">
                <a:solidFill>
                  <a:srgbClr val="FF0000"/>
                </a:solidFill>
              </a:rPr>
              <a:t> </a:t>
            </a:r>
            <a:r>
              <a:rPr lang="ar-IQ" sz="2400" b="1" dirty="0" smtClean="0">
                <a:solidFill>
                  <a:srgbClr val="FF0000"/>
                </a:solidFill>
              </a:rPr>
              <a:t> </a:t>
            </a:r>
            <a:r>
              <a:rPr lang="ar-IQ" sz="2400" b="1" dirty="0" smtClean="0"/>
              <a:t>اولاً:- العينات الاحتمالية ( العشوائية).</a:t>
            </a:r>
          </a:p>
          <a:p>
            <a:pPr marL="0" indent="0">
              <a:buNone/>
            </a:pPr>
            <a:r>
              <a:rPr lang="ar-IQ" sz="2400" b="1" dirty="0" smtClean="0"/>
              <a:t>   1- العينة العشوائية البسيطة 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2- العينة العشوائية الطبقية 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3- العينة المنتظمة 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4- العينة العنقودية 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5- العينة الجغرافية.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6- عينة المساحة.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7- العينة المضاعفة .</a:t>
            </a:r>
            <a:endParaRPr lang="ar-IQ" sz="2400" b="1" dirty="0"/>
          </a:p>
        </p:txBody>
      </p:sp>
    </p:spTree>
    <p:extLst>
      <p:ext uri="{BB962C8B-B14F-4D97-AF65-F5344CB8AC3E}">
        <p14:creationId xmlns:p14="http://schemas.microsoft.com/office/powerpoint/2010/main" val="3207497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-1323528"/>
            <a:ext cx="8229600" cy="1143000"/>
          </a:xfrm>
        </p:spPr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ar-IQ" sz="2400" b="1" dirty="0" smtClean="0"/>
              <a:t>ثانياً:- العينات غير الاحتمالية ( غير العشوائية)..</a:t>
            </a:r>
          </a:p>
          <a:p>
            <a:pPr marL="0" indent="0">
              <a:buNone/>
            </a:pPr>
            <a:r>
              <a:rPr lang="ar-IQ" sz="2400" b="1" dirty="0" smtClean="0"/>
              <a:t>      1- العينة المسيرة 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   2- العينة التحكيمية ( الهادفة).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   3- العينة </a:t>
            </a:r>
            <a:r>
              <a:rPr lang="ar-IQ" sz="2400" b="1" dirty="0" err="1" smtClean="0"/>
              <a:t>الحصصية</a:t>
            </a:r>
            <a:r>
              <a:rPr lang="ar-IQ" sz="2400" b="1" dirty="0" smtClean="0"/>
              <a:t> 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   4- عينة كرة الثلج 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   5- عينة الصدفة او العرضية 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   6- العينة الفرضية او العمرية ( القصدية ).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ثالثاً :- العينات الأخرى..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   1- عينة المقابلات الشخصية .</a:t>
            </a:r>
          </a:p>
          <a:p>
            <a:pPr marL="0" indent="0">
              <a:buNone/>
            </a:pPr>
            <a:r>
              <a:rPr lang="ar-IQ" sz="2400" b="1" dirty="0"/>
              <a:t> </a:t>
            </a:r>
            <a:r>
              <a:rPr lang="ar-IQ" sz="2400" b="1" dirty="0" smtClean="0"/>
              <a:t>     2- عينة ورشة العمل .</a:t>
            </a:r>
            <a:endParaRPr lang="ar-IQ" sz="2400" b="1" dirty="0"/>
          </a:p>
        </p:txBody>
      </p:sp>
    </p:spTree>
    <p:extLst>
      <p:ext uri="{BB962C8B-B14F-4D97-AF65-F5344CB8AC3E}">
        <p14:creationId xmlns:p14="http://schemas.microsoft.com/office/powerpoint/2010/main" val="343397052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542</Words>
  <Application>Microsoft Office PowerPoint</Application>
  <PresentationFormat>عرض على الشاشة (3:4)‏</PresentationFormat>
  <Paragraphs>55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نسق Office</vt:lpstr>
      <vt:lpstr>انواع العينات وكيفية اختيارها</vt:lpstr>
      <vt:lpstr>عرض تقديمي في PowerPoint</vt:lpstr>
      <vt:lpstr>اساليب تحديد حجم العينة </vt:lpstr>
      <vt:lpstr>عرض تقديمي في PowerPoint</vt:lpstr>
      <vt:lpstr>عرض تقديمي في PowerPoint</vt:lpstr>
      <vt:lpstr>عرض تقديمي في PowerPoint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انواع العينات وكيفية اختيارها</dc:title>
  <dc:creator>DR.Ahmed Saker 2o1O</dc:creator>
  <cp:lastModifiedBy>DR.Ahmed Saker 2o1O</cp:lastModifiedBy>
  <cp:revision>12</cp:revision>
  <dcterms:created xsi:type="dcterms:W3CDTF">2025-11-13T15:05:24Z</dcterms:created>
  <dcterms:modified xsi:type="dcterms:W3CDTF">2025-11-15T13:47:52Z</dcterms:modified>
</cp:coreProperties>
</file>