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1" r:id="rId5"/>
    <p:sldId id="262" r:id="rId6"/>
    <p:sldId id="259" r:id="rId7"/>
    <p:sldId id="260"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CAC2B314-45B2-4CF4-B9AC-4B2CDAA2576E}" type="datetimeFigureOut">
              <a:rPr lang="ar-IQ" smtClean="0"/>
              <a:t>28/08/1446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2433746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CAC2B314-45B2-4CF4-B9AC-4B2CDAA2576E}" type="datetimeFigureOut">
              <a:rPr lang="ar-IQ" smtClean="0"/>
              <a:t>28/08/1446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4136206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CAC2B314-45B2-4CF4-B9AC-4B2CDAA2576E}" type="datetimeFigureOut">
              <a:rPr lang="ar-IQ" smtClean="0"/>
              <a:t>28/08/1446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1095026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CAC2B314-45B2-4CF4-B9AC-4B2CDAA2576E}" type="datetimeFigureOut">
              <a:rPr lang="ar-IQ" smtClean="0"/>
              <a:t>28/08/1446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3038688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AC2B314-45B2-4CF4-B9AC-4B2CDAA2576E}" type="datetimeFigureOut">
              <a:rPr lang="ar-IQ" smtClean="0"/>
              <a:t>28/08/1446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2219638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CAC2B314-45B2-4CF4-B9AC-4B2CDAA2576E}" type="datetimeFigureOut">
              <a:rPr lang="ar-IQ" smtClean="0"/>
              <a:t>28/08/1446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4191003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CAC2B314-45B2-4CF4-B9AC-4B2CDAA2576E}" type="datetimeFigureOut">
              <a:rPr lang="ar-IQ" smtClean="0"/>
              <a:t>28/08/1446</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4246743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CAC2B314-45B2-4CF4-B9AC-4B2CDAA2576E}" type="datetimeFigureOut">
              <a:rPr lang="ar-IQ" smtClean="0"/>
              <a:t>28/08/1446</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292579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AC2B314-45B2-4CF4-B9AC-4B2CDAA2576E}" type="datetimeFigureOut">
              <a:rPr lang="ar-IQ" smtClean="0"/>
              <a:t>28/08/1446</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3228646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AC2B314-45B2-4CF4-B9AC-4B2CDAA2576E}" type="datetimeFigureOut">
              <a:rPr lang="ar-IQ" smtClean="0"/>
              <a:t>28/08/1446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228766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AC2B314-45B2-4CF4-B9AC-4B2CDAA2576E}" type="datetimeFigureOut">
              <a:rPr lang="ar-IQ" smtClean="0"/>
              <a:t>28/08/1446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24F123F-DE33-4AAE-8E72-9C0AFC304645}" type="slidenum">
              <a:rPr lang="ar-IQ" smtClean="0"/>
              <a:t>‹#›</a:t>
            </a:fld>
            <a:endParaRPr lang="ar-IQ"/>
          </a:p>
        </p:txBody>
      </p:sp>
    </p:spTree>
    <p:extLst>
      <p:ext uri="{BB962C8B-B14F-4D97-AF65-F5344CB8AC3E}">
        <p14:creationId xmlns:p14="http://schemas.microsoft.com/office/powerpoint/2010/main" val="2531299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AC2B314-45B2-4CF4-B9AC-4B2CDAA2576E}" type="datetimeFigureOut">
              <a:rPr lang="ar-IQ" smtClean="0"/>
              <a:t>28/08/1446</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24F123F-DE33-4AAE-8E72-9C0AFC304645}" type="slidenum">
              <a:rPr lang="ar-IQ" smtClean="0"/>
              <a:t>‹#›</a:t>
            </a:fld>
            <a:endParaRPr lang="ar-IQ"/>
          </a:p>
        </p:txBody>
      </p:sp>
    </p:spTree>
    <p:extLst>
      <p:ext uri="{BB962C8B-B14F-4D97-AF65-F5344CB8AC3E}">
        <p14:creationId xmlns:p14="http://schemas.microsoft.com/office/powerpoint/2010/main" val="421623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435280" cy="4306490"/>
          </a:xfrm>
        </p:spPr>
        <p:txBody>
          <a:bodyPr/>
          <a:lstStyle/>
          <a:p>
            <a:r>
              <a:rPr lang="ar-IQ" b="1" dirty="0" smtClean="0"/>
              <a:t>ورشة عمل </a:t>
            </a:r>
            <a:r>
              <a:rPr lang="ar-IQ" b="1" dirty="0" smtClean="0">
                <a:solidFill>
                  <a:srgbClr val="FF0000"/>
                </a:solidFill>
              </a:rPr>
              <a:t/>
            </a:r>
            <a:br>
              <a:rPr lang="ar-IQ" b="1" dirty="0" smtClean="0">
                <a:solidFill>
                  <a:srgbClr val="FF0000"/>
                </a:solidFill>
              </a:rPr>
            </a:br>
            <a:r>
              <a:rPr lang="ar-IQ" b="1" dirty="0" smtClean="0">
                <a:solidFill>
                  <a:srgbClr val="FF0000"/>
                </a:solidFill>
              </a:rPr>
              <a:t>((ادارة الموارد البشرية))</a:t>
            </a:r>
            <a:br>
              <a:rPr lang="ar-IQ" b="1" dirty="0" smtClean="0">
                <a:solidFill>
                  <a:srgbClr val="FF0000"/>
                </a:solidFill>
              </a:rPr>
            </a:br>
            <a:r>
              <a:rPr lang="ar-IQ" b="1" dirty="0" smtClean="0">
                <a:solidFill>
                  <a:srgbClr val="FF0000"/>
                </a:solidFill>
              </a:rPr>
              <a:t/>
            </a:r>
            <a:br>
              <a:rPr lang="ar-IQ" b="1" dirty="0" smtClean="0">
                <a:solidFill>
                  <a:srgbClr val="FF0000"/>
                </a:solidFill>
              </a:rPr>
            </a:br>
            <a:r>
              <a:rPr lang="ar-IQ" b="1" dirty="0" smtClean="0"/>
              <a:t>الاستاذ الدكتور</a:t>
            </a:r>
            <a:br>
              <a:rPr lang="ar-IQ" b="1" dirty="0" smtClean="0"/>
            </a:br>
            <a:r>
              <a:rPr lang="ar-IQ" b="1" dirty="0" smtClean="0"/>
              <a:t>فؤاد يوسف عبد الرحمن محمود</a:t>
            </a:r>
            <a:endParaRPr lang="ar-IQ" b="1" dirty="0"/>
          </a:p>
        </p:txBody>
      </p:sp>
    </p:spTree>
    <p:extLst>
      <p:ext uri="{BB962C8B-B14F-4D97-AF65-F5344CB8AC3E}">
        <p14:creationId xmlns:p14="http://schemas.microsoft.com/office/powerpoint/2010/main" val="223775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6120680"/>
          </a:xfrm>
        </p:spPr>
        <p:txBody>
          <a:bodyPr>
            <a:normAutofit/>
          </a:bodyPr>
          <a:lstStyle/>
          <a:p>
            <a:pPr marL="0" indent="0">
              <a:buNone/>
            </a:pPr>
            <a:r>
              <a:rPr lang="ar-IQ" sz="2000" b="1" u="sng" dirty="0" smtClean="0">
                <a:solidFill>
                  <a:srgbClr val="FF0000"/>
                </a:solidFill>
              </a:rPr>
              <a:t>مفهوم ادارة الموارد البشرية ..</a:t>
            </a:r>
          </a:p>
          <a:p>
            <a:pPr marL="0" indent="0">
              <a:buNone/>
            </a:pPr>
            <a:endParaRPr lang="ar-IQ" sz="2000" b="1" u="sng" dirty="0" smtClean="0">
              <a:solidFill>
                <a:srgbClr val="FF0000"/>
              </a:solidFill>
            </a:endParaRPr>
          </a:p>
          <a:p>
            <a:pPr marL="0" indent="0" algn="just">
              <a:buNone/>
            </a:pPr>
            <a:r>
              <a:rPr lang="ar-IQ" sz="2000" b="1" dirty="0"/>
              <a:t>*</a:t>
            </a:r>
            <a:r>
              <a:rPr lang="ar-IQ" sz="2000" b="1" dirty="0" smtClean="0"/>
              <a:t>النشاط الاداري المتعلق بتحديد احتياجات المنظمة من القوى العاملة وتوفيرها بالأعداد والكفاءات المحددة وتنسيق الاستفادة من هذه الثروة البشرية بأعلى كفاءة ممكنة .</a:t>
            </a:r>
          </a:p>
          <a:p>
            <a:pPr marL="0" indent="0" algn="just">
              <a:buNone/>
            </a:pPr>
            <a:endParaRPr lang="ar-IQ" sz="2000" b="1" dirty="0"/>
          </a:p>
          <a:p>
            <a:pPr marL="0" indent="0" algn="just">
              <a:buNone/>
            </a:pPr>
            <a:r>
              <a:rPr lang="ar-IQ" sz="2000" b="1" dirty="0" smtClean="0"/>
              <a:t>*مجموعة وظائف وانشطة وبرامج تتعلق بتصريف شؤون الموارد البشرية في المنظمة وترمي الى تحقيق اهداف الافراد والتنظيم والمجتمع وتشمل هذه الوظائف والانشطة والبرامج ووضع استراتيجية للموارد البشرية وتحليل الوظائف في التنظيم وتخطيط الموارد البشرية فيه وتزويده بالموارد البشرية المطلوبة كماً ونوعاً وتقييم اداء العاملين وتدريبهم وتنميتهم وتحديد رواتبهم واجورهم ومزايا اضافيه وحفزهم وتنشيطهم ومعالجة مشكلاتهم لتنسيق اهدافهم وحاجاتهم وحاجات التنظيم الذي يعملون فيه كل ذلك ضمن سياق تنظيمي ومجتمعي معين .</a:t>
            </a:r>
          </a:p>
          <a:p>
            <a:pPr marL="0" indent="0" algn="just">
              <a:buNone/>
            </a:pPr>
            <a:endParaRPr lang="ar-IQ" sz="2000" b="1" dirty="0"/>
          </a:p>
          <a:p>
            <a:pPr marL="0" indent="0" algn="just">
              <a:buNone/>
            </a:pPr>
            <a:r>
              <a:rPr lang="ar-IQ" sz="2000" b="1" dirty="0" smtClean="0"/>
              <a:t>*النشاط الاداري المتعلق بتحديد احتياجات المؤسسات من الموارد البشرية والعمل على توفيرها بالأعداد والكفايات التي تتناسب مع الاحتياجات والتغيير والعمل على استخدامها استخداماً فاعلاً لغرض تحقيق اهدافها بكفاءة وفاعلية .</a:t>
            </a:r>
            <a:endParaRPr lang="ar-IQ" sz="2000" b="1" dirty="0"/>
          </a:p>
        </p:txBody>
      </p:sp>
    </p:spTree>
    <p:extLst>
      <p:ext uri="{BB962C8B-B14F-4D97-AF65-F5344CB8AC3E}">
        <p14:creationId xmlns:p14="http://schemas.microsoft.com/office/powerpoint/2010/main" val="2258343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548680"/>
            <a:ext cx="8229600" cy="5544616"/>
          </a:xfrm>
        </p:spPr>
        <p:txBody>
          <a:bodyPr>
            <a:normAutofit/>
          </a:bodyPr>
          <a:lstStyle/>
          <a:p>
            <a:r>
              <a:rPr lang="ar-IQ" sz="2000" b="1" u="sng" dirty="0" smtClean="0">
                <a:solidFill>
                  <a:srgbClr val="FF0000"/>
                </a:solidFill>
              </a:rPr>
              <a:t>توظيف المهارات التخصصية ..</a:t>
            </a:r>
          </a:p>
          <a:p>
            <a:r>
              <a:rPr lang="ar-IQ" sz="2000" b="1" dirty="0" smtClean="0"/>
              <a:t>توظيف المهارات التخصصية بأنها سلسلة من المهارات الادارية والفنية والفكرية والتواصلية التي تساعد الموارد البشرية في الدائرة على تنفيذ الانشطة والمهام الخاصة بهم بالشكل الذي يميزها عن غيرها من المنظمات .</a:t>
            </a:r>
          </a:p>
          <a:p>
            <a:endParaRPr lang="ar-IQ" sz="2000" b="1" dirty="0" smtClean="0"/>
          </a:p>
          <a:p>
            <a:r>
              <a:rPr lang="ar-IQ" sz="2000" b="1" dirty="0" smtClean="0"/>
              <a:t>معرفة مكتسبة يستطيع الفرد تعلمه من خلال الملاحظة والتدريب والتعلم والممارسة على اداء العمل المتخصص من اجل انجاز الاعمال بانسيابية وسرعة ودقة عالية وتعد مهارات قابلة للقياس والتعلم.</a:t>
            </a:r>
          </a:p>
          <a:p>
            <a:endParaRPr lang="ar-IQ" sz="2000" b="1" dirty="0" smtClean="0"/>
          </a:p>
          <a:p>
            <a:r>
              <a:rPr lang="ar-IQ" sz="2000" b="1" u="sng" dirty="0" smtClean="0">
                <a:solidFill>
                  <a:srgbClr val="FF0000"/>
                </a:solidFill>
              </a:rPr>
              <a:t>الانظمة الذكية </a:t>
            </a:r>
            <a:r>
              <a:rPr lang="ar-IQ" sz="2000" b="1" u="sng" dirty="0" err="1" smtClean="0">
                <a:solidFill>
                  <a:srgbClr val="FF0000"/>
                </a:solidFill>
              </a:rPr>
              <a:t>لادارة</a:t>
            </a:r>
            <a:r>
              <a:rPr lang="ar-IQ" sz="2000" b="1" u="sng" dirty="0" smtClean="0">
                <a:solidFill>
                  <a:srgbClr val="FF0000"/>
                </a:solidFill>
              </a:rPr>
              <a:t> الموارد البشرية..</a:t>
            </a:r>
          </a:p>
          <a:p>
            <a:r>
              <a:rPr lang="ar-IQ" sz="2000" b="1" dirty="0" smtClean="0">
                <a:solidFill>
                  <a:srgbClr val="FF0000"/>
                </a:solidFill>
              </a:rPr>
              <a:t>نظام ادارة تدفق العمل </a:t>
            </a:r>
            <a:r>
              <a:rPr lang="ar-IQ" sz="2000" b="1" dirty="0" smtClean="0"/>
              <a:t>.. مجموعة من الادوات التي تدعم تحديد وتوليد وادارة وتنفيذ عمليات تدفق العمل حيث يتم تقديم الطرق لالتقاط الخطوات التي تؤدي الى انجاز الاعمال في اطار زمني محدد ومن خلال أتمته العديد من العمليات الروتينية لأعمال المنظمات وتستطيع من خلالها توفير الوقت والموارد البشرية القيمة«.</a:t>
            </a:r>
          </a:p>
          <a:p>
            <a:endParaRPr lang="ar-IQ" sz="2000" b="1" dirty="0" smtClean="0"/>
          </a:p>
          <a:p>
            <a:endParaRPr lang="ar-IQ" sz="2000" b="1" dirty="0"/>
          </a:p>
        </p:txBody>
      </p:sp>
    </p:spTree>
    <p:extLst>
      <p:ext uri="{BB962C8B-B14F-4D97-AF65-F5344CB8AC3E}">
        <p14:creationId xmlns:p14="http://schemas.microsoft.com/office/powerpoint/2010/main" val="3037355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332656"/>
            <a:ext cx="8229600" cy="5750099"/>
          </a:xfrm>
        </p:spPr>
        <p:txBody>
          <a:bodyPr>
            <a:normAutofit/>
          </a:bodyPr>
          <a:lstStyle/>
          <a:p>
            <a:r>
              <a:rPr lang="ar-IQ" sz="2000" b="1" u="sng" dirty="0" smtClean="0">
                <a:solidFill>
                  <a:srgbClr val="FF0000"/>
                </a:solidFill>
              </a:rPr>
              <a:t>احدث البرامج والمناهج التدريبية..</a:t>
            </a:r>
          </a:p>
          <a:p>
            <a:r>
              <a:rPr lang="ar-IQ" sz="2000" b="1" u="sng" dirty="0" smtClean="0">
                <a:solidFill>
                  <a:srgbClr val="FF0000"/>
                </a:solidFill>
              </a:rPr>
              <a:t>منهجية </a:t>
            </a:r>
            <a:r>
              <a:rPr lang="ar-IQ" sz="2000" b="1" u="sng" dirty="0" err="1" smtClean="0">
                <a:solidFill>
                  <a:srgbClr val="FF0000"/>
                </a:solidFill>
              </a:rPr>
              <a:t>الديكام</a:t>
            </a:r>
            <a:r>
              <a:rPr lang="ar-IQ" sz="2000" b="1" u="sng" dirty="0" smtClean="0">
                <a:solidFill>
                  <a:srgbClr val="FF0000"/>
                </a:solidFill>
              </a:rPr>
              <a:t>..</a:t>
            </a:r>
            <a:endParaRPr lang="ar-IQ" sz="2000" b="1" u="sng" dirty="0">
              <a:solidFill>
                <a:srgbClr val="FF0000"/>
              </a:solidFill>
            </a:endParaRPr>
          </a:p>
          <a:p>
            <a:r>
              <a:rPr lang="ar-IQ" sz="2000" b="1" dirty="0" smtClean="0"/>
              <a:t>منهجية علمية تُمكن مستخدمها من تصميم مناهج تدريبية بناءً على حقائق علمية وعملية مسقاة من ممارسي الوظيفة نفسها وعلى ضوء الاحتياجات الفعلية ، حيث يعمل على شقين ، الأول مراجعة المناهج التدريبية الحالية داخل مهنة مهنية لتحديد الكفاءات التي تقدمها ويتم ذلك من خلال جلسات وورش العمل ، والثانية تطوير مناهج تدريبية جديدة من خلال اجراء تحليل لسوق العمل من اجل الوصول الى  الكفاءات الادارية والتعليمية .</a:t>
            </a:r>
          </a:p>
          <a:p>
            <a:r>
              <a:rPr lang="ar-IQ" sz="2000" b="1" dirty="0" smtClean="0"/>
              <a:t>فهي تعني تطوير أو تصميم المناهج، كما أنها آلية لتحليل الوظائف للتعرف على الوظيفة ورسم المنهج المطلوب لها. وهي أسلوب لتقييم المناهج والمتدرب والمدرب، وذلك من خلال رسم مؤشرات الأداء لهذا الغرض من البداية. وهي تمثل خريطة واحدة وصورة واقعية مختصرة للواجبات والمهارات والمعارف والصفات والقيم الوظيفية التي يستلزم من الموظف حيازتها لتتم تأديته للوظيفة بالشكل المطلوب. فمنهجية </a:t>
            </a:r>
            <a:r>
              <a:rPr lang="ar-IQ" sz="2000" b="1" dirty="0" err="1" smtClean="0"/>
              <a:t>الديكام</a:t>
            </a:r>
            <a:r>
              <a:rPr lang="ar-IQ" sz="2000" b="1" dirty="0" smtClean="0"/>
              <a:t> تؤمن أن شاغلي وظيفة ما، هم خبراؤها الحقيقيون، وهم الأقدر على وصف وتعريف وظيفتهم من أي شخص آخر. كما تؤمن أنه يمكن وصف أي وظيفة على نحو فعال ومفصل ودقيق ، بدلالة الواجبات والمهام والخطوات التي يؤديها الموظفون. فكل وظيفة لها مجموعة من الواجبات والمهام و المهارات والمتطلبات لا يحددها بدقة إلا الشخص شاغل الوظيفة. لذا تبنى فلسفة </a:t>
            </a:r>
            <a:r>
              <a:rPr lang="ar-IQ" sz="2000" b="1" dirty="0" err="1" smtClean="0"/>
              <a:t>الديكام</a:t>
            </a:r>
            <a:r>
              <a:rPr lang="ar-IQ" sz="2000" b="1" dirty="0" smtClean="0"/>
              <a:t> على أن الموظف الخبير هو الذي يصف وظيفته بالاشتراك مع مجموعة من نظراء العمل من شاغلي الوظيفة ذاتها.</a:t>
            </a:r>
            <a:endParaRPr lang="ar-IQ" sz="2000" b="1" dirty="0"/>
          </a:p>
        </p:txBody>
      </p:sp>
    </p:spTree>
    <p:extLst>
      <p:ext uri="{BB962C8B-B14F-4D97-AF65-F5344CB8AC3E}">
        <p14:creationId xmlns:p14="http://schemas.microsoft.com/office/powerpoint/2010/main" val="2023270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lstStyle/>
          <a:p>
            <a:endParaRPr lang="ar-IQ"/>
          </a:p>
        </p:txBody>
      </p:sp>
    </p:spTree>
    <p:extLst>
      <p:ext uri="{BB962C8B-B14F-4D97-AF65-F5344CB8AC3E}">
        <p14:creationId xmlns:p14="http://schemas.microsoft.com/office/powerpoint/2010/main" val="2596318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11560" y="476672"/>
            <a:ext cx="8229600" cy="5832648"/>
          </a:xfrm>
        </p:spPr>
        <p:txBody>
          <a:bodyPr/>
          <a:lstStyle/>
          <a:p>
            <a:r>
              <a:rPr lang="ar-IQ" sz="2000" b="1" dirty="0" smtClean="0">
                <a:solidFill>
                  <a:srgbClr val="0070C0"/>
                </a:solidFill>
              </a:rPr>
              <a:t>أهمية نظام ادارة تدفق العمل..</a:t>
            </a:r>
          </a:p>
          <a:p>
            <a:r>
              <a:rPr lang="ar-IQ" sz="2000" dirty="0" smtClean="0"/>
              <a:t>أ- تعمل على تعزيز رضا العاملين في المؤسسات التعليمية. </a:t>
            </a:r>
          </a:p>
          <a:p>
            <a:r>
              <a:rPr lang="ar-IQ" sz="2000" dirty="0" smtClean="0"/>
              <a:t>ب-تراعي  تحقيق الاستجابة الفورية لطلبات المستفيدين من المؤسسات التعليمية والارتقاء بنوعية الخدمات المقدمة لهم.</a:t>
            </a:r>
          </a:p>
          <a:p>
            <a:r>
              <a:rPr lang="ar-IQ" sz="2000" dirty="0" smtClean="0"/>
              <a:t>ج-العمل على تحقيق اقتصاديات الاداء من خلال تقديم عمل اكبر بطاقة اقل.</a:t>
            </a:r>
          </a:p>
          <a:p>
            <a:r>
              <a:rPr lang="ar-IQ" sz="2000" dirty="0" smtClean="0"/>
              <a:t>د- تساهم في سرعة الاستجابة للتغيرات على النحو الذي يعزز من القدرة التنافسية لها.</a:t>
            </a:r>
          </a:p>
          <a:p>
            <a:r>
              <a:rPr lang="ar-IQ" sz="2000" dirty="0" smtClean="0"/>
              <a:t>ه- تبين امكانية النظام الجمع بين المركزية واللامركزية حيث تعمل تكنولوجيا المعلومات على تمكين الادارات من العمل بشكل مستقل فضلاً عن ربط الادارات بشبكة واحدة</a:t>
            </a:r>
          </a:p>
          <a:p>
            <a:endParaRPr lang="ar-IQ" sz="2000" dirty="0" smtClean="0"/>
          </a:p>
          <a:p>
            <a:r>
              <a:rPr lang="ar-IQ" sz="2000" b="1" dirty="0" smtClean="0">
                <a:solidFill>
                  <a:srgbClr val="FF0000"/>
                </a:solidFill>
              </a:rPr>
              <a:t>نظام التبادل الالكتروني للبيانات ..</a:t>
            </a:r>
          </a:p>
          <a:p>
            <a:r>
              <a:rPr lang="ar-IQ" sz="2000" b="1" dirty="0" smtClean="0"/>
              <a:t>يعد نظام التبادل الالكتروني للبيانات والوثائق والمستندات والتي تعرف بتقنية </a:t>
            </a:r>
            <a:r>
              <a:rPr lang="en-US" sz="2000" b="1" dirty="0" smtClean="0"/>
              <a:t>EDI </a:t>
            </a:r>
            <a:r>
              <a:rPr lang="ar-IQ" sz="2000" b="1" dirty="0" smtClean="0"/>
              <a:t>التي تعتمد على تبادل حركات الاعمال بين الحواسيب داخل المؤسسة التعليمية او خارجها باستخدام رسائل ذات اشكال ديناميكية سريعة التفاعل ولحظية لاتخاذ القرارات واسلوب لأرسال البيانات الكترونياً بين الحاسبات بطريقة تمكنه من تفسير ومعالجة البيانات وتعامل الحاسبات مباشرة من رسائل   ( </a:t>
            </a:r>
            <a:r>
              <a:rPr lang="en-US" sz="2000" b="1" dirty="0" smtClean="0"/>
              <a:t>E D I ) </a:t>
            </a:r>
            <a:r>
              <a:rPr lang="ar-IQ" sz="2000" b="1" dirty="0" smtClean="0"/>
              <a:t>واتخاذ القرار بناء على محتواها من البيانات دون التدخل فيها ويستعمل هذا النظام في المؤسسات التعليمية الحكومية والاهلية او بين الشركات الكبرى التي تعمل في مجالات متعددة ، لعقد الصفقات المالية وانجاز الاعمال الادارية فيما بينها او بين الفروع التابعة لها .</a:t>
            </a:r>
            <a:endParaRPr lang="ar-IQ" sz="2000" b="1" dirty="0"/>
          </a:p>
        </p:txBody>
      </p:sp>
    </p:spTree>
    <p:extLst>
      <p:ext uri="{BB962C8B-B14F-4D97-AF65-F5344CB8AC3E}">
        <p14:creationId xmlns:p14="http://schemas.microsoft.com/office/powerpoint/2010/main" val="1571792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476672"/>
            <a:ext cx="8229600" cy="5832648"/>
          </a:xfrm>
        </p:spPr>
        <p:txBody>
          <a:bodyPr>
            <a:normAutofit/>
          </a:bodyPr>
          <a:lstStyle/>
          <a:p>
            <a:r>
              <a:rPr lang="ar-IQ" sz="2000" b="1" dirty="0" smtClean="0">
                <a:solidFill>
                  <a:srgbClr val="FF0000"/>
                </a:solidFill>
              </a:rPr>
              <a:t>الارشفة الرقمية ..</a:t>
            </a:r>
          </a:p>
          <a:p>
            <a:r>
              <a:rPr lang="ar-IQ" sz="2000" b="1" dirty="0" smtClean="0">
                <a:solidFill>
                  <a:srgbClr val="0070C0"/>
                </a:solidFill>
              </a:rPr>
              <a:t> </a:t>
            </a:r>
            <a:r>
              <a:rPr lang="ar-IQ" sz="2000" b="1" dirty="0" smtClean="0"/>
              <a:t>تطبيقات آلية تستخدم لحفظ ومتابعة سير عمل الوثائق الالكترونية أو صورها الرقمية في المرحلة النشطة من دورة حياة الوثيقة داخل المؤسسات والجهات المختلفة.</a:t>
            </a:r>
          </a:p>
          <a:p>
            <a:r>
              <a:rPr lang="ar-IQ" sz="2000" b="1" dirty="0" smtClean="0"/>
              <a:t>توفير المساحات الكبيرة التي كانت تشغلها الملفات والوثائق الورقية .</a:t>
            </a:r>
          </a:p>
          <a:p>
            <a:r>
              <a:rPr lang="ar-IQ" sz="2000" b="1" dirty="0" smtClean="0"/>
              <a:t>توفير نسخ اضافية يصعب ضياعها او اتلافها على العكس من الأرشفة الورقية التي    يحصل فيها ضياع او تلف الملفات .</a:t>
            </a:r>
          </a:p>
          <a:p>
            <a:r>
              <a:rPr lang="ar-IQ" sz="2000" b="1" dirty="0" smtClean="0"/>
              <a:t>سرعة وسهولة البحث عن المستندات الالكترونية والصعوبة في البحث عن الملفات الورقية .</a:t>
            </a:r>
          </a:p>
          <a:p>
            <a:r>
              <a:rPr lang="ar-IQ" sz="2000" b="1" dirty="0" smtClean="0"/>
              <a:t>استعمال طرائق متعددة في البحث عن الملفات والوثائق واسترجاعها .</a:t>
            </a:r>
          </a:p>
          <a:p>
            <a:r>
              <a:rPr lang="ar-IQ" sz="2000" b="1" dirty="0" smtClean="0"/>
              <a:t>سهولة نقل وتبادل الملفات والوثائق الالكترونية بين اقسام الدوائر وخارجها .</a:t>
            </a:r>
          </a:p>
          <a:p>
            <a:r>
              <a:rPr lang="ar-IQ" sz="2000" b="1" dirty="0" smtClean="0"/>
              <a:t>ترميز وتشفير البرامج والملفات </a:t>
            </a:r>
            <a:r>
              <a:rPr lang="ar-IQ" sz="2000" b="1" dirty="0" err="1" smtClean="0"/>
              <a:t>المؤرشفة</a:t>
            </a:r>
            <a:r>
              <a:rPr lang="ar-IQ" sz="2000" b="1" dirty="0" smtClean="0"/>
              <a:t> وعدم منح صلاحيات القدرة على التلاعب بها .</a:t>
            </a:r>
          </a:p>
          <a:p>
            <a:r>
              <a:rPr lang="ar-IQ" sz="2000" b="1" dirty="0" smtClean="0"/>
              <a:t>وسيلة لحفظ البيانات والمعلومات في قواعد ومستودعات وأوعية إلكترونية بطريقة خزن حديثة.</a:t>
            </a:r>
          </a:p>
          <a:p>
            <a:r>
              <a:rPr lang="ar-IQ" sz="2000" b="1" dirty="0" smtClean="0"/>
              <a:t>تساعد المنظمات على إعادة ترشيق بياناتها وحفظها من السرقة والتلف.</a:t>
            </a:r>
          </a:p>
          <a:p>
            <a:r>
              <a:rPr lang="ar-IQ" sz="2000" b="1" dirty="0" smtClean="0"/>
              <a:t>تعد حركة متطورة للتحول نحو استخدامات </a:t>
            </a:r>
            <a:r>
              <a:rPr lang="ar-IQ" sz="2000" b="1" dirty="0" err="1" smtClean="0"/>
              <a:t>الحوكمة</a:t>
            </a:r>
            <a:r>
              <a:rPr lang="ar-IQ" sz="2000" b="1" dirty="0" smtClean="0"/>
              <a:t> الإلكترونية أو ادارة المعرفة رقميا.</a:t>
            </a:r>
          </a:p>
          <a:p>
            <a:endParaRPr lang="ar-IQ" sz="2000" b="1" dirty="0"/>
          </a:p>
        </p:txBody>
      </p:sp>
    </p:spTree>
    <p:extLst>
      <p:ext uri="{BB962C8B-B14F-4D97-AF65-F5344CB8AC3E}">
        <p14:creationId xmlns:p14="http://schemas.microsoft.com/office/powerpoint/2010/main" val="334883212"/>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805</Words>
  <Application>Microsoft Office PowerPoint</Application>
  <PresentationFormat>عرض على الشاشة (3:4)‏</PresentationFormat>
  <Paragraphs>39</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نسق Office</vt:lpstr>
      <vt:lpstr>ورشة عمل  ((ادارة الموارد البشرية))  الاستاذ الدكتور فؤاد يوسف عبد الرحمن محمود</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  ((ادارة الموارد البشرية))  الاستاذ الدكتور فؤاد يوسف عبد الرحمن محمود</dc:title>
  <dc:creator>DR.Ahmed Saker 2o1O</dc:creator>
  <cp:lastModifiedBy>DR.Ahmed Saker 2o1O</cp:lastModifiedBy>
  <cp:revision>6</cp:revision>
  <dcterms:created xsi:type="dcterms:W3CDTF">2025-02-26T16:13:37Z</dcterms:created>
  <dcterms:modified xsi:type="dcterms:W3CDTF">2025-02-26T17:36:31Z</dcterms:modified>
</cp:coreProperties>
</file>