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64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38BD2E-2ABC-4C72-82BB-BF352CA832E9}" type="datetimeFigureOut">
              <a:rPr lang="ar-IQ" smtClean="0"/>
              <a:t>04/08/1446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B67D15-52A3-4EC6-84C4-287A8D82725A}" type="slidenum">
              <a:rPr lang="ar-IQ" smtClean="0"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5472607"/>
          </a:xfrm>
        </p:spPr>
        <p:txBody>
          <a:bodyPr/>
          <a:lstStyle/>
          <a:p>
            <a:r>
              <a:rPr lang="ar-IQ" b="1" dirty="0" smtClean="0">
                <a:solidFill>
                  <a:srgbClr val="FFFF00"/>
                </a:solidFill>
              </a:rPr>
              <a:t>اعداد الورشة</a:t>
            </a:r>
            <a:br>
              <a:rPr lang="ar-IQ" b="1" dirty="0" smtClean="0">
                <a:solidFill>
                  <a:srgbClr val="FFFF00"/>
                </a:solidFill>
              </a:rPr>
            </a:br>
            <a:r>
              <a:rPr lang="ar-IQ" b="1" dirty="0" smtClean="0">
                <a:solidFill>
                  <a:srgbClr val="FFFF00"/>
                </a:solidFill>
              </a:rPr>
              <a:t>أ. د. فؤاد يوسف عبد الرحمن</a:t>
            </a:r>
            <a:br>
              <a:rPr lang="ar-IQ" b="1" dirty="0" smtClean="0">
                <a:solidFill>
                  <a:srgbClr val="FFFF00"/>
                </a:solidFill>
              </a:rPr>
            </a:br>
            <a:r>
              <a:rPr lang="ar-IQ" b="1" dirty="0" smtClean="0">
                <a:solidFill>
                  <a:srgbClr val="FFFF00"/>
                </a:solidFill>
              </a:rPr>
              <a:t>قسم ادارة الاعمال </a:t>
            </a:r>
            <a:endParaRPr lang="ar-IQ" b="1" dirty="0">
              <a:solidFill>
                <a:srgbClr val="FFFF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776864" cy="1512168"/>
          </a:xfrm>
        </p:spPr>
        <p:txBody>
          <a:bodyPr>
            <a:normAutofit/>
          </a:bodyPr>
          <a:lstStyle/>
          <a:p>
            <a:r>
              <a:rPr lang="ar-IQ" sz="4400" b="1" dirty="0" smtClean="0">
                <a:solidFill>
                  <a:srgbClr val="FFFF00"/>
                </a:solidFill>
              </a:rPr>
              <a:t>كيفية كتابة عنوان البحث وخطوات كتابته</a:t>
            </a:r>
            <a:endParaRPr lang="ar-IQ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822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55576" y="0"/>
            <a:ext cx="8229600" cy="864095"/>
          </a:xfrm>
        </p:spPr>
        <p:txBody>
          <a:bodyPr>
            <a:normAutofit/>
          </a:bodyPr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العوامل التي تؤثر في اختيار موضوع وعنوان البحث</a:t>
            </a:r>
            <a:r>
              <a:rPr lang="ar-IQ" b="1" dirty="0" smtClean="0">
                <a:solidFill>
                  <a:srgbClr val="FF0000"/>
                </a:solidFill>
              </a:rPr>
              <a:t> 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908720"/>
            <a:ext cx="8208912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600" b="1" dirty="0" smtClean="0"/>
              <a:t>من اساسيات واصول البحث العلمي الرصين التي تحدد المسار العلمي والمنطقي والرؤيا الواضحة وبناء خطة التوجهات المستقبلية للفكر وتحديد التخصص العام والدقيق هو تحديد عنوان البحث او الدراسة . وهناك عدد من العوامل التي تؤثر في اختيار موضوع وعنوان البحث والتي يمكن اجمالها بما يلي :-</a:t>
            </a:r>
          </a:p>
          <a:p>
            <a:pPr marL="0" indent="0">
              <a:buNone/>
            </a:pPr>
            <a:r>
              <a:rPr lang="ar-IQ" sz="2800" b="1" dirty="0" smtClean="0"/>
              <a:t>1- احساس الباحث بالمشكلة وشعوره واهتمامه بها .</a:t>
            </a:r>
          </a:p>
          <a:p>
            <a:pPr marL="0" indent="0">
              <a:buNone/>
            </a:pPr>
            <a:r>
              <a:rPr lang="ar-IQ" sz="2800" b="1" dirty="0" smtClean="0"/>
              <a:t>2- يجب ان يكون موضوع البحث ذو قيمة وأهمية علمية .</a:t>
            </a:r>
          </a:p>
          <a:p>
            <a:pPr marL="0" indent="0">
              <a:buNone/>
            </a:pPr>
            <a:r>
              <a:rPr lang="ar-IQ" sz="2800" b="1" dirty="0" smtClean="0"/>
              <a:t>3- جدية وطرافة الموضوع وحداثته مع تجنب التكرار .</a:t>
            </a:r>
          </a:p>
          <a:p>
            <a:pPr marL="0" indent="0">
              <a:buNone/>
            </a:pPr>
            <a:r>
              <a:rPr lang="ar-IQ" sz="2800" b="1" dirty="0" smtClean="0"/>
              <a:t>4- توافر المصادر والمراجع العلمية والبيانات المطلوبة للمشكلة موضوع البحث.</a:t>
            </a:r>
          </a:p>
          <a:p>
            <a:pPr marL="0" indent="0">
              <a:buNone/>
            </a:pPr>
            <a:r>
              <a:rPr lang="ar-IQ" sz="2800" b="1" dirty="0" smtClean="0"/>
              <a:t>5- يجب ان يتخير الباحث المشكلة في حدود الامكانات المادية والعلمية والبشرية والزمنية المتاحة .</a:t>
            </a:r>
          </a:p>
        </p:txBody>
      </p:sp>
    </p:spTree>
    <p:extLst>
      <p:ext uri="{BB962C8B-B14F-4D97-AF65-F5344CB8AC3E}">
        <p14:creationId xmlns:p14="http://schemas.microsoft.com/office/powerpoint/2010/main" val="1611696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908720"/>
            <a:ext cx="8208912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800" b="1" dirty="0" smtClean="0"/>
              <a:t>6- مراعاة الزمن المحدد للبحث .</a:t>
            </a:r>
          </a:p>
          <a:p>
            <a:pPr marL="0" indent="0">
              <a:buNone/>
            </a:pPr>
            <a:r>
              <a:rPr lang="ar-IQ" sz="2800" b="1" dirty="0" smtClean="0"/>
              <a:t>7- اختيار الباحث المشكلة ضمن نطاق التخصص العام والدقيق .</a:t>
            </a:r>
          </a:p>
          <a:p>
            <a:pPr marL="0" indent="0">
              <a:buNone/>
            </a:pPr>
            <a:r>
              <a:rPr lang="ar-IQ" sz="2800" b="1" dirty="0" smtClean="0"/>
              <a:t>8- الابتعاد عن اختيار المشاكل الكبيرة والمتشعبة .</a:t>
            </a:r>
          </a:p>
          <a:p>
            <a:pPr marL="0" indent="0">
              <a:buNone/>
            </a:pPr>
            <a:r>
              <a:rPr lang="ar-IQ" sz="2800" b="1" dirty="0" smtClean="0"/>
              <a:t>9- يجب ان يدرس الباحث الصعوبات التي يمكن ان تحيط بمشكلة بحثه.</a:t>
            </a:r>
          </a:p>
          <a:p>
            <a:pPr marL="0" indent="0">
              <a:buNone/>
            </a:pPr>
            <a:r>
              <a:rPr lang="ar-IQ" sz="2800" b="1" dirty="0" smtClean="0"/>
              <a:t>10- ان يكون جريئاً باختيار المشكلة ومجتمع البحث وعينته .</a:t>
            </a:r>
          </a:p>
          <a:p>
            <a:pPr marL="0" indent="0">
              <a:buNone/>
            </a:pPr>
            <a:r>
              <a:rPr lang="ar-IQ" sz="2800" b="1" dirty="0" smtClean="0"/>
              <a:t>11- الابتعاد عن العناوين الرنانة والمتغيرات التي تتشابه بالمعنى مع المصطلحات الاصلية</a:t>
            </a:r>
            <a:endParaRPr lang="ar-IQ" sz="2800" b="1" dirty="0"/>
          </a:p>
        </p:txBody>
      </p:sp>
    </p:spTree>
    <p:extLst>
      <p:ext uri="{BB962C8B-B14F-4D97-AF65-F5344CB8AC3E}">
        <p14:creationId xmlns:p14="http://schemas.microsoft.com/office/powerpoint/2010/main" val="3426512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639762"/>
          </a:xfrm>
        </p:spPr>
        <p:txBody>
          <a:bodyPr>
            <a:normAutofit/>
          </a:bodyPr>
          <a:lstStyle/>
          <a:p>
            <a:pPr algn="ctr"/>
            <a:r>
              <a:rPr lang="ar-IQ" sz="2800" b="1" dirty="0" smtClean="0">
                <a:solidFill>
                  <a:srgbClr val="FF0000"/>
                </a:solidFill>
              </a:rPr>
              <a:t>الملاحظات التي يجب ان يراعيها الباحث في كيفية اختيار عنوان بحثه</a:t>
            </a:r>
            <a:endParaRPr lang="ar-IQ" sz="28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800" b="1" dirty="0" smtClean="0"/>
              <a:t>1- اطلاع الباحث والمامه بالتراث الفكري للتخصص العام والتخصص الدقيق الذي يريد الكتابة فيه .</a:t>
            </a:r>
          </a:p>
          <a:p>
            <a:pPr marL="0" indent="0">
              <a:buNone/>
            </a:pPr>
            <a:r>
              <a:rPr lang="ar-IQ" sz="2800" b="1" dirty="0" smtClean="0"/>
              <a:t>2- تحديد مجتمع وعينة البحث .</a:t>
            </a:r>
          </a:p>
          <a:p>
            <a:pPr marL="0" indent="0">
              <a:buNone/>
            </a:pPr>
            <a:r>
              <a:rPr lang="ar-IQ" sz="2800" b="1" dirty="0" smtClean="0"/>
              <a:t>3- يتم تحديد العنوان بعد الاطلاع على المشكلة وتحديدها والتعرف على جوانبها ومتغيراتها بالاتفاق بين الباحث والمشرف .</a:t>
            </a:r>
          </a:p>
          <a:p>
            <a:pPr marL="0" indent="0">
              <a:buNone/>
            </a:pPr>
            <a:r>
              <a:rPr lang="ar-IQ" sz="2800" b="1" dirty="0" smtClean="0"/>
              <a:t>4- تحديد التغيرات الرئيسة للبحث ( المستقلة والتابعة ) لصياغة العنوان على ضوئها لربطه بصورة منطقية تتناسب مع حل المشكلة .</a:t>
            </a:r>
          </a:p>
          <a:p>
            <a:pPr marL="0" indent="0">
              <a:buNone/>
            </a:pPr>
            <a:r>
              <a:rPr lang="ar-IQ" sz="2800" b="1" dirty="0" smtClean="0"/>
              <a:t>5- تحديد المتغيرات الفرعية لكل من المتغيرات الرئيسة والتي يحتاجها الباحث .</a:t>
            </a:r>
          </a:p>
        </p:txBody>
      </p:sp>
    </p:spTree>
    <p:extLst>
      <p:ext uri="{BB962C8B-B14F-4D97-AF65-F5344CB8AC3E}">
        <p14:creationId xmlns:p14="http://schemas.microsoft.com/office/powerpoint/2010/main" val="2105700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980728"/>
            <a:ext cx="8507288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2800" b="1" dirty="0" smtClean="0"/>
              <a:t>6-ايجاد العلاقة المنطقية التي تربط متغيرات البحث قبل تثبيت العنوان. </a:t>
            </a:r>
          </a:p>
          <a:p>
            <a:pPr marL="0" indent="0">
              <a:buNone/>
            </a:pPr>
            <a:r>
              <a:rPr lang="ar-IQ" sz="2800" b="1" dirty="0" smtClean="0"/>
              <a:t>7- الابتعاد عن العمومية في تناول المتغيرات في العنوان .</a:t>
            </a:r>
          </a:p>
          <a:p>
            <a:pPr marL="0" indent="0">
              <a:buNone/>
            </a:pPr>
            <a:r>
              <a:rPr lang="ar-IQ" sz="2800" b="1" dirty="0" smtClean="0"/>
              <a:t>8- اطلاع الباحث على الدراسات والبحوث السابقة المتعلقة بالموضوع. </a:t>
            </a:r>
          </a:p>
          <a:p>
            <a:pPr marL="0" indent="0">
              <a:buNone/>
            </a:pPr>
            <a:r>
              <a:rPr lang="ar-IQ" sz="2800" b="1" dirty="0" smtClean="0"/>
              <a:t>9- الاحتكام لذوي الخبرة في مجال التخصص وحضور المناقشات العلمية والحلقات الدراسية .</a:t>
            </a:r>
          </a:p>
          <a:p>
            <a:pPr marL="0" indent="0">
              <a:buNone/>
            </a:pPr>
            <a:r>
              <a:rPr lang="ar-IQ" sz="2800" b="1" dirty="0" smtClean="0"/>
              <a:t>10- تحديد نوع الدراسة التي ستستخدم وع مجتمع وعينة البحث .</a:t>
            </a:r>
          </a:p>
          <a:p>
            <a:pPr marL="0" indent="0">
              <a:buNone/>
            </a:pPr>
            <a:r>
              <a:rPr lang="ar-IQ" sz="2800" b="1" dirty="0" smtClean="0"/>
              <a:t>11- تحديد اسلوب التحليل الوصفي والاحصائي ( قياس الأثر والتأثير والدور والانعكاس ...الخ).</a:t>
            </a:r>
            <a:endParaRPr lang="ar-IQ" sz="2800" b="1" dirty="0"/>
          </a:p>
        </p:txBody>
      </p:sp>
    </p:spTree>
    <p:extLst>
      <p:ext uri="{BB962C8B-B14F-4D97-AF65-F5344CB8AC3E}">
        <p14:creationId xmlns:p14="http://schemas.microsoft.com/office/powerpoint/2010/main" val="1277578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00192" y="692696"/>
            <a:ext cx="2386608" cy="724942"/>
          </a:xfrm>
        </p:spPr>
        <p:txBody>
          <a:bodyPr>
            <a:normAutofit/>
          </a:bodyPr>
          <a:lstStyle/>
          <a:p>
            <a:r>
              <a:rPr lang="ar-IQ" sz="4000" b="1" dirty="0" smtClean="0">
                <a:solidFill>
                  <a:srgbClr val="0070C0"/>
                </a:solidFill>
              </a:rPr>
              <a:t>ملاحظات عامة</a:t>
            </a:r>
            <a:endParaRPr lang="ar-IQ" sz="4000" b="1" dirty="0">
              <a:solidFill>
                <a:srgbClr val="0070C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3200" dirty="0" smtClean="0">
                <a:solidFill>
                  <a:srgbClr val="FF0000"/>
                </a:solidFill>
              </a:rPr>
              <a:t>1- كيفية التعامل مع متغير واحد .</a:t>
            </a:r>
          </a:p>
          <a:p>
            <a:pPr marL="0" indent="0">
              <a:buNone/>
            </a:pPr>
            <a:endParaRPr lang="ar-IQ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IQ" sz="4000" b="1" dirty="0" smtClean="0">
                <a:solidFill>
                  <a:srgbClr val="00B050"/>
                </a:solidFill>
              </a:rPr>
              <a:t>(( تقييم واقع وطموحات دراسة الدبلوم العالي للتخطيط الاستراتيجي ))</a:t>
            </a:r>
          </a:p>
          <a:p>
            <a:pPr marL="0" indent="0">
              <a:buNone/>
            </a:pPr>
            <a:endParaRPr lang="ar-IQ" sz="4000" b="1" dirty="0" smtClean="0"/>
          </a:p>
          <a:p>
            <a:pPr marL="0" indent="0">
              <a:buNone/>
            </a:pPr>
            <a:r>
              <a:rPr lang="ar-IQ" sz="3600" b="1" dirty="0" smtClean="0">
                <a:solidFill>
                  <a:srgbClr val="00B050"/>
                </a:solidFill>
              </a:rPr>
              <a:t>(( السيناريوهات المحتملة لواقع ومستقبل وزارة المرأة العراقية ))</a:t>
            </a:r>
          </a:p>
        </p:txBody>
      </p:sp>
    </p:spTree>
    <p:extLst>
      <p:ext uri="{BB962C8B-B14F-4D97-AF65-F5344CB8AC3E}">
        <p14:creationId xmlns:p14="http://schemas.microsoft.com/office/powerpoint/2010/main" val="685456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9766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ar-IQ" sz="3500" b="1" dirty="0" smtClean="0">
                <a:solidFill>
                  <a:srgbClr val="FF0000"/>
                </a:solidFill>
              </a:rPr>
              <a:t>2- كيفية التعامل مع متغيرين </a:t>
            </a:r>
          </a:p>
          <a:p>
            <a:pPr marL="0" indent="0">
              <a:buNone/>
            </a:pPr>
            <a:r>
              <a:rPr lang="ar-IQ" sz="2800" b="1" dirty="0" smtClean="0">
                <a:solidFill>
                  <a:srgbClr val="00B050"/>
                </a:solidFill>
              </a:rPr>
              <a:t>(( تقنيات </a:t>
            </a:r>
            <a:r>
              <a:rPr lang="ar-IQ" sz="2800" b="1" dirty="0" err="1" smtClean="0">
                <a:solidFill>
                  <a:srgbClr val="00B050"/>
                </a:solidFill>
              </a:rPr>
              <a:t>الرقمنة</a:t>
            </a:r>
            <a:r>
              <a:rPr lang="ar-IQ" sz="2800" b="1" dirty="0" smtClean="0">
                <a:solidFill>
                  <a:srgbClr val="00B050"/>
                </a:solidFill>
              </a:rPr>
              <a:t> الخضراء واستدامة التعليم عن بُعد- دراسة تحليلية مقارنة لعينة من طلبة واساتذة الدراسات العليا في ادارة الاعمال ))</a:t>
            </a:r>
          </a:p>
          <a:p>
            <a:pPr marL="0" indent="0">
              <a:buNone/>
            </a:pPr>
            <a:endParaRPr lang="ar-IQ" sz="2800" b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ar-IQ" sz="2800" b="1" dirty="0" smtClean="0">
                <a:solidFill>
                  <a:schemeClr val="accent6"/>
                </a:solidFill>
              </a:rPr>
              <a:t>(( تطبيقات </a:t>
            </a:r>
            <a:r>
              <a:rPr lang="ar-IQ" sz="2800" b="1" dirty="0" err="1" smtClean="0">
                <a:solidFill>
                  <a:schemeClr val="accent6"/>
                </a:solidFill>
              </a:rPr>
              <a:t>الرقمنة</a:t>
            </a:r>
            <a:r>
              <a:rPr lang="ar-IQ" sz="2800" b="1" dirty="0" smtClean="0">
                <a:solidFill>
                  <a:schemeClr val="accent6"/>
                </a:solidFill>
              </a:rPr>
              <a:t> وتحديات ادارة الازمة – دراسة حالة في ديوان وزارة الصحة العراقية ))</a:t>
            </a:r>
          </a:p>
          <a:p>
            <a:pPr marL="0" indent="0">
              <a:buNone/>
            </a:pPr>
            <a:endParaRPr lang="ar-IQ" sz="2800" b="1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ar-IQ" sz="2800" b="1" dirty="0" smtClean="0">
                <a:solidFill>
                  <a:srgbClr val="C00000"/>
                </a:solidFill>
              </a:rPr>
              <a:t>(( الابداع الريادي في ظل </a:t>
            </a:r>
            <a:r>
              <a:rPr lang="ar-IQ" sz="2800" b="1" dirty="0" err="1" smtClean="0">
                <a:solidFill>
                  <a:srgbClr val="C00000"/>
                </a:solidFill>
              </a:rPr>
              <a:t>رقمنة</a:t>
            </a:r>
            <a:r>
              <a:rPr lang="ar-IQ" sz="2800" b="1" dirty="0" smtClean="0">
                <a:solidFill>
                  <a:srgbClr val="C00000"/>
                </a:solidFill>
              </a:rPr>
              <a:t>  القدرات العقلية وفقاً لمقياس هيرمان – دراسة تطبيقية في رئاسة الجامعة المستنصرية ))</a:t>
            </a:r>
          </a:p>
          <a:p>
            <a:pPr marL="0" indent="0">
              <a:buNone/>
            </a:pPr>
            <a:endParaRPr lang="ar-IQ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ar-IQ" sz="2800" b="1" dirty="0" smtClean="0">
                <a:solidFill>
                  <a:schemeClr val="tx2"/>
                </a:solidFill>
              </a:rPr>
              <a:t>(( تطبيقات نظم معلومات الخوارزميات الجينية لترشيق القرارات الادارية – دراسة حالة لبعض </a:t>
            </a:r>
            <a:r>
              <a:rPr lang="ar-IQ" sz="2800" b="1" dirty="0" err="1" smtClean="0">
                <a:solidFill>
                  <a:schemeClr val="tx2"/>
                </a:solidFill>
              </a:rPr>
              <a:t>عمادات</a:t>
            </a:r>
            <a:r>
              <a:rPr lang="ar-IQ" sz="2800" b="1" dirty="0" smtClean="0">
                <a:solidFill>
                  <a:schemeClr val="tx2"/>
                </a:solidFill>
              </a:rPr>
              <a:t> كليات الجامعة المستنصرية ))</a:t>
            </a:r>
          </a:p>
          <a:p>
            <a:pPr marL="0" indent="0">
              <a:buNone/>
            </a:pPr>
            <a:endParaRPr lang="ar-IQ" sz="28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ar-IQ" sz="2800" b="1" dirty="0" smtClean="0"/>
              <a:t>(( تأثير قواعد </a:t>
            </a:r>
            <a:r>
              <a:rPr lang="ar-IQ" sz="2800" b="1" dirty="0" err="1" smtClean="0"/>
              <a:t>الفيزياوية</a:t>
            </a:r>
            <a:r>
              <a:rPr lang="ar-IQ" sz="2800" b="1" dirty="0" smtClean="0"/>
              <a:t> للهندسة البشرية في </a:t>
            </a:r>
            <a:r>
              <a:rPr lang="ar-IQ" sz="2800" b="1" dirty="0" err="1" smtClean="0"/>
              <a:t>رقمنة</a:t>
            </a:r>
            <a:r>
              <a:rPr lang="ar-IQ" sz="2800" b="1" dirty="0" smtClean="0"/>
              <a:t> السلوك المستدام – دراسة تطبيقية في مديرية تربية الرصافة الأولى )).</a:t>
            </a:r>
            <a:endParaRPr lang="ar-IQ" sz="2800" b="1" dirty="0"/>
          </a:p>
        </p:txBody>
      </p:sp>
    </p:spTree>
    <p:extLst>
      <p:ext uri="{BB962C8B-B14F-4D97-AF65-F5344CB8AC3E}">
        <p14:creationId xmlns:p14="http://schemas.microsoft.com/office/powerpoint/2010/main" val="324730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IQ" sz="3200" b="1" dirty="0" smtClean="0">
                <a:solidFill>
                  <a:srgbClr val="FF0000"/>
                </a:solidFill>
              </a:rPr>
              <a:t>3- كيفية التعامل مع ثلاث متغيرات فأكثر</a:t>
            </a:r>
          </a:p>
          <a:p>
            <a:pPr marL="0" indent="0">
              <a:buNone/>
            </a:pPr>
            <a:r>
              <a:rPr lang="ar-IQ" sz="2800" b="1" dirty="0" smtClean="0"/>
              <a:t>(( تأثير تطبيق نظم معلومات الشبكات العصبية في تحقيق المعالجات المتوازية للقرارات وترشيق الحلول الذكية – دراسة تطبيقية لعينة من القيادات التعليمية في الجامعة المستنصرية ))</a:t>
            </a:r>
          </a:p>
          <a:p>
            <a:pPr marL="0" indent="0">
              <a:buNone/>
            </a:pPr>
            <a:endParaRPr lang="ar-IQ" sz="24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ar-IQ" sz="2800" b="1" dirty="0" smtClean="0"/>
              <a:t>(( تأثير التحول الرقمي في اعادة هندسة القرارات في ظل </a:t>
            </a:r>
            <a:r>
              <a:rPr lang="ar-IQ" sz="2800" b="1" dirty="0" err="1" smtClean="0"/>
              <a:t>الرقمنة</a:t>
            </a:r>
            <a:r>
              <a:rPr lang="ar-IQ" sz="2800" b="1" dirty="0" smtClean="0"/>
              <a:t> المستدامة – دراسة استطلاعية في عينة من المصارف الأهلية العراقية ))</a:t>
            </a:r>
          </a:p>
          <a:p>
            <a:pPr marL="0" indent="0">
              <a:buNone/>
            </a:pPr>
            <a:endParaRPr lang="ar-IQ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961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131840" y="548680"/>
            <a:ext cx="5626968" cy="850106"/>
          </a:xfrm>
        </p:spPr>
        <p:txBody>
          <a:bodyPr>
            <a:noAutofit/>
          </a:bodyPr>
          <a:lstStyle/>
          <a:p>
            <a:pPr algn="r"/>
            <a:r>
              <a:rPr lang="ar-IQ" sz="3600" b="1" dirty="0" smtClean="0">
                <a:solidFill>
                  <a:srgbClr val="FF0000"/>
                </a:solidFill>
              </a:rPr>
              <a:t>التعامل مع المصطلحات وادوات الربط</a:t>
            </a:r>
            <a:endParaRPr lang="ar-IQ" sz="3600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b="1" dirty="0" smtClean="0"/>
              <a:t>1- من خلال – بتوسط – في ظل – عبر- وفقاً- </a:t>
            </a:r>
            <a:r>
              <a:rPr lang="ar-IQ" b="1" dirty="0" smtClean="0"/>
              <a:t>بأسناد – كَمُعدل .</a:t>
            </a:r>
            <a:endParaRPr lang="ar-IQ" b="1" dirty="0" smtClean="0"/>
          </a:p>
          <a:p>
            <a:pPr marL="0" indent="0">
              <a:buNone/>
            </a:pPr>
            <a:endParaRPr lang="ar-IQ" b="1" dirty="0" smtClean="0"/>
          </a:p>
          <a:p>
            <a:pPr marL="0" indent="0">
              <a:buNone/>
            </a:pPr>
            <a:r>
              <a:rPr lang="ar-IQ" b="1" dirty="0" smtClean="0"/>
              <a:t>2- التأثير في بداية العنوان أم في وسطه.</a:t>
            </a:r>
          </a:p>
          <a:p>
            <a:pPr marL="0" indent="0">
              <a:buNone/>
            </a:pPr>
            <a:endParaRPr lang="ar-IQ" b="1" dirty="0"/>
          </a:p>
          <a:p>
            <a:pPr marL="0" indent="0">
              <a:buNone/>
            </a:pPr>
            <a:r>
              <a:rPr lang="ar-IQ" b="1" dirty="0" smtClean="0"/>
              <a:t>3- انواع الدراسات المستخدمة في عنوان البحث .</a:t>
            </a:r>
            <a:endParaRPr lang="ar-IQ" b="1" dirty="0"/>
          </a:p>
        </p:txBody>
      </p:sp>
    </p:spTree>
    <p:extLst>
      <p:ext uri="{BB962C8B-B14F-4D97-AF65-F5344CB8AC3E}">
        <p14:creationId xmlns:p14="http://schemas.microsoft.com/office/powerpoint/2010/main" val="1031030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</TotalTime>
  <Words>545</Words>
  <Application>Microsoft Office PowerPoint</Application>
  <PresentationFormat>عرض على الشاشة (3:4)‏</PresentationFormat>
  <Paragraphs>53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تدفق</vt:lpstr>
      <vt:lpstr>اعداد الورشة أ. د. فؤاد يوسف عبد الرحمن قسم ادارة الاعمال </vt:lpstr>
      <vt:lpstr>العوامل التي تؤثر في اختيار موضوع وعنوان البحث </vt:lpstr>
      <vt:lpstr>عرض تقديمي في PowerPoint</vt:lpstr>
      <vt:lpstr>الملاحظات التي يجب ان يراعيها الباحث في كيفية اختيار عنوان بحثه</vt:lpstr>
      <vt:lpstr>عرض تقديمي في PowerPoint</vt:lpstr>
      <vt:lpstr>ملاحظات عامة</vt:lpstr>
      <vt:lpstr>عرض تقديمي في PowerPoint</vt:lpstr>
      <vt:lpstr>عرض تقديمي في PowerPoint</vt:lpstr>
      <vt:lpstr>التعامل مع المصطلحات وادوات الربط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اعداد أ.م. د. فؤاد يوسف عبد الرحمن قسم ادارة الاعمال</dc:title>
  <dc:creator>DR.Ahmed Saker 2o1O</dc:creator>
  <cp:lastModifiedBy>DR.Ahmed Saker 2o1O</cp:lastModifiedBy>
  <cp:revision>14</cp:revision>
  <dcterms:created xsi:type="dcterms:W3CDTF">2024-03-09T07:54:22Z</dcterms:created>
  <dcterms:modified xsi:type="dcterms:W3CDTF">2025-02-02T16:21:11Z</dcterms:modified>
</cp:coreProperties>
</file>