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Rectangle 9"/>
          <p:cNvSpPr/>
          <p:nvPr/>
        </p:nvSpPr>
        <p:spPr>
          <a:xfrm>
            <a:off x="0" y="0"/>
            <a:ext cx="9144000" cy="2933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0" y="2925286"/>
            <a:ext cx="9144000" cy="158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514600" y="236220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3" name="Subtitle 2"/>
          <p:cNvSpPr>
            <a:spLocks noGrp="1"/>
          </p:cNvSpPr>
          <p:nvPr>
            <p:ph type="subTitle" idx="1"/>
          </p:nvPr>
        </p:nvSpPr>
        <p:spPr>
          <a:xfrm>
            <a:off x="2565400" y="3045460"/>
            <a:ext cx="4013200" cy="428625"/>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12" name="Title 11"/>
          <p:cNvSpPr>
            <a:spLocks noGrp="1"/>
          </p:cNvSpPr>
          <p:nvPr>
            <p:ph type="title"/>
          </p:nvPr>
        </p:nvSpPr>
        <p:spPr>
          <a:xfrm>
            <a:off x="2565400" y="2397760"/>
            <a:ext cx="4013200" cy="599440"/>
          </a:xfrm>
          <a:noFill/>
          <a:ln>
            <a:noFill/>
          </a:ln>
        </p:spPr>
        <p:txBody>
          <a:bodyPr bIns="0" anchor="b"/>
          <a:lstStyle>
            <a:lvl1pPr>
              <a:defRPr>
                <a:effectLst>
                  <a:glow rad="88900">
                    <a:schemeClr val="tx1">
                      <a:alpha val="60000"/>
                    </a:schemeClr>
                  </a:glow>
                </a:effectLst>
              </a:defRPr>
            </a:lvl1pPr>
          </a:lstStyle>
          <a:p>
            <a:r>
              <a:rPr lang="ar-SA" smtClean="0"/>
              <a:t>انقر لتحرير نمط العنوان الرئيسي</a:t>
            </a:r>
            <a:endParaRPr lang="en-US" dirty="0"/>
          </a:p>
        </p:txBody>
      </p:sp>
      <p:sp>
        <p:nvSpPr>
          <p:cNvPr id="11" name="Date Placeholder 10"/>
          <p:cNvSpPr>
            <a:spLocks noGrp="1"/>
          </p:cNvSpPr>
          <p:nvPr>
            <p:ph type="dt" sz="half" idx="10"/>
          </p:nvPr>
        </p:nvSpPr>
        <p:spPr bwMode="black"/>
        <p:txBody>
          <a:bodyPr/>
          <a:lstStyle/>
          <a:p>
            <a:fld id="{DE76930A-1C77-47CA-98BF-4C3F470DFF66}" type="datetimeFigureOut">
              <a:rPr lang="ar-IQ" smtClean="0"/>
              <a:t>19/03/1447</a:t>
            </a:fld>
            <a:endParaRPr lang="ar-IQ"/>
          </a:p>
        </p:txBody>
      </p:sp>
      <p:sp>
        <p:nvSpPr>
          <p:cNvPr id="17" name="Slide Number Placeholder 16"/>
          <p:cNvSpPr>
            <a:spLocks noGrp="1"/>
          </p:cNvSpPr>
          <p:nvPr>
            <p:ph type="sldNum" sz="quarter" idx="11"/>
          </p:nvPr>
        </p:nvSpPr>
        <p:spPr/>
        <p:txBody>
          <a:bodyPr/>
          <a:lstStyle/>
          <a:p>
            <a:fld id="{49E4DED8-BB38-48BD-9626-EF311F779DE7}" type="slidenum">
              <a:rPr lang="ar-IQ" smtClean="0"/>
              <a:t>‹#›</a:t>
            </a:fld>
            <a:endParaRPr lang="ar-IQ"/>
          </a:p>
        </p:txBody>
      </p:sp>
      <p:sp>
        <p:nvSpPr>
          <p:cNvPr id="19" name="Footer Placeholder 18"/>
          <p:cNvSpPr>
            <a:spLocks noGrp="1"/>
          </p:cNvSpPr>
          <p:nvPr>
            <p:ph type="ftr" sz="quarter" idx="12"/>
          </p:nvPr>
        </p:nvSpPr>
        <p:spPr/>
        <p:txBody>
          <a:bodyPr/>
          <a:lstStyle/>
          <a:p>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DE76930A-1C77-47CA-98BF-4C3F470DFF66}"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9E4DED8-BB38-48BD-9626-EF311F779DE7}"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cxnSp>
        <p:nvCxnSpPr>
          <p:cNvPr id="9" name="Straight Connector 8"/>
          <p:cNvCxnSpPr/>
          <p:nvPr/>
        </p:nvCxnSpPr>
        <p:spPr>
          <a:xfrm rot="5400000">
            <a:off x="4267200" y="3429000"/>
            <a:ext cx="6858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7696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p:cNvSpPr>
            <a:spLocks noGrp="1"/>
          </p:cNvSpPr>
          <p:nvPr>
            <p:ph type="body" orient="vert" idx="1"/>
          </p:nvPr>
        </p:nvSpPr>
        <p:spPr>
          <a:xfrm>
            <a:off x="457200" y="914401"/>
            <a:ext cx="6629400" cy="50292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DE76930A-1C77-47CA-98BF-4C3F470DFF66}"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9E4DED8-BB38-48BD-9626-EF311F779DE7}" type="slidenum">
              <a:rPr lang="ar-IQ" smtClean="0"/>
              <a:t>‹#›</a:t>
            </a:fld>
            <a:endParaRPr lang="ar-IQ"/>
          </a:p>
        </p:txBody>
      </p:sp>
      <p:sp>
        <p:nvSpPr>
          <p:cNvPr id="2" name="Vertical Title 1"/>
          <p:cNvSpPr>
            <a:spLocks noGrp="1"/>
          </p:cNvSpPr>
          <p:nvPr>
            <p:ph type="title" orient="vert"/>
          </p:nvPr>
        </p:nvSpPr>
        <p:spPr>
          <a:xfrm>
            <a:off x="7239000" y="914401"/>
            <a:ext cx="926980" cy="5029200"/>
          </a:xfrm>
        </p:spPr>
        <p:txBody>
          <a:bodyPr vert="eaVert"/>
          <a:lstStyle/>
          <a:p>
            <a:r>
              <a:rPr lang="ar-SA" smtClean="0"/>
              <a:t>انقر لتحرير نمط العنوان الرئيسي</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457200" y="2020824"/>
            <a:ext cx="8229600" cy="40751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9" name="Title 8"/>
          <p:cNvSpPr>
            <a:spLocks noGrp="1"/>
          </p:cNvSpPr>
          <p:nvPr>
            <p:ph type="title"/>
          </p:nvPr>
        </p:nvSpPr>
        <p:spPr/>
        <p:txBody>
          <a:bodyPr/>
          <a:lstStyle/>
          <a:p>
            <a:r>
              <a:rPr lang="ar-SA" smtClean="0"/>
              <a:t>انقر لتحرير نمط العنوان الرئيسي</a:t>
            </a:r>
            <a:endParaRPr lang="en-US"/>
          </a:p>
        </p:txBody>
      </p:sp>
      <p:sp>
        <p:nvSpPr>
          <p:cNvPr id="11" name="Date Placeholder 10"/>
          <p:cNvSpPr>
            <a:spLocks noGrp="1"/>
          </p:cNvSpPr>
          <p:nvPr>
            <p:ph type="dt" sz="half" idx="14"/>
          </p:nvPr>
        </p:nvSpPr>
        <p:spPr/>
        <p:txBody>
          <a:bodyPr/>
          <a:lstStyle/>
          <a:p>
            <a:fld id="{DE76930A-1C77-47CA-98BF-4C3F470DFF66}" type="datetimeFigureOut">
              <a:rPr lang="ar-IQ" smtClean="0"/>
              <a:t>19/03/1447</a:t>
            </a:fld>
            <a:endParaRPr lang="ar-IQ"/>
          </a:p>
        </p:txBody>
      </p:sp>
      <p:sp>
        <p:nvSpPr>
          <p:cNvPr id="12" name="Slide Number Placeholder 11"/>
          <p:cNvSpPr>
            <a:spLocks noGrp="1"/>
          </p:cNvSpPr>
          <p:nvPr>
            <p:ph type="sldNum" sz="quarter" idx="15"/>
          </p:nvPr>
        </p:nvSpPr>
        <p:spPr/>
        <p:txBody>
          <a:bodyPr/>
          <a:lstStyle/>
          <a:p>
            <a:fld id="{49E4DED8-BB38-48BD-9626-EF311F779DE7}" type="slidenum">
              <a:rPr lang="ar-IQ" smtClean="0"/>
              <a:t>‹#›</a:t>
            </a:fld>
            <a:endParaRPr lang="ar-IQ"/>
          </a:p>
        </p:txBody>
      </p:sp>
      <p:sp>
        <p:nvSpPr>
          <p:cNvPr id="13" name="Footer Placeholder 12"/>
          <p:cNvSpPr>
            <a:spLocks noGrp="1"/>
          </p:cNvSpPr>
          <p:nvPr>
            <p:ph type="ftr" sz="quarter" idx="16"/>
          </p:nvPr>
        </p:nvSpPr>
        <p:spPr/>
        <p:txBody>
          <a:bodyPr/>
          <a:lstStyle/>
          <a:p>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1"/>
      </p:bgRef>
    </p:bg>
    <p:spTree>
      <p:nvGrpSpPr>
        <p:cNvPr id="1" name=""/>
        <p:cNvGrpSpPr/>
        <p:nvPr/>
      </p:nvGrpSpPr>
      <p:grpSpPr>
        <a:xfrm>
          <a:off x="0" y="0"/>
          <a:ext cx="0" cy="0"/>
          <a:chOff x="0" y="0"/>
          <a:chExt cx="0" cy="0"/>
        </a:xfrm>
      </p:grpSpPr>
      <p:sp>
        <p:nvSpPr>
          <p:cNvPr id="8" name="Rectangle 7"/>
          <p:cNvSpPr/>
          <p:nvPr/>
        </p:nvSpPr>
        <p:spPr>
          <a:xfrm>
            <a:off x="0" y="3922776"/>
            <a:ext cx="9144000" cy="2935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0" y="3921760"/>
            <a:ext cx="9144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514600" y="336804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9" name="Title Placeholder 1"/>
          <p:cNvSpPr>
            <a:spLocks noGrp="1"/>
          </p:cNvSpPr>
          <p:nvPr>
            <p:ph type="title"/>
          </p:nvPr>
        </p:nvSpPr>
        <p:spPr bwMode="black">
          <a:xfrm>
            <a:off x="2529052" y="3367246"/>
            <a:ext cx="4085897" cy="70682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ar-SA" smtClean="0"/>
              <a:t>انقر لتحرير نمط العنوان الرئيسي</a:t>
            </a:r>
            <a:endParaRPr lang="en-US" dirty="0"/>
          </a:p>
        </p:txBody>
      </p:sp>
      <p:sp>
        <p:nvSpPr>
          <p:cNvPr id="10" name="Subtitle 2"/>
          <p:cNvSpPr>
            <a:spLocks noGrp="1"/>
          </p:cNvSpPr>
          <p:nvPr>
            <p:ph type="subTitle" idx="1"/>
          </p:nvPr>
        </p:nvSpPr>
        <p:spPr bwMode="black">
          <a:xfrm>
            <a:off x="2518542" y="4084577"/>
            <a:ext cx="4106917" cy="397094"/>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13" name="Date Placeholder 12"/>
          <p:cNvSpPr>
            <a:spLocks noGrp="1"/>
          </p:cNvSpPr>
          <p:nvPr>
            <p:ph type="dt" sz="half" idx="10"/>
          </p:nvPr>
        </p:nvSpPr>
        <p:spPr/>
        <p:txBody>
          <a:bodyPr/>
          <a:lstStyle/>
          <a:p>
            <a:fld id="{DE76930A-1C77-47CA-98BF-4C3F470DFF66}" type="datetimeFigureOut">
              <a:rPr lang="ar-IQ" smtClean="0"/>
              <a:t>19/03/1447</a:t>
            </a:fld>
            <a:endParaRPr lang="ar-IQ"/>
          </a:p>
        </p:txBody>
      </p:sp>
      <p:sp>
        <p:nvSpPr>
          <p:cNvPr id="14" name="Slide Number Placeholder 13"/>
          <p:cNvSpPr>
            <a:spLocks noGrp="1"/>
          </p:cNvSpPr>
          <p:nvPr>
            <p:ph type="sldNum" sz="quarter" idx="11"/>
          </p:nvPr>
        </p:nvSpPr>
        <p:spPr/>
        <p:txBody>
          <a:bodyPr/>
          <a:lstStyle/>
          <a:p>
            <a:fld id="{49E4DED8-BB38-48BD-9626-EF311F779DE7}" type="slidenum">
              <a:rPr lang="ar-IQ" smtClean="0"/>
              <a:t>‹#›</a:t>
            </a:fld>
            <a:endParaRPr lang="ar-IQ"/>
          </a:p>
        </p:txBody>
      </p:sp>
      <p:sp>
        <p:nvSpPr>
          <p:cNvPr id="15" name="Footer Placeholder 14"/>
          <p:cNvSpPr>
            <a:spLocks noGrp="1"/>
          </p:cNvSpPr>
          <p:nvPr>
            <p:ph type="ftr" sz="quarter" idx="12"/>
          </p:nvPr>
        </p:nvSpPr>
        <p:spPr/>
        <p:txBody>
          <a:bodyPr/>
          <a:lstStyle/>
          <a:p>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457201" y="2020824"/>
            <a:ext cx="4023360" cy="400507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5" name="Content Placeholder 30"/>
          <p:cNvSpPr>
            <a:spLocks noGrp="1"/>
          </p:cNvSpPr>
          <p:nvPr>
            <p:ph sz="quarter" idx="14"/>
          </p:nvPr>
        </p:nvSpPr>
        <p:spPr>
          <a:xfrm>
            <a:off x="4663440" y="2020824"/>
            <a:ext cx="4023360" cy="400507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9" name="Date Placeholder 8"/>
          <p:cNvSpPr>
            <a:spLocks noGrp="1"/>
          </p:cNvSpPr>
          <p:nvPr>
            <p:ph type="dt" sz="half" idx="15"/>
          </p:nvPr>
        </p:nvSpPr>
        <p:spPr/>
        <p:txBody>
          <a:bodyPr/>
          <a:lstStyle/>
          <a:p>
            <a:fld id="{DE76930A-1C77-47CA-98BF-4C3F470DFF66}" type="datetimeFigureOut">
              <a:rPr lang="ar-IQ" smtClean="0"/>
              <a:t>19/03/1447</a:t>
            </a:fld>
            <a:endParaRPr lang="ar-IQ"/>
          </a:p>
        </p:txBody>
      </p:sp>
      <p:sp>
        <p:nvSpPr>
          <p:cNvPr id="12" name="Slide Number Placeholder 11"/>
          <p:cNvSpPr>
            <a:spLocks noGrp="1"/>
          </p:cNvSpPr>
          <p:nvPr>
            <p:ph type="sldNum" sz="quarter" idx="16"/>
          </p:nvPr>
        </p:nvSpPr>
        <p:spPr/>
        <p:txBody>
          <a:bodyPr/>
          <a:lstStyle/>
          <a:p>
            <a:fld id="{49E4DED8-BB38-48BD-9626-EF311F779DE7}" type="slidenum">
              <a:rPr lang="ar-IQ" smtClean="0"/>
              <a:t>‹#›</a:t>
            </a:fld>
            <a:endParaRPr lang="ar-IQ"/>
          </a:p>
        </p:txBody>
      </p:sp>
      <p:sp>
        <p:nvSpPr>
          <p:cNvPr id="13" name="Footer Placeholder 12"/>
          <p:cNvSpPr>
            <a:spLocks noGrp="1"/>
          </p:cNvSpPr>
          <p:nvPr>
            <p:ph type="ftr" sz="quarter" idx="17"/>
          </p:nvPr>
        </p:nvSpPr>
        <p:spPr/>
        <p:txBody>
          <a:bodyPr/>
          <a:lstStyle/>
          <a:p>
            <a:endParaRPr lang="ar-IQ"/>
          </a:p>
        </p:txBody>
      </p:sp>
      <p:sp>
        <p:nvSpPr>
          <p:cNvPr id="16" name="Title 15"/>
          <p:cNvSpPr>
            <a:spLocks noGrp="1"/>
          </p:cNvSpPr>
          <p:nvPr>
            <p:ph type="title"/>
          </p:nvPr>
        </p:nvSpPr>
        <p:spPr/>
        <p:txBody>
          <a:bodyPr/>
          <a:lstStyle/>
          <a:p>
            <a:r>
              <a:rPr lang="ar-SA" smtClean="0"/>
              <a:t>انقر لتحرير نمط العنوان الرئيسي</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457201" y="2819400"/>
            <a:ext cx="4023360" cy="3209544"/>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24" name="Content Placeholder 30"/>
          <p:cNvSpPr>
            <a:spLocks noGrp="1"/>
          </p:cNvSpPr>
          <p:nvPr>
            <p:ph sz="quarter" idx="14"/>
          </p:nvPr>
        </p:nvSpPr>
        <p:spPr>
          <a:xfrm>
            <a:off x="4663440" y="2816352"/>
            <a:ext cx="4023360" cy="3209544"/>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20" name="Text Placeholder 3"/>
          <p:cNvSpPr>
            <a:spLocks noGrp="1"/>
          </p:cNvSpPr>
          <p:nvPr>
            <p:ph type="body" sz="half" idx="2"/>
          </p:nvPr>
        </p:nvSpPr>
        <p:spPr>
          <a:xfrm>
            <a:off x="45720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21" name="Text Placeholder 3"/>
          <p:cNvSpPr>
            <a:spLocks noGrp="1"/>
          </p:cNvSpPr>
          <p:nvPr>
            <p:ph type="body" sz="half" idx="15"/>
          </p:nvPr>
        </p:nvSpPr>
        <p:spPr>
          <a:xfrm>
            <a:off x="466344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ar-SA" smtClean="0"/>
              <a:t>انقر لتحرير أنماط النص الرئيسي</a:t>
            </a:r>
          </a:p>
        </p:txBody>
      </p:sp>
      <p:sp>
        <p:nvSpPr>
          <p:cNvPr id="11" name="Date Placeholder 10"/>
          <p:cNvSpPr>
            <a:spLocks noGrp="1"/>
          </p:cNvSpPr>
          <p:nvPr>
            <p:ph type="dt" sz="half" idx="16"/>
          </p:nvPr>
        </p:nvSpPr>
        <p:spPr/>
        <p:txBody>
          <a:bodyPr/>
          <a:lstStyle/>
          <a:p>
            <a:fld id="{DE76930A-1C77-47CA-98BF-4C3F470DFF66}" type="datetimeFigureOut">
              <a:rPr lang="ar-IQ" smtClean="0"/>
              <a:t>19/03/1447</a:t>
            </a:fld>
            <a:endParaRPr lang="ar-IQ"/>
          </a:p>
        </p:txBody>
      </p:sp>
      <p:sp>
        <p:nvSpPr>
          <p:cNvPr id="12" name="Slide Number Placeholder 11"/>
          <p:cNvSpPr>
            <a:spLocks noGrp="1"/>
          </p:cNvSpPr>
          <p:nvPr>
            <p:ph type="sldNum" sz="quarter" idx="17"/>
          </p:nvPr>
        </p:nvSpPr>
        <p:spPr/>
        <p:txBody>
          <a:bodyPr/>
          <a:lstStyle/>
          <a:p>
            <a:fld id="{49E4DED8-BB38-48BD-9626-EF311F779DE7}" type="slidenum">
              <a:rPr lang="ar-IQ" smtClean="0"/>
              <a:t>‹#›</a:t>
            </a:fld>
            <a:endParaRPr lang="ar-IQ"/>
          </a:p>
        </p:txBody>
      </p:sp>
      <p:sp>
        <p:nvSpPr>
          <p:cNvPr id="13" name="Footer Placeholder 12"/>
          <p:cNvSpPr>
            <a:spLocks noGrp="1"/>
          </p:cNvSpPr>
          <p:nvPr>
            <p:ph type="ftr" sz="quarter" idx="18"/>
          </p:nvPr>
        </p:nvSpPr>
        <p:spPr/>
        <p:txBody>
          <a:bodyPr/>
          <a:lstStyle/>
          <a:p>
            <a:endParaRPr lang="ar-IQ"/>
          </a:p>
        </p:txBody>
      </p:sp>
      <p:sp>
        <p:nvSpPr>
          <p:cNvPr id="18" name="Title 17"/>
          <p:cNvSpPr>
            <a:spLocks noGrp="1"/>
          </p:cNvSpPr>
          <p:nvPr>
            <p:ph type="title"/>
          </p:nvPr>
        </p:nvSpPr>
        <p:spPr/>
        <p:txBody>
          <a:bodyPr/>
          <a:lstStyle/>
          <a:p>
            <a:r>
              <a:rPr lang="ar-SA" smtClean="0"/>
              <a:t>انقر لتحرير نمط العنوان الرئيسي</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ar-SA" smtClean="0"/>
              <a:t>انقر لتحرير نمط العنوان الرئيسي</a:t>
            </a:r>
            <a:endParaRPr lang="en-US"/>
          </a:p>
        </p:txBody>
      </p:sp>
      <p:sp>
        <p:nvSpPr>
          <p:cNvPr id="15" name="Date Placeholder 14"/>
          <p:cNvSpPr>
            <a:spLocks noGrp="1"/>
          </p:cNvSpPr>
          <p:nvPr>
            <p:ph type="dt" sz="half" idx="10"/>
          </p:nvPr>
        </p:nvSpPr>
        <p:spPr/>
        <p:txBody>
          <a:bodyPr/>
          <a:lstStyle/>
          <a:p>
            <a:fld id="{DE76930A-1C77-47CA-98BF-4C3F470DFF66}" type="datetimeFigureOut">
              <a:rPr lang="ar-IQ" smtClean="0"/>
              <a:t>19/03/1447</a:t>
            </a:fld>
            <a:endParaRPr lang="ar-IQ"/>
          </a:p>
        </p:txBody>
      </p:sp>
      <p:sp>
        <p:nvSpPr>
          <p:cNvPr id="16" name="Slide Number Placeholder 15"/>
          <p:cNvSpPr>
            <a:spLocks noGrp="1"/>
          </p:cNvSpPr>
          <p:nvPr>
            <p:ph type="sldNum" sz="quarter" idx="11"/>
          </p:nvPr>
        </p:nvSpPr>
        <p:spPr/>
        <p:txBody>
          <a:bodyPr/>
          <a:lstStyle/>
          <a:p>
            <a:fld id="{49E4DED8-BB38-48BD-9626-EF311F779DE7}" type="slidenum">
              <a:rPr lang="ar-IQ" smtClean="0"/>
              <a:t>‹#›</a:t>
            </a:fld>
            <a:endParaRPr lang="ar-IQ"/>
          </a:p>
        </p:txBody>
      </p:sp>
      <p:sp>
        <p:nvSpPr>
          <p:cNvPr id="17" name="Footer Placeholder 16"/>
          <p:cNvSpPr>
            <a:spLocks noGrp="1"/>
          </p:cNvSpPr>
          <p:nvPr>
            <p:ph type="ftr" sz="quarter" idx="12"/>
          </p:nvPr>
        </p:nvSpPr>
        <p:spPr/>
        <p:txBody>
          <a:bodyPr/>
          <a:lstStyle/>
          <a:p>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DE76930A-1C77-47CA-98BF-4C3F470DFF66}" type="datetimeFigureOut">
              <a:rPr lang="ar-IQ" smtClean="0"/>
              <a:t>19/03/1447</a:t>
            </a:fld>
            <a:endParaRPr lang="ar-IQ"/>
          </a:p>
        </p:txBody>
      </p:sp>
      <p:sp>
        <p:nvSpPr>
          <p:cNvPr id="8" name="Slide Number Placeholder 7"/>
          <p:cNvSpPr>
            <a:spLocks noGrp="1"/>
          </p:cNvSpPr>
          <p:nvPr>
            <p:ph type="sldNum" sz="quarter" idx="11"/>
          </p:nvPr>
        </p:nvSpPr>
        <p:spPr/>
        <p:txBody>
          <a:bodyPr/>
          <a:lstStyle/>
          <a:p>
            <a:fld id="{49E4DED8-BB38-48BD-9626-EF311F779DE7}" type="slidenum">
              <a:rPr lang="ar-IQ" smtClean="0"/>
              <a:t>‹#›</a:t>
            </a:fld>
            <a:endParaRPr lang="ar-IQ"/>
          </a:p>
        </p:txBody>
      </p:sp>
      <p:sp>
        <p:nvSpPr>
          <p:cNvPr id="9" name="Footer Placeholder 8"/>
          <p:cNvSpPr>
            <a:spLocks noGrp="1"/>
          </p:cNvSpPr>
          <p:nvPr>
            <p:ph type="ftr" sz="quarter" idx="12"/>
          </p:nvPr>
        </p:nvSpPr>
        <p:spPr/>
        <p:txBody>
          <a:bodyPr/>
          <a:lstStyle/>
          <a:p>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485900" y="1914525"/>
            <a:ext cx="6172200" cy="3510915"/>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1" name="Text Placeholder 3"/>
          <p:cNvSpPr>
            <a:spLocks noGrp="1"/>
          </p:cNvSpPr>
          <p:nvPr>
            <p:ph type="body" sz="half" idx="2"/>
          </p:nvPr>
        </p:nvSpPr>
        <p:spPr>
          <a:xfrm>
            <a:off x="1737360" y="5513832"/>
            <a:ext cx="5669280" cy="548640"/>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13" name="Title 12"/>
          <p:cNvSpPr>
            <a:spLocks noGrp="1"/>
          </p:cNvSpPr>
          <p:nvPr>
            <p:ph type="title"/>
          </p:nvPr>
        </p:nvSpPr>
        <p:spPr/>
        <p:txBody>
          <a:bodyPr/>
          <a:lstStyle/>
          <a:p>
            <a:r>
              <a:rPr lang="ar-SA" smtClean="0"/>
              <a:t>انقر لتحرير نمط العنوان الرئيسي</a:t>
            </a:r>
            <a:endParaRPr lang="en-US"/>
          </a:p>
        </p:txBody>
      </p:sp>
      <p:sp>
        <p:nvSpPr>
          <p:cNvPr id="16" name="Date Placeholder 15"/>
          <p:cNvSpPr>
            <a:spLocks noGrp="1"/>
          </p:cNvSpPr>
          <p:nvPr>
            <p:ph type="dt" sz="half" idx="15"/>
          </p:nvPr>
        </p:nvSpPr>
        <p:spPr/>
        <p:txBody>
          <a:bodyPr/>
          <a:lstStyle/>
          <a:p>
            <a:fld id="{DE76930A-1C77-47CA-98BF-4C3F470DFF66}" type="datetimeFigureOut">
              <a:rPr lang="ar-IQ" smtClean="0"/>
              <a:t>19/03/1447</a:t>
            </a:fld>
            <a:endParaRPr lang="ar-IQ"/>
          </a:p>
        </p:txBody>
      </p:sp>
      <p:sp>
        <p:nvSpPr>
          <p:cNvPr id="19" name="Slide Number Placeholder 18"/>
          <p:cNvSpPr>
            <a:spLocks noGrp="1"/>
          </p:cNvSpPr>
          <p:nvPr>
            <p:ph type="sldNum" sz="quarter" idx="16"/>
          </p:nvPr>
        </p:nvSpPr>
        <p:spPr/>
        <p:txBody>
          <a:bodyPr/>
          <a:lstStyle/>
          <a:p>
            <a:fld id="{49E4DED8-BB38-48BD-9626-EF311F779DE7}" type="slidenum">
              <a:rPr lang="ar-IQ" smtClean="0"/>
              <a:t>‹#›</a:t>
            </a:fld>
            <a:endParaRPr lang="ar-IQ"/>
          </a:p>
        </p:txBody>
      </p:sp>
      <p:sp>
        <p:nvSpPr>
          <p:cNvPr id="23" name="Footer Placeholder 22"/>
          <p:cNvSpPr>
            <a:spLocks noGrp="1"/>
          </p:cNvSpPr>
          <p:nvPr>
            <p:ph type="ftr" sz="quarter" idx="17"/>
          </p:nvPr>
        </p:nvSpPr>
        <p:spPr/>
        <p:txBody>
          <a:bodyPr/>
          <a:lstStyle/>
          <a:p>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852209" y="2026918"/>
            <a:ext cx="5439582" cy="3263750"/>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25" name="Text Placeholder 24"/>
          <p:cNvSpPr>
            <a:spLocks noGrp="1"/>
          </p:cNvSpPr>
          <p:nvPr>
            <p:ph type="body" sz="quarter" idx="13"/>
          </p:nvPr>
        </p:nvSpPr>
        <p:spPr>
          <a:xfrm>
            <a:off x="1737360" y="5516880"/>
            <a:ext cx="5669280" cy="548640"/>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ar-SA" smtClean="0"/>
              <a:t>انقر لتحرير أنماط النص الرئيسي</a:t>
            </a:r>
          </a:p>
        </p:txBody>
      </p:sp>
      <p:sp>
        <p:nvSpPr>
          <p:cNvPr id="12" name="Title 11"/>
          <p:cNvSpPr>
            <a:spLocks noGrp="1"/>
          </p:cNvSpPr>
          <p:nvPr>
            <p:ph type="title"/>
          </p:nvPr>
        </p:nvSpPr>
        <p:spPr>
          <a:xfrm>
            <a:off x="2514600" y="975360"/>
            <a:ext cx="4114800" cy="701040"/>
          </a:xfrm>
        </p:spPr>
        <p:txBody>
          <a:bodyPr/>
          <a:lstStyle/>
          <a:p>
            <a:r>
              <a:rPr lang="ar-SA" smtClean="0"/>
              <a:t>انقر لتحرير نمط العنوان الرئيسي</a:t>
            </a:r>
            <a:endParaRPr lang="en-US"/>
          </a:p>
        </p:txBody>
      </p:sp>
      <p:sp>
        <p:nvSpPr>
          <p:cNvPr id="13" name="Date Placeholder 12"/>
          <p:cNvSpPr>
            <a:spLocks noGrp="1"/>
          </p:cNvSpPr>
          <p:nvPr>
            <p:ph type="dt" sz="half" idx="14"/>
          </p:nvPr>
        </p:nvSpPr>
        <p:spPr>
          <a:xfrm>
            <a:off x="2981325" y="273180"/>
            <a:ext cx="3181350" cy="292100"/>
          </a:xfrm>
        </p:spPr>
        <p:txBody>
          <a:bodyPr/>
          <a:lstStyle/>
          <a:p>
            <a:fld id="{DE76930A-1C77-47CA-98BF-4C3F470DFF66}" type="datetimeFigureOut">
              <a:rPr lang="ar-IQ" smtClean="0"/>
              <a:t>19/03/1447</a:t>
            </a:fld>
            <a:endParaRPr lang="ar-IQ"/>
          </a:p>
        </p:txBody>
      </p:sp>
      <p:sp>
        <p:nvSpPr>
          <p:cNvPr id="14" name="Slide Number Placeholder 13"/>
          <p:cNvSpPr>
            <a:spLocks noGrp="1"/>
          </p:cNvSpPr>
          <p:nvPr>
            <p:ph type="sldNum" sz="quarter" idx="15"/>
          </p:nvPr>
        </p:nvSpPr>
        <p:spPr>
          <a:xfrm>
            <a:off x="4038600" y="6172200"/>
            <a:ext cx="1066800" cy="304800"/>
          </a:xfrm>
        </p:spPr>
        <p:txBody>
          <a:bodyPr/>
          <a:lstStyle/>
          <a:p>
            <a:fld id="{49E4DED8-BB38-48BD-9626-EF311F779DE7}" type="slidenum">
              <a:rPr lang="ar-IQ" smtClean="0"/>
              <a:t>‹#›</a:t>
            </a:fld>
            <a:endParaRPr lang="ar-IQ"/>
          </a:p>
        </p:txBody>
      </p:sp>
      <p:sp>
        <p:nvSpPr>
          <p:cNvPr id="15" name="Footer Placeholder 14"/>
          <p:cNvSpPr>
            <a:spLocks noGrp="1"/>
          </p:cNvSpPr>
          <p:nvPr>
            <p:ph type="ftr" sz="quarter" idx="16"/>
          </p:nvPr>
        </p:nvSpPr>
        <p:spPr>
          <a:xfrm>
            <a:off x="1447800" y="6486525"/>
            <a:ext cx="6248400" cy="292100"/>
          </a:xfrm>
        </p:spPr>
        <p:txBody>
          <a:bodyPr/>
          <a:lstStyle/>
          <a:p>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335973"/>
            <a:ext cx="9144000" cy="5522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2019301"/>
            <a:ext cx="8229600" cy="411734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2981325" y="273180"/>
            <a:ext cx="3181350" cy="292100"/>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fld id="{DE76930A-1C77-47CA-98BF-4C3F470DFF66}" type="datetimeFigureOut">
              <a:rPr lang="ar-IQ" smtClean="0"/>
              <a:t>19/03/1447</a:t>
            </a:fld>
            <a:endParaRPr lang="ar-IQ"/>
          </a:p>
        </p:txBody>
      </p:sp>
      <p:sp>
        <p:nvSpPr>
          <p:cNvPr id="5" name="Footer Placeholder 4"/>
          <p:cNvSpPr>
            <a:spLocks noGrp="1"/>
          </p:cNvSpPr>
          <p:nvPr>
            <p:ph type="ftr" sz="quarter" idx="3"/>
          </p:nvPr>
        </p:nvSpPr>
        <p:spPr>
          <a:xfrm>
            <a:off x="1447800" y="6486525"/>
            <a:ext cx="6248400" cy="292100"/>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endParaRPr lang="ar-IQ"/>
          </a:p>
        </p:txBody>
      </p:sp>
      <p:sp>
        <p:nvSpPr>
          <p:cNvPr id="6" name="Slide Number Placeholder 5"/>
          <p:cNvSpPr>
            <a:spLocks noGrp="1"/>
          </p:cNvSpPr>
          <p:nvPr>
            <p:ph type="sldNum" sz="quarter" idx="4"/>
          </p:nvPr>
        </p:nvSpPr>
        <p:spPr>
          <a:xfrm>
            <a:off x="4038600" y="6172200"/>
            <a:ext cx="1066800" cy="304800"/>
          </a:xfrm>
          <a:prstGeom prst="rect">
            <a:avLst/>
          </a:prstGeom>
          <a:ln>
            <a:noFill/>
          </a:ln>
        </p:spPr>
        <p:txBody>
          <a:bodyPr vert="horz" lIns="0" tIns="0" rIns="0" bIns="0" rtlCol="0" anchor="ctr">
            <a:normAutofit/>
          </a:bodyPr>
          <a:lstStyle>
            <a:lvl1pPr algn="ctr">
              <a:defRPr sz="1200" b="1">
                <a:solidFill>
                  <a:schemeClr val="tx1"/>
                </a:solidFill>
              </a:defRPr>
            </a:lvl1pPr>
          </a:lstStyle>
          <a:p>
            <a:fld id="{49E4DED8-BB38-48BD-9626-EF311F779DE7}" type="slidenum">
              <a:rPr lang="ar-IQ" smtClean="0"/>
              <a:t>‹#›</a:t>
            </a:fld>
            <a:endParaRPr lang="ar-IQ"/>
          </a:p>
        </p:txBody>
      </p:sp>
      <p:cxnSp>
        <p:nvCxnSpPr>
          <p:cNvPr id="10" name="Straight Connector 9"/>
          <p:cNvCxnSpPr/>
          <p:nvPr/>
        </p:nvCxnSpPr>
        <p:spPr>
          <a:xfrm>
            <a:off x="0" y="1331436"/>
            <a:ext cx="9144000" cy="1588"/>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2514600" y="975360"/>
            <a:ext cx="4114800"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ar-SA" smtClean="0"/>
              <a:t>انقر لتحرير نمط العنوان الرئيسي</a:t>
            </a:r>
            <a:endParaRPr lang="en-US"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r" defTabSz="914400" rtl="1"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r" defTabSz="914400" rtl="1"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r" defTabSz="914400" rtl="1"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r" defTabSz="914400" rtl="1"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r" defTabSz="914400" rtl="1"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r" defTabSz="914400" rtl="1"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r" defTabSz="914400" rtl="1"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r" defTabSz="914400" rtl="1"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r" defTabSz="914400" rtl="1"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620688"/>
            <a:ext cx="8424936" cy="5632311"/>
          </a:xfrm>
          <a:prstGeom prst="rect">
            <a:avLst/>
          </a:prstGeom>
        </p:spPr>
        <p:txBody>
          <a:bodyPr wrap="square">
            <a:spAutoFit/>
          </a:bodyPr>
          <a:lstStyle/>
          <a:p>
            <a:pPr algn="just">
              <a:lnSpc>
                <a:spcPct val="150000"/>
              </a:lnSpc>
            </a:pPr>
            <a:r>
              <a:rPr lang="ar-IQ" sz="2400" b="1" dirty="0" smtClean="0">
                <a:solidFill>
                  <a:srgbClr val="C00000"/>
                </a:solidFill>
                <a:effectLst/>
                <a:latin typeface="Calibri"/>
                <a:ea typeface="Calibri"/>
                <a:cs typeface="Arial"/>
              </a:rPr>
              <a:t>مفهوم  </a:t>
            </a:r>
            <a:r>
              <a:rPr lang="ar-IQ" sz="2400" b="1" dirty="0" err="1" smtClean="0">
                <a:solidFill>
                  <a:srgbClr val="C00000"/>
                </a:solidFill>
                <a:effectLst/>
                <a:latin typeface="Calibri"/>
                <a:ea typeface="Calibri"/>
                <a:cs typeface="Arial"/>
              </a:rPr>
              <a:t>ادارة</a:t>
            </a:r>
            <a:r>
              <a:rPr lang="ar-IQ" sz="2400" b="1" dirty="0" smtClean="0">
                <a:solidFill>
                  <a:srgbClr val="C00000"/>
                </a:solidFill>
                <a:effectLst/>
                <a:latin typeface="Calibri"/>
                <a:ea typeface="Calibri"/>
                <a:cs typeface="Arial"/>
              </a:rPr>
              <a:t> الموارد البشرية</a:t>
            </a:r>
            <a:r>
              <a:rPr lang="ar-SA" sz="2400" b="1" dirty="0" smtClean="0">
                <a:solidFill>
                  <a:srgbClr val="C00000"/>
                </a:solidFill>
                <a:effectLst/>
                <a:latin typeface="Calibri"/>
                <a:ea typeface="Calibri"/>
                <a:cs typeface="Arial"/>
              </a:rPr>
              <a:t> الجوالة:</a:t>
            </a:r>
            <a:endParaRPr lang="en-US" sz="2400" dirty="0" smtClean="0">
              <a:effectLst/>
              <a:latin typeface="Calibri"/>
              <a:ea typeface="Calibri"/>
              <a:cs typeface="Arial"/>
            </a:endParaRPr>
          </a:p>
          <a:p>
            <a:pPr algn="just">
              <a:lnSpc>
                <a:spcPct val="150000"/>
              </a:lnSpc>
            </a:pPr>
            <a:r>
              <a:rPr lang="ar-SA" b="1" dirty="0" smtClean="0">
                <a:effectLst/>
                <a:latin typeface="Calibri"/>
                <a:ea typeface="Calibri"/>
                <a:cs typeface="Arial"/>
              </a:rPr>
              <a:t>مفهوم الموارد البشرية الجوالة ليس جديدًا، ولكنه أصبح أكثر انتشارًا منذ بداية الوباء العالمي في مارس 2020 عندما بدأ المزيد من الأشخاص العمل من المنزل أو عن بُعد. وقبل ذلك، رفض العديد من القادة فكرة السماح للموظفين في الموقع بالعمل خارج الموقع، وخاصة من منازلهم. ولكن مع الوباء، سرعان ما أصبح العمل عن بُعد ضرورة واجبر أصحاب العمل والعمال على التكيّف</a:t>
            </a:r>
            <a:r>
              <a:rPr lang="en-US" b="1" dirty="0" smtClean="0">
                <a:effectLst/>
                <a:latin typeface="Calibri"/>
                <a:ea typeface="Calibri"/>
                <a:cs typeface="Arial"/>
              </a:rPr>
              <a:t>. </a:t>
            </a:r>
            <a:r>
              <a:rPr lang="ar-SA" b="1" dirty="0" smtClean="0">
                <a:effectLst/>
                <a:latin typeface="Calibri"/>
                <a:ea typeface="Calibri"/>
                <a:cs typeface="Arial"/>
              </a:rPr>
              <a:t>أصبح مفهوم الموارد البشرية الجوالة هو القاعدة الآن بدلًا من كونه استثناء</a:t>
            </a:r>
            <a:r>
              <a:rPr lang="en-US" b="1" dirty="0" smtClean="0">
                <a:effectLst/>
                <a:latin typeface="Calibri"/>
                <a:ea typeface="Calibri"/>
                <a:cs typeface="Arial"/>
              </a:rPr>
              <a:t>..</a:t>
            </a:r>
            <a:r>
              <a:rPr lang="en-US" b="1" dirty="0" smtClean="0">
                <a:effectLst/>
                <a:latin typeface="Arial"/>
                <a:ea typeface="Calibri"/>
                <a:cs typeface="Arial"/>
              </a:rPr>
              <a:t> </a:t>
            </a:r>
            <a:endParaRPr lang="en-US" b="1" dirty="0" smtClean="0">
              <a:effectLst/>
              <a:latin typeface="Calibri"/>
              <a:ea typeface="Calibri"/>
              <a:cs typeface="Arial"/>
            </a:endParaRPr>
          </a:p>
          <a:p>
            <a:pPr algn="just">
              <a:lnSpc>
                <a:spcPct val="150000"/>
              </a:lnSpc>
            </a:pPr>
            <a:r>
              <a:rPr lang="ar-SA" b="1" dirty="0" smtClean="0">
                <a:effectLst/>
                <a:latin typeface="Calibri"/>
                <a:ea typeface="Calibri"/>
                <a:cs typeface="Arial"/>
              </a:rPr>
              <a:t>كما أرجع الكثيرون ظهور الموارد البشرية الجوالة إلى جيل الألفية وجيل ما بعد الألفية، الذين يعتبرون القدرة على التنقل بشكل أساسي والعمل من أي مكان أمرًا متوقعًا. ومع تزايد أعداد جيل الألفية ووجيل ما بعد الألفية في القوى العاملة، قد تفقد الشركات التي لا تقدم خيارات عمل متنقلة أو مرنة أفضل المواهب أو تفوّت فرصة الحصول عليها</a:t>
            </a:r>
            <a:r>
              <a:rPr lang="en-US" b="1" dirty="0" smtClean="0">
                <a:effectLst/>
                <a:latin typeface="Calibri"/>
                <a:ea typeface="Calibri"/>
                <a:cs typeface="Arial"/>
              </a:rPr>
              <a:t>.</a:t>
            </a:r>
          </a:p>
          <a:p>
            <a:pPr algn="just">
              <a:lnSpc>
                <a:spcPct val="150000"/>
              </a:lnSpc>
            </a:pPr>
            <a:r>
              <a:rPr lang="ar-SA" b="1" dirty="0" smtClean="0">
                <a:effectLst/>
                <a:latin typeface="Calibri"/>
                <a:ea typeface="Calibri"/>
                <a:cs typeface="Arial"/>
              </a:rPr>
              <a:t>الموارد البشرية الجوالة :هي مفهوم يركز على إدارة وتوجيه القوى العاملة التي تعمل بشكل غير تقليدي أو عن بُعد، أي خارج نطاق المكاتب أو المقرات الثابتة. هذه الموارد البشرية قد تشمل الموظفين الذين يعملون من مواقع مختلفة، سواء كانوا يعملون من المنزل، من مواقع خارجية، أو حتى من مواقع دولية</a:t>
            </a:r>
            <a:endParaRPr lang="en-US" b="1" dirty="0">
              <a:effectLst/>
              <a:latin typeface="Calibri"/>
              <a:ea typeface="Calibri"/>
              <a:cs typeface="Arial"/>
            </a:endParaRPr>
          </a:p>
        </p:txBody>
      </p:sp>
    </p:spTree>
    <p:extLst>
      <p:ext uri="{BB962C8B-B14F-4D97-AF65-F5344CB8AC3E}">
        <p14:creationId xmlns:p14="http://schemas.microsoft.com/office/powerpoint/2010/main" val="1145322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091036" y="404664"/>
            <a:ext cx="3797835" cy="461665"/>
          </a:xfrm>
          <a:prstGeom prst="rect">
            <a:avLst/>
          </a:prstGeom>
        </p:spPr>
        <p:txBody>
          <a:bodyPr wrap="none">
            <a:spAutoFit/>
          </a:bodyPr>
          <a:lstStyle/>
          <a:p>
            <a:r>
              <a:rPr lang="ar-SA" sz="2400" b="1" dirty="0" smtClean="0">
                <a:solidFill>
                  <a:srgbClr val="C00000"/>
                </a:solidFill>
                <a:effectLst/>
                <a:latin typeface="Calibri"/>
                <a:ea typeface="Calibri"/>
                <a:cs typeface="Arial"/>
              </a:rPr>
              <a:t>مزايا امتلاك الموارد البشرية الجوالة</a:t>
            </a:r>
            <a:endParaRPr lang="ar-IQ" sz="2400" dirty="0"/>
          </a:p>
        </p:txBody>
      </p:sp>
      <p:sp>
        <p:nvSpPr>
          <p:cNvPr id="3" name="مستطيل 2"/>
          <p:cNvSpPr/>
          <p:nvPr/>
        </p:nvSpPr>
        <p:spPr>
          <a:xfrm>
            <a:off x="395536" y="1196752"/>
            <a:ext cx="8316416" cy="1889300"/>
          </a:xfrm>
          <a:prstGeom prst="rect">
            <a:avLst/>
          </a:prstGeom>
        </p:spPr>
        <p:txBody>
          <a:bodyPr wrap="square">
            <a:spAutoFit/>
          </a:bodyPr>
          <a:lstStyle/>
          <a:p>
            <a:pPr algn="just">
              <a:lnSpc>
                <a:spcPct val="150000"/>
              </a:lnSpc>
            </a:pPr>
            <a:r>
              <a:rPr lang="ar-IQ" dirty="0" smtClean="0">
                <a:effectLst/>
                <a:latin typeface="Calibri"/>
                <a:ea typeface="Calibri"/>
                <a:cs typeface="Arial"/>
              </a:rPr>
              <a:t>أ- </a:t>
            </a:r>
            <a:r>
              <a:rPr lang="ar-SA" sz="2000" b="1" dirty="0" smtClean="0">
                <a:effectLst/>
                <a:latin typeface="Calibri"/>
                <a:ea typeface="Calibri"/>
                <a:cs typeface="Arial"/>
              </a:rPr>
              <a:t>بالنسبة إلى العمال: يمكن أن يساعدهم كونهم جزءًا من الموارد البشرية الجوالة في الحفاظ على توازن أفضل بين العمل والحياة الشخصية، ما يساعد على منع حدوث إنهاك. وعندما يكون الموظفون أكثر صحة وسعادة، فإنهم يصبحون أكثر إنتاجية و يمكن أن يساعد في زيادة مشاركة الموظفين والاحتفاظ بهم</a:t>
            </a:r>
            <a:r>
              <a:rPr lang="en-US" sz="2000" b="1" dirty="0" smtClean="0">
                <a:effectLst/>
                <a:latin typeface="Calibri"/>
                <a:ea typeface="Calibri"/>
                <a:cs typeface="Arial"/>
              </a:rPr>
              <a:t>.</a:t>
            </a:r>
            <a:endParaRPr lang="ar-IQ" sz="2000" b="1" dirty="0"/>
          </a:p>
        </p:txBody>
      </p:sp>
      <p:sp>
        <p:nvSpPr>
          <p:cNvPr id="4" name="مستطيل 3"/>
          <p:cNvSpPr/>
          <p:nvPr/>
        </p:nvSpPr>
        <p:spPr>
          <a:xfrm>
            <a:off x="323528" y="3284984"/>
            <a:ext cx="8565343" cy="2812629"/>
          </a:xfrm>
          <a:prstGeom prst="rect">
            <a:avLst/>
          </a:prstGeom>
        </p:spPr>
        <p:txBody>
          <a:bodyPr wrap="square">
            <a:spAutoFit/>
          </a:bodyPr>
          <a:lstStyle/>
          <a:p>
            <a:pPr lvl="0" algn="just">
              <a:lnSpc>
                <a:spcPct val="150000"/>
              </a:lnSpc>
            </a:pPr>
            <a:r>
              <a:rPr lang="ar-IQ" dirty="0" smtClean="0">
                <a:effectLst/>
                <a:latin typeface="Calibri"/>
                <a:ea typeface="Calibri"/>
                <a:cs typeface="Arial"/>
              </a:rPr>
              <a:t> ب- </a:t>
            </a:r>
            <a:r>
              <a:rPr lang="ar-SA" sz="2000" b="1" dirty="0" smtClean="0">
                <a:effectLst/>
                <a:latin typeface="Calibri"/>
                <a:ea typeface="Calibri"/>
                <a:cs typeface="Arial"/>
              </a:rPr>
              <a:t>بالنسبة للشركات : قد تجد الشركات التي لديها بالفعل الموارد البشرية الجوالة، والتكنولوجيا والأدوات اللازمة لدعمها، سهولة توظيف عاملين موهوبين بدوام جزئي لسد ثغرات محددة، ما يمنحهم إمكانية الوصول إلى المهارات والموظفين دون تكبد النفقات التقليدية لمزايا الموظفين. كما أنّ وجود عدد أقل من العاملين في الموقع يعني أيضًا انخفاض أو عدم وجود تكاليف عقارية. بالنسبة إلى الشركات العالمية الكبيرة، يعني تبني مفهوم إدارة الموارد البشرية الجوالة الجمع بين الأفراد من جميع أنحاء العالم لإنشاء فريق واحد وقوي لدعم أعمالهم وعملائهم</a:t>
            </a:r>
            <a:r>
              <a:rPr lang="en-US" sz="2000" b="1" dirty="0" smtClean="0">
                <a:effectLst/>
                <a:latin typeface="Calibri"/>
                <a:ea typeface="Calibri"/>
                <a:cs typeface="Arial"/>
              </a:rPr>
              <a:t>.</a:t>
            </a:r>
            <a:endParaRPr lang="en-US" sz="2000" b="1" dirty="0">
              <a:effectLst/>
              <a:latin typeface="Calibri"/>
              <a:ea typeface="Calibri"/>
              <a:cs typeface="Arial"/>
            </a:endParaRPr>
          </a:p>
        </p:txBody>
      </p:sp>
    </p:spTree>
    <p:extLst>
      <p:ext uri="{BB962C8B-B14F-4D97-AF65-F5344CB8AC3E}">
        <p14:creationId xmlns:p14="http://schemas.microsoft.com/office/powerpoint/2010/main" val="901782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11560" y="404664"/>
            <a:ext cx="7992888" cy="4431983"/>
          </a:xfrm>
          <a:prstGeom prst="rect">
            <a:avLst/>
          </a:prstGeom>
        </p:spPr>
        <p:txBody>
          <a:bodyPr wrap="square">
            <a:spAutoFit/>
          </a:bodyPr>
          <a:lstStyle/>
          <a:p>
            <a:pPr algn="just">
              <a:lnSpc>
                <a:spcPct val="150000"/>
              </a:lnSpc>
            </a:pPr>
            <a:r>
              <a:rPr lang="ar-SA" sz="2400" b="1" dirty="0" err="1" smtClean="0">
                <a:solidFill>
                  <a:srgbClr val="C00000"/>
                </a:solidFill>
                <a:effectLst/>
                <a:latin typeface="Calibri"/>
                <a:ea typeface="Calibri"/>
                <a:cs typeface="Arial"/>
              </a:rPr>
              <a:t>انواع</a:t>
            </a:r>
            <a:r>
              <a:rPr lang="ar-SA" sz="2400" b="1" dirty="0" smtClean="0">
                <a:solidFill>
                  <a:srgbClr val="C00000"/>
                </a:solidFill>
                <a:effectLst/>
                <a:latin typeface="Calibri"/>
                <a:ea typeface="Calibri"/>
                <a:cs typeface="Arial"/>
              </a:rPr>
              <a:t> </a:t>
            </a:r>
            <a:r>
              <a:rPr lang="ar-IQ" sz="2400" b="1" dirty="0" err="1" smtClean="0">
                <a:solidFill>
                  <a:srgbClr val="C00000"/>
                </a:solidFill>
                <a:effectLst/>
                <a:latin typeface="Calibri"/>
                <a:ea typeface="Calibri"/>
                <a:cs typeface="Arial"/>
              </a:rPr>
              <a:t>ادارة</a:t>
            </a:r>
            <a:r>
              <a:rPr lang="ar-IQ" sz="2400" b="1" dirty="0" smtClean="0">
                <a:solidFill>
                  <a:srgbClr val="C00000"/>
                </a:solidFill>
                <a:effectLst/>
                <a:latin typeface="Calibri"/>
                <a:ea typeface="Calibri"/>
                <a:cs typeface="Arial"/>
              </a:rPr>
              <a:t> الموارد البشرية</a:t>
            </a:r>
            <a:r>
              <a:rPr lang="ar-SA" sz="2400" b="1" dirty="0" smtClean="0">
                <a:solidFill>
                  <a:srgbClr val="C00000"/>
                </a:solidFill>
                <a:effectLst/>
                <a:latin typeface="Calibri"/>
                <a:ea typeface="Calibri"/>
                <a:cs typeface="Arial"/>
              </a:rPr>
              <a:t> الجوالة</a:t>
            </a:r>
            <a:endParaRPr lang="en-US" sz="2400" dirty="0" smtClean="0">
              <a:effectLst/>
              <a:latin typeface="Calibri"/>
              <a:ea typeface="Calibri"/>
              <a:cs typeface="Arial"/>
            </a:endParaRPr>
          </a:p>
          <a:p>
            <a:pPr marL="342900" lvl="0" indent="-342900" algn="just">
              <a:lnSpc>
                <a:spcPct val="200000"/>
              </a:lnSpc>
              <a:buFont typeface="+mj-lt"/>
              <a:buAutoNum type="arabicPeriod"/>
            </a:pPr>
            <a:r>
              <a:rPr lang="ar-IQ" b="1" dirty="0" smtClean="0">
                <a:effectLst/>
                <a:latin typeface="Calibri"/>
                <a:ea typeface="Calibri"/>
                <a:cs typeface="Arial"/>
              </a:rPr>
              <a:t>تعيين مغترب دولي: الموظفون الذين يعملون بشكل قانوني خارج بلدهم</a:t>
            </a:r>
            <a:endParaRPr lang="en-US" b="1" dirty="0" smtClean="0">
              <a:effectLst/>
              <a:latin typeface="Calibri"/>
              <a:ea typeface="Calibri"/>
              <a:cs typeface="Arial"/>
            </a:endParaRPr>
          </a:p>
          <a:p>
            <a:pPr marL="342900" lvl="0" indent="-342900" algn="just">
              <a:lnSpc>
                <a:spcPct val="200000"/>
              </a:lnSpc>
              <a:buFont typeface="+mj-lt"/>
              <a:buAutoNum type="arabicPeriod"/>
            </a:pPr>
            <a:r>
              <a:rPr lang="en-US" b="1" dirty="0" smtClean="0">
                <a:effectLst/>
                <a:latin typeface="Calibri"/>
                <a:ea typeface="Calibri"/>
                <a:cs typeface="Arial"/>
              </a:rPr>
              <a:t>    </a:t>
            </a:r>
            <a:r>
              <a:rPr lang="ar-IQ" b="1" dirty="0" smtClean="0">
                <a:effectLst/>
                <a:latin typeface="Calibri"/>
                <a:ea typeface="Calibri"/>
                <a:cs typeface="Arial"/>
              </a:rPr>
              <a:t>المغتربين من رجال الأعمال: الأشخاص الذين يعملون ويقيمون في الخارج لمدة زمنية محددة </a:t>
            </a:r>
          </a:p>
          <a:p>
            <a:pPr marL="342900" lvl="0" indent="-342900" algn="just">
              <a:lnSpc>
                <a:spcPct val="200000"/>
              </a:lnSpc>
              <a:buFont typeface="+mj-lt"/>
              <a:buAutoNum type="arabicPeriod"/>
            </a:pPr>
            <a:r>
              <a:rPr lang="ar-IQ" b="1" dirty="0" smtClean="0">
                <a:effectLst/>
                <a:latin typeface="Calibri"/>
                <a:ea typeface="Calibri"/>
                <a:cs typeface="Arial"/>
              </a:rPr>
              <a:t>الوافد من المنظمة: الشخص الذي يبدأ التنقل بشكل مستقل في الخارج و داخل  منظمتهم </a:t>
            </a:r>
          </a:p>
          <a:p>
            <a:pPr marL="342900" lvl="0" indent="-342900" algn="just">
              <a:lnSpc>
                <a:spcPct val="200000"/>
              </a:lnSpc>
              <a:buFont typeface="+mj-lt"/>
              <a:buAutoNum type="arabicPeriod"/>
            </a:pPr>
            <a:r>
              <a:rPr lang="ar-IQ" b="1" dirty="0" smtClean="0">
                <a:effectLst/>
                <a:latin typeface="Calibri"/>
                <a:ea typeface="Calibri"/>
                <a:cs typeface="Arial"/>
              </a:rPr>
              <a:t>التنفيذيون الأجانب في المنظمات المحلية: الذين يعملون على المستوى التنفيذي في المنظمات المحلية </a:t>
            </a:r>
          </a:p>
          <a:p>
            <a:pPr marL="342900" lvl="0" indent="-342900" algn="just">
              <a:lnSpc>
                <a:spcPct val="200000"/>
              </a:lnSpc>
              <a:buFont typeface="+mj-lt"/>
              <a:buAutoNum type="arabicPeriod"/>
            </a:pPr>
            <a:r>
              <a:rPr lang="ar-IQ" b="1" dirty="0" smtClean="0">
                <a:effectLst/>
                <a:latin typeface="Calibri"/>
                <a:ea typeface="Calibri"/>
                <a:cs typeface="Arial"/>
              </a:rPr>
              <a:t>محترف عالمي: محترفون ذو توجه دولي أو مهنة عالمية طويلة الأمد </a:t>
            </a:r>
          </a:p>
          <a:p>
            <a:pPr marL="342900" lvl="0" indent="-342900" algn="just">
              <a:lnSpc>
                <a:spcPct val="200000"/>
              </a:lnSpc>
              <a:buFont typeface="+mj-lt"/>
              <a:buAutoNum type="arabicPeriod"/>
            </a:pPr>
            <a:r>
              <a:rPr lang="ar-IQ" b="1" dirty="0" smtClean="0">
                <a:effectLst/>
                <a:latin typeface="Calibri"/>
                <a:ea typeface="Calibri"/>
                <a:cs typeface="Arial"/>
              </a:rPr>
              <a:t>المهاجرون: الأشخاص الذين قد يبقون خارج وطنهم لمدد كبيرة من حياتهم.</a:t>
            </a:r>
            <a:endParaRPr lang="en-US" b="1" dirty="0" smtClean="0">
              <a:effectLst/>
              <a:latin typeface="Calibri"/>
              <a:ea typeface="Calibri"/>
              <a:cs typeface="Arial"/>
            </a:endParaRPr>
          </a:p>
          <a:p>
            <a:pPr marL="342900" lvl="0" indent="-342900" algn="just">
              <a:lnSpc>
                <a:spcPct val="200000"/>
              </a:lnSpc>
              <a:buFont typeface="+mj-lt"/>
              <a:buAutoNum type="arabicPeriod"/>
            </a:pPr>
            <a:r>
              <a:rPr lang="ar-IQ" b="1" dirty="0" smtClean="0">
                <a:effectLst/>
                <a:latin typeface="Calibri"/>
                <a:ea typeface="Calibri"/>
                <a:cs typeface="Arial"/>
              </a:rPr>
              <a:t>المدير العالمي: الأشخاص الذين تغطي حياتهم المهنية العديد من المهام والمواقف الدولية المتكررة</a:t>
            </a:r>
            <a:endParaRPr lang="en-US" b="1" dirty="0">
              <a:effectLst/>
              <a:latin typeface="Calibri"/>
              <a:ea typeface="Calibri"/>
              <a:cs typeface="Arial"/>
            </a:endParaRPr>
          </a:p>
        </p:txBody>
      </p:sp>
    </p:spTree>
    <p:extLst>
      <p:ext uri="{BB962C8B-B14F-4D97-AF65-F5344CB8AC3E}">
        <p14:creationId xmlns:p14="http://schemas.microsoft.com/office/powerpoint/2010/main" val="675483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8823" y="836712"/>
            <a:ext cx="8280920" cy="586699"/>
          </a:xfrm>
          <a:prstGeom prst="rect">
            <a:avLst/>
          </a:prstGeom>
        </p:spPr>
        <p:txBody>
          <a:bodyPr wrap="square">
            <a:spAutoFit/>
          </a:bodyPr>
          <a:lstStyle/>
          <a:p>
            <a:pPr algn="just">
              <a:lnSpc>
                <a:spcPct val="150000"/>
              </a:lnSpc>
            </a:pPr>
            <a:r>
              <a:rPr lang="ar-IQ" sz="2400" b="1" dirty="0" smtClean="0">
                <a:solidFill>
                  <a:srgbClr val="C00000"/>
                </a:solidFill>
                <a:effectLst/>
                <a:latin typeface="Calibri"/>
                <a:ea typeface="Calibri"/>
                <a:cs typeface="Arial"/>
              </a:rPr>
              <a:t>فوائد </a:t>
            </a:r>
            <a:r>
              <a:rPr lang="ar-IQ" sz="2400" b="1" dirty="0" err="1" smtClean="0">
                <a:solidFill>
                  <a:srgbClr val="C00000"/>
                </a:solidFill>
                <a:effectLst/>
                <a:latin typeface="Calibri"/>
                <a:ea typeface="Calibri"/>
                <a:cs typeface="Arial"/>
              </a:rPr>
              <a:t>ادارة</a:t>
            </a:r>
            <a:r>
              <a:rPr lang="ar-IQ" sz="2400" b="1" dirty="0" smtClean="0">
                <a:solidFill>
                  <a:srgbClr val="C00000"/>
                </a:solidFill>
                <a:effectLst/>
                <a:latin typeface="Calibri"/>
                <a:ea typeface="Calibri"/>
                <a:cs typeface="Arial"/>
              </a:rPr>
              <a:t> الموارد البشرية</a:t>
            </a:r>
            <a:r>
              <a:rPr lang="ar-SA" sz="2400" b="1" dirty="0" smtClean="0">
                <a:solidFill>
                  <a:srgbClr val="C00000"/>
                </a:solidFill>
                <a:effectLst/>
                <a:latin typeface="Calibri"/>
                <a:ea typeface="Calibri"/>
                <a:cs typeface="Arial"/>
              </a:rPr>
              <a:t> الجوالة</a:t>
            </a:r>
            <a:endParaRPr lang="en-US" sz="2400" b="1" dirty="0" smtClean="0">
              <a:effectLst/>
              <a:latin typeface="Calibri"/>
              <a:ea typeface="Calibri"/>
              <a:cs typeface="Arial"/>
            </a:endParaRPr>
          </a:p>
        </p:txBody>
      </p:sp>
      <p:pic>
        <p:nvPicPr>
          <p:cNvPr id="3" name="صورة 2"/>
          <p:cNvPicPr/>
          <p:nvPr/>
        </p:nvPicPr>
        <p:blipFill>
          <a:blip r:embed="rId2"/>
          <a:stretch>
            <a:fillRect/>
          </a:stretch>
        </p:blipFill>
        <p:spPr>
          <a:xfrm>
            <a:off x="1043608" y="1828800"/>
            <a:ext cx="7344816" cy="4264496"/>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707397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45560" y="404664"/>
            <a:ext cx="3887603" cy="461665"/>
          </a:xfrm>
          <a:prstGeom prst="rect">
            <a:avLst/>
          </a:prstGeom>
        </p:spPr>
        <p:txBody>
          <a:bodyPr wrap="none">
            <a:spAutoFit/>
          </a:bodyPr>
          <a:lstStyle/>
          <a:p>
            <a:r>
              <a:rPr lang="ar-SA" sz="2400" b="1" dirty="0" smtClean="0">
                <a:solidFill>
                  <a:srgbClr val="C00000"/>
                </a:solidFill>
                <a:effectLst/>
                <a:latin typeface="Calibri"/>
                <a:ea typeface="Calibri"/>
                <a:cs typeface="Arial"/>
              </a:rPr>
              <a:t>تحديات إدارة الموارد البشرية الجوالة</a:t>
            </a:r>
            <a:endParaRPr lang="ar-IQ" sz="2400" dirty="0"/>
          </a:p>
        </p:txBody>
      </p:sp>
      <p:pic>
        <p:nvPicPr>
          <p:cNvPr id="3" name="صورة 2"/>
          <p:cNvPicPr/>
          <p:nvPr/>
        </p:nvPicPr>
        <p:blipFill>
          <a:blip r:embed="rId2"/>
          <a:stretch>
            <a:fillRect/>
          </a:stretch>
        </p:blipFill>
        <p:spPr>
          <a:xfrm>
            <a:off x="611560" y="1412776"/>
            <a:ext cx="7632848" cy="4824536"/>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976989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260648"/>
            <a:ext cx="8496944" cy="5269519"/>
          </a:xfrm>
          <a:prstGeom prst="rect">
            <a:avLst/>
          </a:prstGeom>
        </p:spPr>
        <p:txBody>
          <a:bodyPr wrap="square">
            <a:spAutoFit/>
          </a:bodyPr>
          <a:lstStyle/>
          <a:p>
            <a:pPr>
              <a:lnSpc>
                <a:spcPct val="150000"/>
              </a:lnSpc>
              <a:spcAft>
                <a:spcPts val="1000"/>
              </a:spcAft>
            </a:pPr>
            <a:r>
              <a:rPr lang="ar-SA" sz="2400" b="1" dirty="0" err="1" smtClean="0">
                <a:solidFill>
                  <a:srgbClr val="FF0000"/>
                </a:solidFill>
                <a:effectLst/>
                <a:latin typeface="Calibri"/>
                <a:ea typeface="Calibri"/>
                <a:cs typeface="Arial"/>
              </a:rPr>
              <a:t>اليات</a:t>
            </a:r>
            <a:r>
              <a:rPr lang="ar-SA" sz="2400" b="1" dirty="0" smtClean="0">
                <a:solidFill>
                  <a:srgbClr val="FF0000"/>
                </a:solidFill>
                <a:effectLst/>
                <a:latin typeface="Calibri"/>
                <a:ea typeface="Calibri"/>
                <a:cs typeface="Arial"/>
              </a:rPr>
              <a:t> دعم إدارة الموارد البشرية الجوالة </a:t>
            </a:r>
            <a:endParaRPr lang="en-US" sz="2400" dirty="0" smtClean="0">
              <a:effectLst/>
              <a:latin typeface="Calibri"/>
              <a:ea typeface="Calibri"/>
              <a:cs typeface="Arial"/>
            </a:endParaRPr>
          </a:p>
          <a:p>
            <a:pPr marL="342900" lvl="0" indent="-342900" algn="just">
              <a:lnSpc>
                <a:spcPct val="150000"/>
              </a:lnSpc>
              <a:spcAft>
                <a:spcPts val="1000"/>
              </a:spcAft>
              <a:buFont typeface="+mj-lt"/>
              <a:buAutoNum type="arabicPeriod"/>
            </a:pPr>
            <a:r>
              <a:rPr lang="ar-SA" b="1" dirty="0" smtClean="0">
                <a:effectLst/>
                <a:latin typeface="Calibri"/>
                <a:ea typeface="Calibri"/>
                <a:cs typeface="Arial"/>
              </a:rPr>
              <a:t>الأدوات والعمليات :تعني إدارة الموارد البشرية الجوالة أكثر بكثير من مجرّد تقديم أجهزة الكمبيوتر المحمولة والهواتف المحمولة وحسابات البريد الإلكتروني. يجب على المؤسسات توفير قنوات متعددة للاتصال والتعاون المستمرين، وإدارة المشروعات، وإدارة الأداء، بالإضافة إلى الوصول إلى أدوات ومستندات الموارد البشرية الأخرى</a:t>
            </a:r>
            <a:r>
              <a:rPr lang="en-US" b="1" dirty="0" smtClean="0">
                <a:effectLst/>
                <a:latin typeface="Calibri"/>
                <a:ea typeface="Calibri"/>
                <a:cs typeface="Arial"/>
              </a:rPr>
              <a:t>.</a:t>
            </a:r>
          </a:p>
          <a:p>
            <a:pPr marL="342900" lvl="0" indent="-342900" algn="just">
              <a:lnSpc>
                <a:spcPct val="150000"/>
              </a:lnSpc>
              <a:spcAft>
                <a:spcPts val="1000"/>
              </a:spcAft>
              <a:buFont typeface="+mj-lt"/>
              <a:buAutoNum type="arabicPeriod"/>
            </a:pPr>
            <a:r>
              <a:rPr lang="ar-SA" b="1" dirty="0" smtClean="0">
                <a:effectLst/>
                <a:latin typeface="Calibri"/>
                <a:ea typeface="Calibri"/>
                <a:cs typeface="Arial"/>
              </a:rPr>
              <a:t>التدريب الكافي : من المهم تزويد </a:t>
            </a:r>
            <a:r>
              <a:rPr lang="ar-IQ" b="1" dirty="0" err="1" smtClean="0">
                <a:effectLst/>
                <a:latin typeface="Calibri"/>
                <a:ea typeface="Calibri"/>
                <a:cs typeface="Arial"/>
              </a:rPr>
              <a:t>ال</a:t>
            </a:r>
            <a:r>
              <a:rPr lang="ar-SA" b="1" dirty="0" smtClean="0">
                <a:solidFill>
                  <a:srgbClr val="FFFFFF"/>
                </a:solidFill>
                <a:latin typeface="Calibri"/>
                <a:ea typeface="Calibri"/>
                <a:cs typeface="Arial"/>
              </a:rPr>
              <a:t>مديرين و</a:t>
            </a:r>
            <a:r>
              <a:rPr lang="ar-IQ" b="1" dirty="0" err="1" smtClean="0">
                <a:solidFill>
                  <a:srgbClr val="FFFFFF"/>
                </a:solidFill>
                <a:latin typeface="Calibri"/>
                <a:ea typeface="Calibri"/>
                <a:cs typeface="Arial"/>
              </a:rPr>
              <a:t>ال</a:t>
            </a:r>
            <a:r>
              <a:rPr lang="ar-SA" b="1" dirty="0" smtClean="0">
                <a:solidFill>
                  <a:srgbClr val="FFFFFF"/>
                </a:solidFill>
                <a:latin typeface="Calibri"/>
                <a:ea typeface="Calibri"/>
                <a:cs typeface="Arial"/>
              </a:rPr>
              <a:t>موظفين </a:t>
            </a:r>
            <a:r>
              <a:rPr lang="ar-SA" b="1" dirty="0" smtClean="0">
                <a:effectLst/>
                <a:latin typeface="Calibri"/>
                <a:ea typeface="Calibri"/>
                <a:cs typeface="Arial"/>
              </a:rPr>
              <a:t>بالتدريب الكافي لضمان فهم الجميع،، لما هو متاح، وما هو متوقع منهم، ومكان العثور على التوجيه والدعم</a:t>
            </a:r>
            <a:r>
              <a:rPr lang="en-US" b="1" dirty="0" smtClean="0">
                <a:effectLst/>
                <a:latin typeface="Calibri"/>
                <a:ea typeface="Calibri"/>
                <a:cs typeface="Arial"/>
              </a:rPr>
              <a:t>.</a:t>
            </a:r>
          </a:p>
          <a:p>
            <a:pPr marL="342900" lvl="0" indent="-342900" algn="just">
              <a:lnSpc>
                <a:spcPct val="150000"/>
              </a:lnSpc>
              <a:spcAft>
                <a:spcPts val="1000"/>
              </a:spcAft>
              <a:buFont typeface="+mj-lt"/>
              <a:buAutoNum type="arabicPeriod"/>
            </a:pPr>
            <a:r>
              <a:rPr lang="ar-SA" b="1" dirty="0" smtClean="0">
                <a:effectLst/>
                <a:latin typeface="Calibri"/>
                <a:ea typeface="Calibri"/>
                <a:cs typeface="Arial"/>
              </a:rPr>
              <a:t>التركيز على العاملين : شجِّع القادة والمديرين على التعرّف على أعضاء فريقهم وفهمهم بشكل أفضل، والتركيز بصورة أكبر على الأداء والنتائج مقارنة من ساعات العمل. </a:t>
            </a:r>
            <a:endParaRPr lang="ar-IQ" b="1" dirty="0" smtClean="0">
              <a:effectLst/>
              <a:latin typeface="Calibri"/>
              <a:ea typeface="Calibri"/>
              <a:cs typeface="Arial"/>
            </a:endParaRPr>
          </a:p>
          <a:p>
            <a:pPr marL="342900" lvl="0" indent="-342900" algn="just">
              <a:lnSpc>
                <a:spcPct val="150000"/>
              </a:lnSpc>
              <a:spcAft>
                <a:spcPts val="1000"/>
              </a:spcAft>
              <a:buFont typeface="+mj-lt"/>
              <a:buAutoNum type="arabicPeriod"/>
            </a:pPr>
            <a:r>
              <a:rPr lang="ar-SA" b="1" dirty="0" smtClean="0">
                <a:effectLst/>
                <a:latin typeface="Calibri"/>
                <a:ea typeface="Calibri"/>
                <a:cs typeface="Arial"/>
              </a:rPr>
              <a:t>التركيز على الاتصال :هناك طريقة أخرى لضمان استمرار تفاعل الموارد البشرية الجوالة ، وهي توفير الفرص لهم للاتصال والتعاون، بالإضافة إلى فريقهم الأساسي، لمنحهم شعورًا بالانتماء والاندماج</a:t>
            </a:r>
            <a:r>
              <a:rPr lang="en-US" dirty="0" smtClean="0">
                <a:effectLst/>
                <a:latin typeface="Calibri"/>
                <a:ea typeface="Calibri"/>
                <a:cs typeface="Arial"/>
              </a:rPr>
              <a:t>.</a:t>
            </a:r>
            <a:endParaRPr lang="en-US" sz="1400" dirty="0">
              <a:effectLst/>
              <a:latin typeface="Calibri"/>
              <a:ea typeface="Calibri"/>
              <a:cs typeface="Arial"/>
            </a:endParaRPr>
          </a:p>
        </p:txBody>
      </p:sp>
    </p:spTree>
    <p:extLst>
      <p:ext uri="{BB962C8B-B14F-4D97-AF65-F5344CB8AC3E}">
        <p14:creationId xmlns:p14="http://schemas.microsoft.com/office/powerpoint/2010/main" val="813308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859982" y="404664"/>
            <a:ext cx="3902030" cy="461665"/>
          </a:xfrm>
          <a:prstGeom prst="rect">
            <a:avLst/>
          </a:prstGeom>
        </p:spPr>
        <p:txBody>
          <a:bodyPr wrap="none">
            <a:spAutoFit/>
          </a:bodyPr>
          <a:lstStyle/>
          <a:p>
            <a:r>
              <a:rPr lang="ar-SA" sz="2400" b="1" u="sng" dirty="0" smtClean="0">
                <a:solidFill>
                  <a:srgbClr val="FF0000"/>
                </a:solidFill>
                <a:effectLst/>
                <a:latin typeface="Calibri"/>
                <a:ea typeface="Calibri"/>
                <a:cs typeface="Arial"/>
              </a:rPr>
              <a:t>مستقبل إدارة الموارد البشرية الجوالة</a:t>
            </a:r>
            <a:endParaRPr lang="ar-IQ" sz="2400" u="sng" dirty="0"/>
          </a:p>
        </p:txBody>
      </p:sp>
      <p:sp>
        <p:nvSpPr>
          <p:cNvPr id="3" name="مستطيل 2"/>
          <p:cNvSpPr/>
          <p:nvPr/>
        </p:nvSpPr>
        <p:spPr>
          <a:xfrm>
            <a:off x="4572000" y="1340768"/>
            <a:ext cx="3747533" cy="3679854"/>
          </a:xfrm>
          <a:prstGeom prst="rect">
            <a:avLst/>
          </a:prstGeom>
        </p:spPr>
        <p:txBody>
          <a:bodyPr wrap="square">
            <a:spAutoFit/>
          </a:bodyPr>
          <a:lstStyle/>
          <a:p>
            <a:pPr>
              <a:lnSpc>
                <a:spcPct val="200000"/>
              </a:lnSpc>
            </a:pPr>
            <a:r>
              <a:rPr lang="ar-IQ" sz="2400" b="1" dirty="0" smtClean="0">
                <a:effectLst/>
                <a:latin typeface="Calibri"/>
                <a:ea typeface="Calibri"/>
                <a:cs typeface="Arial"/>
              </a:rPr>
              <a:t>1- </a:t>
            </a:r>
            <a:r>
              <a:rPr lang="ar-SA" sz="2400" b="1" dirty="0" smtClean="0">
                <a:effectLst/>
                <a:latin typeface="Calibri"/>
                <a:ea typeface="Calibri"/>
                <a:cs typeface="Arial"/>
              </a:rPr>
              <a:t>التكنولوجيا المتقدمة</a:t>
            </a:r>
            <a:endParaRPr lang="ar-IQ" sz="2400" b="1" dirty="0" smtClean="0">
              <a:effectLst/>
              <a:latin typeface="Calibri"/>
              <a:ea typeface="Calibri"/>
              <a:cs typeface="Arial"/>
            </a:endParaRPr>
          </a:p>
          <a:p>
            <a:pPr>
              <a:lnSpc>
                <a:spcPct val="200000"/>
              </a:lnSpc>
            </a:pPr>
            <a:r>
              <a:rPr lang="ar-IQ" sz="2400" b="1" dirty="0" smtClean="0">
                <a:latin typeface="Calibri"/>
                <a:ea typeface="Calibri"/>
                <a:cs typeface="Arial"/>
              </a:rPr>
              <a:t>2- </a:t>
            </a:r>
            <a:r>
              <a:rPr lang="ar-SA" sz="2400" b="1" dirty="0" smtClean="0">
                <a:effectLst/>
                <a:latin typeface="Calibri"/>
                <a:ea typeface="Calibri"/>
                <a:cs typeface="Arial"/>
              </a:rPr>
              <a:t>المرونة في العمل</a:t>
            </a:r>
            <a:endParaRPr lang="ar-IQ" sz="2400" b="1" dirty="0" smtClean="0">
              <a:effectLst/>
              <a:latin typeface="Calibri"/>
              <a:ea typeface="Calibri"/>
              <a:cs typeface="Arial"/>
            </a:endParaRPr>
          </a:p>
          <a:p>
            <a:pPr>
              <a:lnSpc>
                <a:spcPct val="200000"/>
              </a:lnSpc>
            </a:pPr>
            <a:r>
              <a:rPr lang="ar-IQ" sz="2400" b="1" dirty="0" smtClean="0">
                <a:latin typeface="Calibri"/>
                <a:ea typeface="Calibri"/>
                <a:cs typeface="Arial"/>
              </a:rPr>
              <a:t>3- </a:t>
            </a:r>
            <a:r>
              <a:rPr lang="ar-SA" sz="2400" b="1" dirty="0" smtClean="0">
                <a:effectLst/>
                <a:latin typeface="Calibri"/>
                <a:ea typeface="Calibri"/>
                <a:cs typeface="Arial"/>
              </a:rPr>
              <a:t>التواصل والتعاون</a:t>
            </a:r>
            <a:endParaRPr lang="en-US" sz="2400" b="1" dirty="0" smtClean="0">
              <a:effectLst/>
              <a:latin typeface="Calibri"/>
              <a:ea typeface="Calibri"/>
              <a:cs typeface="Arial"/>
            </a:endParaRPr>
          </a:p>
          <a:p>
            <a:pPr>
              <a:lnSpc>
                <a:spcPct val="200000"/>
              </a:lnSpc>
            </a:pPr>
            <a:r>
              <a:rPr lang="ar-IQ" sz="2400" b="1" dirty="0" smtClean="0">
                <a:latin typeface="Calibri"/>
                <a:ea typeface="Calibri"/>
                <a:cs typeface="Arial"/>
              </a:rPr>
              <a:t>4-</a:t>
            </a:r>
            <a:r>
              <a:rPr lang="ar-SA" sz="2400" b="1" dirty="0" smtClean="0">
                <a:effectLst/>
                <a:latin typeface="Calibri"/>
                <a:ea typeface="Calibri"/>
                <a:cs typeface="Arial"/>
              </a:rPr>
              <a:t> الاستدامة والتوجهات البيئية</a:t>
            </a:r>
            <a:endParaRPr lang="ar-IQ" sz="2400" b="1" dirty="0" smtClean="0">
              <a:effectLst/>
              <a:latin typeface="Calibri"/>
              <a:ea typeface="Calibri"/>
              <a:cs typeface="Arial"/>
            </a:endParaRPr>
          </a:p>
          <a:p>
            <a:pPr>
              <a:lnSpc>
                <a:spcPct val="200000"/>
              </a:lnSpc>
            </a:pPr>
            <a:r>
              <a:rPr lang="ar-IQ" sz="2400" b="1" dirty="0" smtClean="0">
                <a:latin typeface="Calibri"/>
                <a:ea typeface="Calibri"/>
                <a:cs typeface="Arial"/>
              </a:rPr>
              <a:t>5- </a:t>
            </a:r>
            <a:r>
              <a:rPr lang="ar-SA" sz="2400" b="1" dirty="0" smtClean="0">
                <a:effectLst/>
                <a:latin typeface="Calibri"/>
                <a:ea typeface="Calibri"/>
                <a:cs typeface="Arial"/>
              </a:rPr>
              <a:t>إدارة الأداء والتدريب</a:t>
            </a:r>
            <a:endParaRPr lang="en-US" sz="2400" b="1" dirty="0" smtClean="0">
              <a:effectLst/>
              <a:latin typeface="Calibri"/>
              <a:ea typeface="Calibri"/>
              <a:cs typeface="Arial"/>
            </a:endParaRPr>
          </a:p>
        </p:txBody>
      </p:sp>
    </p:spTree>
    <p:extLst>
      <p:ext uri="{BB962C8B-B14F-4D97-AF65-F5344CB8AC3E}">
        <p14:creationId xmlns:p14="http://schemas.microsoft.com/office/powerpoint/2010/main" val="4282281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436096" y="412513"/>
            <a:ext cx="3140603" cy="586699"/>
          </a:xfrm>
          <a:prstGeom prst="rect">
            <a:avLst/>
          </a:prstGeom>
        </p:spPr>
        <p:txBody>
          <a:bodyPr wrap="none">
            <a:spAutoFit/>
          </a:bodyPr>
          <a:lstStyle/>
          <a:p>
            <a:pPr algn="just">
              <a:lnSpc>
                <a:spcPct val="150000"/>
              </a:lnSpc>
            </a:pPr>
            <a:r>
              <a:rPr lang="ar-IQ" sz="2400" b="1" u="sng" dirty="0" err="1" smtClean="0">
                <a:solidFill>
                  <a:srgbClr val="FF0000"/>
                </a:solidFill>
                <a:effectLst/>
                <a:latin typeface="Calibri"/>
                <a:ea typeface="Calibri"/>
                <a:cs typeface="Arial"/>
              </a:rPr>
              <a:t>انواع</a:t>
            </a:r>
            <a:r>
              <a:rPr lang="ar-IQ" sz="2400" b="1" u="sng" dirty="0" smtClean="0">
                <a:solidFill>
                  <a:srgbClr val="FF0000"/>
                </a:solidFill>
                <a:effectLst/>
                <a:latin typeface="Calibri"/>
                <a:ea typeface="Calibri"/>
                <a:cs typeface="Arial"/>
              </a:rPr>
              <a:t> الموارد البشرية الجوالة</a:t>
            </a:r>
            <a:endParaRPr lang="en-US" sz="2400" b="1" u="sng" dirty="0">
              <a:solidFill>
                <a:srgbClr val="FF0000"/>
              </a:solidFill>
              <a:effectLst/>
              <a:latin typeface="Calibri"/>
              <a:ea typeface="Calibri"/>
              <a:cs typeface="Arial"/>
            </a:endParaRPr>
          </a:p>
        </p:txBody>
      </p:sp>
      <p:sp>
        <p:nvSpPr>
          <p:cNvPr id="4" name="مستطيل 3"/>
          <p:cNvSpPr/>
          <p:nvPr/>
        </p:nvSpPr>
        <p:spPr>
          <a:xfrm>
            <a:off x="5290120" y="1124744"/>
            <a:ext cx="3263521" cy="463075"/>
          </a:xfrm>
          <a:prstGeom prst="rect">
            <a:avLst/>
          </a:prstGeom>
        </p:spPr>
        <p:txBody>
          <a:bodyPr wrap="none">
            <a:spAutoFit/>
          </a:bodyPr>
          <a:lstStyle/>
          <a:p>
            <a:pPr marL="342900" lvl="0" indent="-342900" algn="just">
              <a:lnSpc>
                <a:spcPct val="150000"/>
              </a:lnSpc>
              <a:buFont typeface="+mj-lt"/>
              <a:buAutoNum type="arabicPeriod"/>
            </a:pPr>
            <a:r>
              <a:rPr lang="ar-SA" b="1" dirty="0" smtClean="0">
                <a:effectLst/>
                <a:latin typeface="Calibri"/>
                <a:ea typeface="Calibri"/>
                <a:cs typeface="Arial"/>
              </a:rPr>
              <a:t>العمالة الميدانية</a:t>
            </a:r>
            <a:r>
              <a:rPr lang="en-US" b="1" dirty="0" smtClean="0">
                <a:effectLst/>
                <a:latin typeface="Calibri"/>
                <a:ea typeface="Calibri"/>
                <a:cs typeface="Arial"/>
              </a:rPr>
              <a:t> (Field </a:t>
            </a:r>
            <a:r>
              <a:rPr lang="en-US" b="1" smtClean="0">
                <a:effectLst/>
                <a:latin typeface="Calibri"/>
                <a:ea typeface="Calibri"/>
                <a:cs typeface="Arial"/>
              </a:rPr>
              <a:t>Workers)</a:t>
            </a:r>
            <a:r>
              <a:rPr lang="ar-IQ" b="1" smtClean="0">
                <a:effectLst/>
                <a:latin typeface="Calibri"/>
                <a:ea typeface="Calibri"/>
                <a:cs typeface="Arial"/>
              </a:rPr>
              <a:t> </a:t>
            </a:r>
            <a:endParaRPr lang="en-US" sz="1400" dirty="0">
              <a:effectLst/>
              <a:latin typeface="Calibri"/>
              <a:ea typeface="Calibri"/>
              <a:cs typeface="Arial"/>
            </a:endParaRPr>
          </a:p>
        </p:txBody>
      </p:sp>
      <p:sp>
        <p:nvSpPr>
          <p:cNvPr id="5" name="مستطيل 4"/>
          <p:cNvSpPr/>
          <p:nvPr/>
        </p:nvSpPr>
        <p:spPr>
          <a:xfrm>
            <a:off x="4472066" y="1628990"/>
            <a:ext cx="4156779" cy="463075"/>
          </a:xfrm>
          <a:prstGeom prst="rect">
            <a:avLst/>
          </a:prstGeom>
        </p:spPr>
        <p:txBody>
          <a:bodyPr wrap="none">
            <a:spAutoFit/>
          </a:bodyPr>
          <a:lstStyle/>
          <a:p>
            <a:pPr lvl="0" algn="just">
              <a:lnSpc>
                <a:spcPct val="150000"/>
              </a:lnSpc>
            </a:pPr>
            <a:r>
              <a:rPr lang="ar-IQ" b="1" dirty="0" smtClean="0">
                <a:effectLst/>
                <a:latin typeface="Calibri"/>
                <a:ea typeface="Calibri"/>
                <a:cs typeface="Arial"/>
              </a:rPr>
              <a:t>2. </a:t>
            </a:r>
            <a:r>
              <a:rPr lang="ar-SA" b="1" dirty="0" smtClean="0">
                <a:effectLst/>
                <a:latin typeface="Calibri"/>
                <a:ea typeface="Calibri"/>
                <a:cs typeface="Arial"/>
              </a:rPr>
              <a:t>المندوبين التجاريين</a:t>
            </a:r>
            <a:r>
              <a:rPr lang="en-US" b="1" dirty="0" smtClean="0">
                <a:effectLst/>
                <a:latin typeface="Calibri"/>
                <a:ea typeface="Calibri"/>
                <a:cs typeface="Arial"/>
              </a:rPr>
              <a:t> (Sales Representatives)</a:t>
            </a:r>
            <a:endParaRPr lang="en-US" sz="1400" dirty="0">
              <a:effectLst/>
              <a:latin typeface="Calibri"/>
              <a:ea typeface="Calibri"/>
              <a:cs typeface="Arial"/>
            </a:endParaRPr>
          </a:p>
        </p:txBody>
      </p:sp>
      <p:sp>
        <p:nvSpPr>
          <p:cNvPr id="6" name="مستطيل 5"/>
          <p:cNvSpPr/>
          <p:nvPr/>
        </p:nvSpPr>
        <p:spPr>
          <a:xfrm>
            <a:off x="4346559" y="2136821"/>
            <a:ext cx="4204292" cy="463075"/>
          </a:xfrm>
          <a:prstGeom prst="rect">
            <a:avLst/>
          </a:prstGeom>
        </p:spPr>
        <p:txBody>
          <a:bodyPr wrap="none">
            <a:spAutoFit/>
          </a:bodyPr>
          <a:lstStyle/>
          <a:p>
            <a:pPr lvl="0" algn="just">
              <a:lnSpc>
                <a:spcPct val="150000"/>
              </a:lnSpc>
            </a:pPr>
            <a:r>
              <a:rPr lang="ar-IQ" b="1" dirty="0" smtClean="0">
                <a:effectLst/>
                <a:latin typeface="Calibri"/>
                <a:ea typeface="Calibri"/>
                <a:cs typeface="Arial"/>
              </a:rPr>
              <a:t>3. </a:t>
            </a:r>
            <a:r>
              <a:rPr lang="ar-SA" b="1" dirty="0" smtClean="0">
                <a:effectLst/>
                <a:latin typeface="Calibri"/>
                <a:ea typeface="Calibri"/>
                <a:cs typeface="Arial"/>
              </a:rPr>
              <a:t>الفرق الطبية المتنقلة</a:t>
            </a:r>
            <a:r>
              <a:rPr lang="en-US" b="1" dirty="0" smtClean="0">
                <a:effectLst/>
                <a:latin typeface="Calibri"/>
                <a:ea typeface="Calibri"/>
                <a:cs typeface="Arial"/>
              </a:rPr>
              <a:t> (Mobile Health Teams)</a:t>
            </a:r>
            <a:endParaRPr lang="en-US" sz="1400" dirty="0">
              <a:effectLst/>
              <a:latin typeface="Calibri"/>
              <a:ea typeface="Calibri"/>
              <a:cs typeface="Arial"/>
            </a:endParaRPr>
          </a:p>
        </p:txBody>
      </p:sp>
      <p:sp>
        <p:nvSpPr>
          <p:cNvPr id="7" name="مستطيل 6"/>
          <p:cNvSpPr/>
          <p:nvPr/>
        </p:nvSpPr>
        <p:spPr>
          <a:xfrm>
            <a:off x="2843808" y="2644652"/>
            <a:ext cx="5804899" cy="463075"/>
          </a:xfrm>
          <a:prstGeom prst="rect">
            <a:avLst/>
          </a:prstGeom>
        </p:spPr>
        <p:txBody>
          <a:bodyPr wrap="square">
            <a:spAutoFit/>
          </a:bodyPr>
          <a:lstStyle/>
          <a:p>
            <a:pPr lvl="0" algn="just">
              <a:lnSpc>
                <a:spcPct val="150000"/>
              </a:lnSpc>
            </a:pPr>
            <a:r>
              <a:rPr lang="ar-IQ" b="1" dirty="0" smtClean="0">
                <a:effectLst/>
                <a:latin typeface="Calibri"/>
                <a:ea typeface="Calibri"/>
                <a:cs typeface="Arial"/>
              </a:rPr>
              <a:t>4. </a:t>
            </a:r>
            <a:r>
              <a:rPr lang="ar-SA" b="1" dirty="0" smtClean="0">
                <a:effectLst/>
                <a:latin typeface="Calibri"/>
                <a:ea typeface="Calibri"/>
                <a:cs typeface="Arial"/>
              </a:rPr>
              <a:t>العمالة الزراعية المتنقلة</a:t>
            </a:r>
            <a:r>
              <a:rPr lang="en-US" b="1" dirty="0" smtClean="0">
                <a:effectLst/>
                <a:latin typeface="Calibri"/>
                <a:ea typeface="Calibri"/>
                <a:cs typeface="Arial"/>
              </a:rPr>
              <a:t> (Seasonal Agricultural Workers)</a:t>
            </a:r>
            <a:endParaRPr lang="en-US" sz="1400" dirty="0">
              <a:effectLst/>
              <a:latin typeface="Calibri"/>
              <a:ea typeface="Calibri"/>
              <a:cs typeface="Arial"/>
            </a:endParaRPr>
          </a:p>
        </p:txBody>
      </p:sp>
      <p:sp>
        <p:nvSpPr>
          <p:cNvPr id="8" name="مستطيل 7"/>
          <p:cNvSpPr/>
          <p:nvPr/>
        </p:nvSpPr>
        <p:spPr>
          <a:xfrm>
            <a:off x="2224842" y="3152483"/>
            <a:ext cx="6413405" cy="463075"/>
          </a:xfrm>
          <a:prstGeom prst="rect">
            <a:avLst/>
          </a:prstGeom>
        </p:spPr>
        <p:txBody>
          <a:bodyPr wrap="square">
            <a:spAutoFit/>
          </a:bodyPr>
          <a:lstStyle/>
          <a:p>
            <a:pPr lvl="0" algn="just">
              <a:lnSpc>
                <a:spcPct val="150000"/>
              </a:lnSpc>
            </a:pPr>
            <a:r>
              <a:rPr lang="ar-IQ" b="1" dirty="0" smtClean="0">
                <a:latin typeface="Calibri"/>
                <a:ea typeface="Calibri"/>
                <a:cs typeface="Arial"/>
              </a:rPr>
              <a:t>5. </a:t>
            </a:r>
            <a:r>
              <a:rPr lang="en-US" b="1" dirty="0" smtClean="0">
                <a:effectLst/>
                <a:latin typeface="Calibri"/>
                <a:ea typeface="Calibri"/>
                <a:cs typeface="Arial"/>
              </a:rPr>
              <a:t> </a:t>
            </a:r>
            <a:r>
              <a:rPr lang="ar-SA" b="1" dirty="0" smtClean="0">
                <a:effectLst/>
                <a:latin typeface="Calibri"/>
                <a:ea typeface="Calibri"/>
                <a:cs typeface="Arial"/>
              </a:rPr>
              <a:t>الفنيون والمتخصصون المتنقلون</a:t>
            </a:r>
            <a:r>
              <a:rPr lang="en-US" b="1" dirty="0" smtClean="0">
                <a:effectLst/>
                <a:latin typeface="Calibri"/>
                <a:ea typeface="Calibri"/>
                <a:cs typeface="Arial"/>
              </a:rPr>
              <a:t> (Mobile Technicians)</a:t>
            </a:r>
            <a:endParaRPr lang="en-US" sz="1400" dirty="0">
              <a:effectLst/>
              <a:latin typeface="Calibri"/>
              <a:ea typeface="Calibri"/>
              <a:cs typeface="Arial"/>
            </a:endParaRPr>
          </a:p>
        </p:txBody>
      </p:sp>
      <p:sp>
        <p:nvSpPr>
          <p:cNvPr id="9" name="مستطيل 8"/>
          <p:cNvSpPr/>
          <p:nvPr/>
        </p:nvSpPr>
        <p:spPr>
          <a:xfrm>
            <a:off x="2915157" y="3660314"/>
            <a:ext cx="5679777" cy="463075"/>
          </a:xfrm>
          <a:prstGeom prst="rect">
            <a:avLst/>
          </a:prstGeom>
        </p:spPr>
        <p:txBody>
          <a:bodyPr wrap="square">
            <a:spAutoFit/>
          </a:bodyPr>
          <a:lstStyle/>
          <a:p>
            <a:pPr lvl="0" algn="just">
              <a:lnSpc>
                <a:spcPct val="150000"/>
              </a:lnSpc>
            </a:pPr>
            <a:r>
              <a:rPr lang="ar-IQ" b="1" dirty="0" smtClean="0">
                <a:latin typeface="Calibri"/>
                <a:ea typeface="Calibri"/>
                <a:cs typeface="Arial"/>
              </a:rPr>
              <a:t>6.</a:t>
            </a:r>
            <a:r>
              <a:rPr lang="en-US" b="1" dirty="0" smtClean="0">
                <a:effectLst/>
                <a:latin typeface="Calibri"/>
                <a:ea typeface="Calibri"/>
                <a:cs typeface="Arial"/>
              </a:rPr>
              <a:t> </a:t>
            </a:r>
            <a:r>
              <a:rPr lang="ar-SA" b="1" dirty="0" smtClean="0">
                <a:effectLst/>
                <a:latin typeface="Calibri"/>
                <a:ea typeface="Calibri"/>
                <a:cs typeface="Arial"/>
              </a:rPr>
              <a:t>العمالة السياحية والمتنزهات</a:t>
            </a:r>
            <a:r>
              <a:rPr lang="en-US" b="1" dirty="0" smtClean="0">
                <a:effectLst/>
                <a:latin typeface="Calibri"/>
                <a:ea typeface="Calibri"/>
                <a:cs typeface="Arial"/>
              </a:rPr>
              <a:t> (Tourism and Park Workers)</a:t>
            </a:r>
            <a:endParaRPr lang="en-US" sz="1400" dirty="0">
              <a:effectLst/>
              <a:latin typeface="Calibri"/>
              <a:ea typeface="Calibri"/>
              <a:cs typeface="Arial"/>
            </a:endParaRPr>
          </a:p>
        </p:txBody>
      </p:sp>
      <p:sp>
        <p:nvSpPr>
          <p:cNvPr id="10" name="مستطيل 9"/>
          <p:cNvSpPr/>
          <p:nvPr/>
        </p:nvSpPr>
        <p:spPr>
          <a:xfrm>
            <a:off x="2127972" y="4147373"/>
            <a:ext cx="6543873" cy="463075"/>
          </a:xfrm>
          <a:prstGeom prst="rect">
            <a:avLst/>
          </a:prstGeom>
        </p:spPr>
        <p:txBody>
          <a:bodyPr wrap="square">
            <a:spAutoFit/>
          </a:bodyPr>
          <a:lstStyle/>
          <a:p>
            <a:pPr lvl="0" algn="just">
              <a:lnSpc>
                <a:spcPct val="150000"/>
              </a:lnSpc>
            </a:pPr>
            <a:r>
              <a:rPr lang="ar-IQ" b="1" dirty="0" smtClean="0">
                <a:latin typeface="Calibri"/>
                <a:ea typeface="Calibri"/>
                <a:cs typeface="Arial"/>
              </a:rPr>
              <a:t>7. </a:t>
            </a:r>
            <a:r>
              <a:rPr lang="ar-SA" b="1" dirty="0" smtClean="0">
                <a:effectLst/>
                <a:latin typeface="Calibri"/>
                <a:ea typeface="Calibri"/>
                <a:cs typeface="Arial"/>
              </a:rPr>
              <a:t>المستشارين والمختصين الجوالين</a:t>
            </a:r>
            <a:r>
              <a:rPr lang="en-US" b="1" dirty="0" smtClean="0">
                <a:effectLst/>
                <a:latin typeface="Calibri"/>
                <a:ea typeface="Calibri"/>
                <a:cs typeface="Arial"/>
              </a:rPr>
              <a:t> (Mobile Consultants/Experts)</a:t>
            </a:r>
            <a:endParaRPr lang="en-US" sz="1400" dirty="0">
              <a:effectLst/>
              <a:latin typeface="Calibri"/>
              <a:ea typeface="Calibri"/>
              <a:cs typeface="Arial"/>
            </a:endParaRPr>
          </a:p>
        </p:txBody>
      </p:sp>
      <p:sp>
        <p:nvSpPr>
          <p:cNvPr id="11" name="مستطيل 10"/>
          <p:cNvSpPr/>
          <p:nvPr/>
        </p:nvSpPr>
        <p:spPr>
          <a:xfrm>
            <a:off x="1670136" y="4685063"/>
            <a:ext cx="6968111" cy="463075"/>
          </a:xfrm>
          <a:prstGeom prst="rect">
            <a:avLst/>
          </a:prstGeom>
        </p:spPr>
        <p:txBody>
          <a:bodyPr wrap="square">
            <a:spAutoFit/>
          </a:bodyPr>
          <a:lstStyle/>
          <a:p>
            <a:pPr lvl="0" algn="just">
              <a:lnSpc>
                <a:spcPct val="150000"/>
              </a:lnSpc>
            </a:pPr>
            <a:r>
              <a:rPr lang="ar-IQ" b="1" dirty="0" smtClean="0">
                <a:effectLst/>
                <a:latin typeface="Calibri"/>
                <a:ea typeface="Calibri"/>
                <a:cs typeface="Arial"/>
              </a:rPr>
              <a:t>8. </a:t>
            </a:r>
            <a:r>
              <a:rPr lang="ar-SA" b="1" dirty="0" smtClean="0">
                <a:effectLst/>
                <a:latin typeface="Calibri"/>
                <a:ea typeface="Calibri"/>
                <a:cs typeface="Arial"/>
              </a:rPr>
              <a:t>الموظفون في قطاع النقل واللوجستيات</a:t>
            </a:r>
            <a:r>
              <a:rPr lang="en-US" b="1" dirty="0" smtClean="0">
                <a:effectLst/>
                <a:latin typeface="Calibri"/>
                <a:ea typeface="Calibri"/>
                <a:cs typeface="Arial"/>
              </a:rPr>
              <a:t> (Transport and Logistics Workers)</a:t>
            </a:r>
            <a:endParaRPr lang="en-US" sz="1400" dirty="0">
              <a:effectLst/>
              <a:latin typeface="Calibri"/>
              <a:ea typeface="Calibri"/>
              <a:cs typeface="Arial"/>
            </a:endParaRPr>
          </a:p>
        </p:txBody>
      </p:sp>
      <p:sp>
        <p:nvSpPr>
          <p:cNvPr id="12" name="مستطيل 11"/>
          <p:cNvSpPr/>
          <p:nvPr/>
        </p:nvSpPr>
        <p:spPr>
          <a:xfrm>
            <a:off x="2177981" y="5192894"/>
            <a:ext cx="6395613" cy="463075"/>
          </a:xfrm>
          <a:prstGeom prst="rect">
            <a:avLst/>
          </a:prstGeom>
        </p:spPr>
        <p:txBody>
          <a:bodyPr wrap="square">
            <a:spAutoFit/>
          </a:bodyPr>
          <a:lstStyle/>
          <a:p>
            <a:pPr lvl="0" algn="just">
              <a:lnSpc>
                <a:spcPct val="150000"/>
              </a:lnSpc>
            </a:pPr>
            <a:r>
              <a:rPr lang="ar-IQ" b="1" dirty="0" smtClean="0">
                <a:effectLst/>
                <a:latin typeface="Calibri"/>
                <a:ea typeface="Calibri"/>
                <a:cs typeface="Arial"/>
              </a:rPr>
              <a:t>9. </a:t>
            </a:r>
            <a:r>
              <a:rPr lang="ar-SA" b="1" dirty="0" smtClean="0">
                <a:effectLst/>
                <a:latin typeface="Calibri"/>
                <a:ea typeface="Calibri"/>
                <a:cs typeface="Arial"/>
              </a:rPr>
              <a:t>المتخصصون في الأزمات والإغاثة</a:t>
            </a:r>
            <a:r>
              <a:rPr lang="en-US" b="1" dirty="0" smtClean="0">
                <a:effectLst/>
                <a:latin typeface="Calibri"/>
                <a:ea typeface="Calibri"/>
                <a:cs typeface="Arial"/>
              </a:rPr>
              <a:t> (Crisis and Relief Workers)</a:t>
            </a:r>
            <a:endParaRPr lang="en-US" sz="1400" dirty="0">
              <a:effectLst/>
              <a:latin typeface="Calibri"/>
              <a:ea typeface="Calibri"/>
              <a:cs typeface="Arial"/>
            </a:endParaRPr>
          </a:p>
        </p:txBody>
      </p:sp>
      <p:sp>
        <p:nvSpPr>
          <p:cNvPr id="13" name="مستطيل 12"/>
          <p:cNvSpPr/>
          <p:nvPr/>
        </p:nvSpPr>
        <p:spPr>
          <a:xfrm>
            <a:off x="2603397" y="5655969"/>
            <a:ext cx="5994141" cy="463075"/>
          </a:xfrm>
          <a:prstGeom prst="rect">
            <a:avLst/>
          </a:prstGeom>
        </p:spPr>
        <p:txBody>
          <a:bodyPr wrap="none">
            <a:spAutoFit/>
          </a:bodyPr>
          <a:lstStyle/>
          <a:p>
            <a:pPr lvl="0" algn="just">
              <a:lnSpc>
                <a:spcPct val="150000"/>
              </a:lnSpc>
            </a:pPr>
            <a:r>
              <a:rPr lang="ar-IQ" b="1" dirty="0" smtClean="0">
                <a:effectLst/>
                <a:latin typeface="Calibri"/>
                <a:ea typeface="Calibri"/>
                <a:cs typeface="Arial"/>
              </a:rPr>
              <a:t>10. </a:t>
            </a:r>
            <a:r>
              <a:rPr lang="ar-SA" b="1" dirty="0" smtClean="0">
                <a:effectLst/>
                <a:latin typeface="Calibri"/>
                <a:ea typeface="Calibri"/>
                <a:cs typeface="Arial"/>
              </a:rPr>
              <a:t>الإعلاميون والصحفيون (</a:t>
            </a:r>
            <a:r>
              <a:rPr lang="en-US" b="1" dirty="0" err="1" smtClean="0">
                <a:effectLst/>
                <a:latin typeface="Calibri"/>
                <a:ea typeface="Calibri"/>
                <a:cs typeface="Arial"/>
              </a:rPr>
              <a:t>Madia</a:t>
            </a:r>
            <a:r>
              <a:rPr lang="en-US" b="1" dirty="0" smtClean="0">
                <a:effectLst/>
                <a:latin typeface="Calibri"/>
                <a:ea typeface="Calibri"/>
                <a:cs typeface="Arial"/>
              </a:rPr>
              <a:t> professionals and Journalists</a:t>
            </a:r>
            <a:r>
              <a:rPr lang="ar-IQ" b="1" dirty="0" smtClean="0">
                <a:effectLst/>
                <a:latin typeface="Calibri"/>
                <a:ea typeface="Calibri"/>
                <a:cs typeface="Arial"/>
              </a:rPr>
              <a:t> )</a:t>
            </a:r>
            <a:endParaRPr lang="en-US" sz="1400" dirty="0">
              <a:effectLst/>
              <a:latin typeface="Calibri"/>
              <a:ea typeface="Calibri"/>
              <a:cs typeface="Arial"/>
            </a:endParaRPr>
          </a:p>
        </p:txBody>
      </p:sp>
      <p:sp>
        <p:nvSpPr>
          <p:cNvPr id="14" name="مستطيل 13"/>
          <p:cNvSpPr/>
          <p:nvPr/>
        </p:nvSpPr>
        <p:spPr>
          <a:xfrm>
            <a:off x="971716" y="6207221"/>
            <a:ext cx="7614592" cy="463075"/>
          </a:xfrm>
          <a:prstGeom prst="rect">
            <a:avLst/>
          </a:prstGeom>
        </p:spPr>
        <p:txBody>
          <a:bodyPr wrap="square">
            <a:spAutoFit/>
          </a:bodyPr>
          <a:lstStyle/>
          <a:p>
            <a:pPr lvl="0" algn="just">
              <a:lnSpc>
                <a:spcPct val="150000"/>
              </a:lnSpc>
            </a:pPr>
            <a:r>
              <a:rPr lang="ar-IQ" b="1" dirty="0" smtClean="0">
                <a:latin typeface="Calibri"/>
                <a:ea typeface="Calibri"/>
                <a:cs typeface="Arial"/>
              </a:rPr>
              <a:t>11.</a:t>
            </a:r>
            <a:r>
              <a:rPr lang="ar-SA" b="1" dirty="0" smtClean="0">
                <a:effectLst/>
                <a:latin typeface="Calibri"/>
                <a:ea typeface="Calibri"/>
                <a:cs typeface="Arial"/>
              </a:rPr>
              <a:t>الموظفون في القطاع العسكري أو الأمني</a:t>
            </a:r>
            <a:r>
              <a:rPr lang="en-US" b="1" dirty="0" smtClean="0">
                <a:effectLst/>
                <a:latin typeface="Calibri"/>
                <a:ea typeface="Calibri"/>
                <a:cs typeface="Arial"/>
              </a:rPr>
              <a:t> (Military or Security Personnel)</a:t>
            </a:r>
            <a:endParaRPr lang="en-US" sz="1400" dirty="0">
              <a:effectLst/>
              <a:latin typeface="Calibri"/>
              <a:ea typeface="Calibri"/>
              <a:cs typeface="Arial"/>
            </a:endParaRPr>
          </a:p>
        </p:txBody>
      </p:sp>
    </p:spTree>
    <p:extLst>
      <p:ext uri="{BB962C8B-B14F-4D97-AF65-F5344CB8AC3E}">
        <p14:creationId xmlns:p14="http://schemas.microsoft.com/office/powerpoint/2010/main" val="19615386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ckTi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151</TotalTime>
  <Words>743</Words>
  <Application>Microsoft Office PowerPoint</Application>
  <PresentationFormat>On-screen Show (4:3)</PresentationFormat>
  <Paragraphs>40</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Garamond</vt:lpstr>
      <vt:lpstr>Tahoma</vt:lpstr>
      <vt:lpstr>Times New Roman</vt:lpstr>
      <vt:lpstr>Tunga</vt:lpstr>
      <vt:lpstr>BlackTie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Enjoy My Fine Releases.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DR.Ahmed Saker 2O11</dc:creator>
  <cp:lastModifiedBy>Maher</cp:lastModifiedBy>
  <cp:revision>10</cp:revision>
  <dcterms:created xsi:type="dcterms:W3CDTF">2024-11-11T14:38:27Z</dcterms:created>
  <dcterms:modified xsi:type="dcterms:W3CDTF">2025-09-11T05:53:49Z</dcterms:modified>
</cp:coreProperties>
</file>