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5" r:id="rId7"/>
    <p:sldId id="264"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60E09F09-CF2C-4173-B584-8EB29573DC1F}"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6252DDD-8AB2-4C5E-BAF2-D8E8A9BFDAFD}"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60E09F09-CF2C-4173-B584-8EB29573DC1F}"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6252DDD-8AB2-4C5E-BAF2-D8E8A9BFDAFD}"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60E09F09-CF2C-4173-B584-8EB29573DC1F}"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6252DDD-8AB2-4C5E-BAF2-D8E8A9BFDAFD}"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60E09F09-CF2C-4173-B584-8EB29573DC1F}"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6252DDD-8AB2-4C5E-BAF2-D8E8A9BFDAFD}"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ar-SA" smtClean="0"/>
              <a:t>انقر لتحرير نمط العنوان الرئيسي</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ar-SA" smtClean="0"/>
              <a:t>انقر لتحرير أنماط النص الرئيسي</a:t>
            </a:r>
          </a:p>
        </p:txBody>
      </p:sp>
      <p:sp>
        <p:nvSpPr>
          <p:cNvPr id="4" name="Date Placeholder 3"/>
          <p:cNvSpPr>
            <a:spLocks noGrp="1"/>
          </p:cNvSpPr>
          <p:nvPr>
            <p:ph type="dt" sz="half" idx="10"/>
          </p:nvPr>
        </p:nvSpPr>
        <p:spPr/>
        <p:txBody>
          <a:bodyPr/>
          <a:lstStyle/>
          <a:p>
            <a:fld id="{60E09F09-CF2C-4173-B584-8EB29573DC1F}" type="datetimeFigureOut">
              <a:rPr lang="ar-IQ" smtClean="0"/>
              <a:t>19/03/1447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6252DDD-8AB2-4C5E-BAF2-D8E8A9BFDAFD}"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60E09F09-CF2C-4173-B584-8EB29573DC1F}" type="datetimeFigureOut">
              <a:rPr lang="ar-IQ" smtClean="0"/>
              <a:t>19/03/1447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6252DDD-8AB2-4C5E-BAF2-D8E8A9BFDAFD}" type="slidenum">
              <a:rPr lang="ar-IQ" smtClean="0"/>
              <a:t>‹#›</a:t>
            </a:fld>
            <a:endParaRPr lang="ar-IQ"/>
          </a:p>
        </p:txBody>
      </p:sp>
      <p:sp>
        <p:nvSpPr>
          <p:cNvPr id="8" name="Title 7"/>
          <p:cNvSpPr>
            <a:spLocks noGrp="1"/>
          </p:cNvSpPr>
          <p:nvPr>
            <p:ph type="title"/>
          </p:nvPr>
        </p:nvSpPr>
        <p:spPr/>
        <p:txBody>
          <a:bodyPr/>
          <a:lstStyle/>
          <a:p>
            <a:r>
              <a:rPr lang="ar-SA" smtClean="0"/>
              <a:t>انقر لتحرير نمط العنوان الرئيسي</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ar-SA" smtClean="0"/>
              <a:t>انقر لتحرير أنماط النص الرئيسي</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ar-SA" smtClean="0"/>
              <a:t>انقر لتحرير أنماط النص الرئيسي</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60E09F09-CF2C-4173-B584-8EB29573DC1F}" type="datetimeFigureOut">
              <a:rPr lang="ar-IQ" smtClean="0"/>
              <a:t>19/03/1447</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06252DDD-8AB2-4C5E-BAF2-D8E8A9BFDAFD}"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60E09F09-CF2C-4173-B584-8EB29573DC1F}" type="datetimeFigureOut">
              <a:rPr lang="ar-IQ" smtClean="0"/>
              <a:t>19/03/1447</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06252DDD-8AB2-4C5E-BAF2-D8E8A9BFDAFD}"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E09F09-CF2C-4173-B584-8EB29573DC1F}" type="datetimeFigureOut">
              <a:rPr lang="ar-IQ" smtClean="0"/>
              <a:t>19/03/1447</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06252DDD-8AB2-4C5E-BAF2-D8E8A9BFDAFD}"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ar-SA" smtClean="0"/>
              <a:t>انقر لتحرير نمط العنوان الرئيسي</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ar-SA" smtClean="0"/>
              <a:t>انقر لتحرير أنماط النص الرئيسي</a:t>
            </a:r>
          </a:p>
        </p:txBody>
      </p:sp>
      <p:sp>
        <p:nvSpPr>
          <p:cNvPr id="5" name="Date Placeholder 4"/>
          <p:cNvSpPr>
            <a:spLocks noGrp="1"/>
          </p:cNvSpPr>
          <p:nvPr>
            <p:ph type="dt" sz="half" idx="10"/>
          </p:nvPr>
        </p:nvSpPr>
        <p:spPr/>
        <p:txBody>
          <a:bodyPr/>
          <a:lstStyle/>
          <a:p>
            <a:fld id="{60E09F09-CF2C-4173-B584-8EB29573DC1F}" type="datetimeFigureOut">
              <a:rPr lang="ar-IQ" smtClean="0"/>
              <a:t>19/03/1447</a:t>
            </a:fld>
            <a:endParaRPr lang="ar-IQ"/>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ar-IQ"/>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06252DDD-8AB2-4C5E-BAF2-D8E8A9BFDAFD}"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ar-SA" smtClean="0"/>
              <a:t>انقر فوق الأيقونة لإضافة صورة</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60E09F09-CF2C-4173-B584-8EB29573DC1F}" type="datetimeFigureOut">
              <a:rPr lang="ar-IQ" smtClean="0"/>
              <a:t>19/03/1447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6252DDD-8AB2-4C5E-BAF2-D8E8A9BFDAFD}"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60E09F09-CF2C-4173-B584-8EB29573DC1F}" type="datetimeFigureOut">
              <a:rPr lang="ar-IQ" smtClean="0"/>
              <a:t>19/03/1447</a:t>
            </a:fld>
            <a:endParaRPr lang="ar-IQ"/>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ar-IQ"/>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06252DDD-8AB2-4C5E-BAF2-D8E8A9BFDAFD}"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r" defTabSz="914400" rtl="1"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827584" y="836712"/>
            <a:ext cx="7965173" cy="1856919"/>
          </a:xfrm>
          <a:prstGeom prst="rect">
            <a:avLst/>
          </a:prstGeom>
        </p:spPr>
        <p:txBody>
          <a:bodyPr wrap="square">
            <a:spAutoFit/>
          </a:bodyPr>
          <a:lstStyle/>
          <a:p>
            <a:pPr algn="ctr">
              <a:lnSpc>
                <a:spcPct val="150000"/>
              </a:lnSpc>
              <a:spcAft>
                <a:spcPts val="1000"/>
              </a:spcAft>
            </a:pPr>
            <a:r>
              <a:rPr lang="ar-IQ" sz="2400" b="1" dirty="0">
                <a:latin typeface="Calibri"/>
                <a:ea typeface="Calibri"/>
              </a:rPr>
              <a:t>تحديات </a:t>
            </a:r>
            <a:r>
              <a:rPr lang="ar-IQ" sz="2400" b="1" dirty="0" err="1">
                <a:latin typeface="Calibri"/>
                <a:ea typeface="Calibri"/>
              </a:rPr>
              <a:t>ادارة</a:t>
            </a:r>
            <a:r>
              <a:rPr lang="ar-IQ" sz="2400" b="1" dirty="0">
                <a:latin typeface="Calibri"/>
                <a:ea typeface="Calibri"/>
              </a:rPr>
              <a:t> الموارد البشرية</a:t>
            </a:r>
            <a:endParaRPr lang="en-US" sz="2400" dirty="0">
              <a:latin typeface="Calibri"/>
              <a:ea typeface="Calibri"/>
              <a:cs typeface="Arial"/>
            </a:endParaRPr>
          </a:p>
          <a:p>
            <a:pPr algn="ctr">
              <a:lnSpc>
                <a:spcPct val="150000"/>
              </a:lnSpc>
              <a:spcAft>
                <a:spcPts val="1000"/>
              </a:spcAft>
            </a:pPr>
            <a:r>
              <a:rPr lang="en-US" sz="2000" b="1" dirty="0">
                <a:latin typeface="Arial"/>
                <a:ea typeface="Calibri"/>
                <a:cs typeface="Arial"/>
              </a:rPr>
              <a:t>Human Resources Management Challenges</a:t>
            </a:r>
            <a:endParaRPr lang="en-US" sz="2000" dirty="0">
              <a:latin typeface="Calibri"/>
              <a:ea typeface="Calibri"/>
              <a:cs typeface="Arial"/>
            </a:endParaRPr>
          </a:p>
          <a:p>
            <a:r>
              <a:rPr lang="en-US" sz="3200" b="1" dirty="0" smtClean="0">
                <a:solidFill>
                  <a:srgbClr val="FF0000"/>
                </a:solidFill>
                <a:effectLst/>
                <a:latin typeface="Calibri"/>
                <a:ea typeface="Calibri"/>
                <a:cs typeface="Arial"/>
              </a:rPr>
              <a:t> </a:t>
            </a:r>
            <a:endParaRPr lang="ar-IQ" sz="3200" dirty="0"/>
          </a:p>
        </p:txBody>
      </p:sp>
      <p:sp>
        <p:nvSpPr>
          <p:cNvPr id="6" name="مستطيل 5"/>
          <p:cNvSpPr/>
          <p:nvPr/>
        </p:nvSpPr>
        <p:spPr>
          <a:xfrm>
            <a:off x="2195736" y="2852936"/>
            <a:ext cx="4572000" cy="943848"/>
          </a:xfrm>
          <a:prstGeom prst="rect">
            <a:avLst/>
          </a:prstGeom>
        </p:spPr>
        <p:txBody>
          <a:bodyPr>
            <a:spAutoFit/>
          </a:bodyPr>
          <a:lstStyle/>
          <a:p>
            <a:pPr algn="ctr">
              <a:lnSpc>
                <a:spcPct val="115000"/>
              </a:lnSpc>
              <a:spcAft>
                <a:spcPts val="1000"/>
              </a:spcAft>
            </a:pPr>
            <a:r>
              <a:rPr lang="ar-IQ" sz="2000" b="1" dirty="0" smtClean="0">
                <a:effectLst/>
                <a:latin typeface="Calibri"/>
                <a:ea typeface="Calibri"/>
                <a:cs typeface="Times New Roman"/>
              </a:rPr>
              <a:t>محاضرة مقدمة </a:t>
            </a:r>
            <a:r>
              <a:rPr lang="ar-IQ" sz="2000" b="1" dirty="0" err="1" smtClean="0">
                <a:effectLst/>
                <a:latin typeface="Calibri"/>
                <a:ea typeface="Calibri"/>
                <a:cs typeface="Times New Roman"/>
              </a:rPr>
              <a:t>الى</a:t>
            </a:r>
            <a:r>
              <a:rPr lang="ar-IQ" sz="2000" b="1" dirty="0" smtClean="0">
                <a:effectLst/>
                <a:latin typeface="Calibri"/>
                <a:ea typeface="Calibri"/>
                <a:cs typeface="Times New Roman"/>
              </a:rPr>
              <a:t> </a:t>
            </a:r>
            <a:endParaRPr lang="en-US" sz="2000" b="1" dirty="0" smtClean="0">
              <a:effectLst/>
              <a:latin typeface="Calibri"/>
              <a:ea typeface="Calibri"/>
              <a:cs typeface="Arial"/>
            </a:endParaRPr>
          </a:p>
          <a:p>
            <a:pPr algn="ctr"/>
            <a:r>
              <a:rPr lang="ar-IQ" sz="2400" b="1" dirty="0" smtClean="0">
                <a:solidFill>
                  <a:srgbClr val="FF0000"/>
                </a:solidFill>
                <a:effectLst/>
                <a:ea typeface="Calibri"/>
                <a:cs typeface="Times New Roman"/>
              </a:rPr>
              <a:t>( أ . د سمية عباس مجيد )</a:t>
            </a:r>
            <a:endParaRPr lang="ar-IQ" sz="2400" dirty="0">
              <a:solidFill>
                <a:srgbClr val="FF0000"/>
              </a:solidFill>
            </a:endParaRPr>
          </a:p>
        </p:txBody>
      </p:sp>
      <p:sp>
        <p:nvSpPr>
          <p:cNvPr id="7" name="مستطيل 6"/>
          <p:cNvSpPr/>
          <p:nvPr/>
        </p:nvSpPr>
        <p:spPr>
          <a:xfrm>
            <a:off x="3120629" y="4581128"/>
            <a:ext cx="2722220" cy="943656"/>
          </a:xfrm>
          <a:prstGeom prst="rect">
            <a:avLst/>
          </a:prstGeom>
        </p:spPr>
        <p:txBody>
          <a:bodyPr wrap="none">
            <a:spAutoFit/>
          </a:bodyPr>
          <a:lstStyle/>
          <a:p>
            <a:pPr algn="ctr">
              <a:lnSpc>
                <a:spcPct val="115000"/>
              </a:lnSpc>
              <a:spcAft>
                <a:spcPts val="1000"/>
              </a:spcAft>
            </a:pPr>
            <a:r>
              <a:rPr lang="en-US" sz="2400" b="1" dirty="0" smtClean="0">
                <a:solidFill>
                  <a:srgbClr val="FF0000"/>
                </a:solidFill>
                <a:effectLst/>
                <a:latin typeface="Times New Roman"/>
                <a:ea typeface="Calibri"/>
                <a:cs typeface="Arial"/>
              </a:rPr>
              <a:t> </a:t>
            </a:r>
            <a:r>
              <a:rPr lang="ar-IQ" b="1" dirty="0">
                <a:solidFill>
                  <a:srgbClr val="FF0000"/>
                </a:solidFill>
                <a:latin typeface="Calibri"/>
                <a:ea typeface="Calibri"/>
                <a:cs typeface="Times New Roman"/>
              </a:rPr>
              <a:t>من قبل </a:t>
            </a:r>
            <a:r>
              <a:rPr lang="ar-IQ" b="1" dirty="0" smtClean="0">
                <a:solidFill>
                  <a:srgbClr val="FF0000"/>
                </a:solidFill>
                <a:latin typeface="Calibri"/>
                <a:ea typeface="Calibri"/>
                <a:cs typeface="Times New Roman"/>
              </a:rPr>
              <a:t>الطالب/ محمد علي جاسم </a:t>
            </a:r>
          </a:p>
          <a:p>
            <a:pPr algn="ctr">
              <a:lnSpc>
                <a:spcPct val="115000"/>
              </a:lnSpc>
              <a:spcAft>
                <a:spcPts val="1000"/>
              </a:spcAft>
            </a:pPr>
            <a:r>
              <a:rPr lang="ar-IQ" b="1" dirty="0" smtClean="0">
                <a:solidFill>
                  <a:srgbClr val="FF0000"/>
                </a:solidFill>
                <a:latin typeface="Calibri"/>
                <a:ea typeface="Calibri"/>
                <a:cs typeface="Times New Roman"/>
              </a:rPr>
              <a:t> </a:t>
            </a:r>
            <a:r>
              <a:rPr lang="ar-IQ" b="1" dirty="0">
                <a:solidFill>
                  <a:srgbClr val="FF0000"/>
                </a:solidFill>
                <a:latin typeface="Calibri"/>
                <a:ea typeface="Calibri"/>
                <a:cs typeface="Times New Roman"/>
              </a:rPr>
              <a:t>مرحلة الدكتوراه </a:t>
            </a:r>
            <a:r>
              <a:rPr lang="ar-IQ" b="1" dirty="0" smtClean="0">
                <a:solidFill>
                  <a:srgbClr val="FF0000"/>
                </a:solidFill>
                <a:latin typeface="Calibri"/>
                <a:ea typeface="Calibri"/>
                <a:cs typeface="Times New Roman"/>
              </a:rPr>
              <a:t>/ </a:t>
            </a:r>
            <a:r>
              <a:rPr lang="ar-IQ" b="1" dirty="0">
                <a:solidFill>
                  <a:srgbClr val="FF0000"/>
                </a:solidFill>
                <a:latin typeface="Calibri"/>
                <a:ea typeface="Calibri"/>
                <a:cs typeface="Times New Roman"/>
              </a:rPr>
              <a:t>2024-2025</a:t>
            </a:r>
            <a:endParaRPr lang="en-US" sz="1100" b="1" dirty="0">
              <a:solidFill>
                <a:srgbClr val="FF0000"/>
              </a:solidFill>
              <a:effectLst/>
              <a:latin typeface="Calibri"/>
              <a:ea typeface="Calibri"/>
              <a:cs typeface="Arial"/>
            </a:endParaRPr>
          </a:p>
        </p:txBody>
      </p:sp>
    </p:spTree>
    <p:extLst>
      <p:ext uri="{BB962C8B-B14F-4D97-AF65-F5344CB8AC3E}">
        <p14:creationId xmlns:p14="http://schemas.microsoft.com/office/powerpoint/2010/main" val="2346223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just">
              <a:lnSpc>
                <a:spcPct val="150000"/>
              </a:lnSpc>
              <a:spcAft>
                <a:spcPts val="800"/>
              </a:spcAft>
            </a:pPr>
            <a:r>
              <a:rPr lang="ar-SA" b="1" dirty="0">
                <a:latin typeface="Calibri"/>
                <a:ea typeface="Calibri"/>
                <a:cs typeface="Arial"/>
              </a:rPr>
              <a:t>تعريف التحديات في إدارة الموارد البشرية</a:t>
            </a:r>
            <a:r>
              <a:rPr lang="en-US" b="1" dirty="0">
                <a:latin typeface="Arial"/>
                <a:ea typeface="Calibri"/>
                <a:cs typeface="Arial"/>
              </a:rPr>
              <a:t>:</a:t>
            </a:r>
            <a:endParaRPr lang="en-US" sz="2000" b="1" dirty="0">
              <a:effectLst/>
              <a:latin typeface="Calibri"/>
              <a:ea typeface="Calibri"/>
              <a:cs typeface="Arial"/>
            </a:endParaRPr>
          </a:p>
        </p:txBody>
      </p:sp>
      <p:sp>
        <p:nvSpPr>
          <p:cNvPr id="3" name="عنصر نائب للمحتوى 2"/>
          <p:cNvSpPr>
            <a:spLocks noGrp="1"/>
          </p:cNvSpPr>
          <p:nvPr>
            <p:ph idx="1"/>
          </p:nvPr>
        </p:nvSpPr>
        <p:spPr>
          <a:xfrm>
            <a:off x="539552" y="1100628"/>
            <a:ext cx="8064896" cy="3192468"/>
          </a:xfrm>
        </p:spPr>
        <p:txBody>
          <a:bodyPr>
            <a:normAutofit/>
          </a:bodyPr>
          <a:lstStyle/>
          <a:p>
            <a:pPr algn="just">
              <a:lnSpc>
                <a:spcPct val="150000"/>
              </a:lnSpc>
            </a:pPr>
            <a:r>
              <a:rPr lang="en-US" sz="2000" dirty="0" smtClean="0">
                <a:ea typeface="Calibri"/>
                <a:cs typeface="Times New Roman"/>
              </a:rPr>
              <a:t> </a:t>
            </a:r>
            <a:r>
              <a:rPr lang="ar-SA" sz="2000" dirty="0" smtClean="0">
                <a:ea typeface="Calibri"/>
              </a:rPr>
              <a:t>هي الصعوبات أو العقبات التي تواجه الإدارة في تطبيق استراتيجيات وممارسات فعّالة لتوظيف وتدريب وتطوير والحفاظ على موظفي المنظمة، بهدف تحقيق النجاح التنظيمي. وهذه التحديات يمكن أن تشمل القضايا المتعلقة بالاستقطاب، التوظيف، تقييم الأداء، إدارة التنوع، تحسين المهارات، الحفاظ على رضا الموظفين، الامتثال للقوانين، والتكيف مع التغيرات التكنولوجية والسوقية</a:t>
            </a:r>
            <a:r>
              <a:rPr lang="ar-IQ" sz="2000" dirty="0" smtClean="0">
                <a:latin typeface="Arial"/>
                <a:ea typeface="Calibri"/>
              </a:rPr>
              <a:t> والتنافسية محليا وعالميا.</a:t>
            </a:r>
            <a:endParaRPr lang="ar-IQ" sz="2000" dirty="0"/>
          </a:p>
        </p:txBody>
      </p:sp>
    </p:spTree>
    <p:extLst>
      <p:ext uri="{BB962C8B-B14F-4D97-AF65-F5344CB8AC3E}">
        <p14:creationId xmlns:p14="http://schemas.microsoft.com/office/powerpoint/2010/main" val="2574880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611560" y="362377"/>
            <a:ext cx="7920880" cy="646331"/>
          </a:xfrm>
          <a:prstGeom prst="rect">
            <a:avLst/>
          </a:prstGeom>
        </p:spPr>
        <p:txBody>
          <a:bodyPr wrap="square">
            <a:spAutoFit/>
          </a:bodyPr>
          <a:lstStyle/>
          <a:p>
            <a:pPr algn="just">
              <a:lnSpc>
                <a:spcPct val="150000"/>
              </a:lnSpc>
              <a:spcAft>
                <a:spcPts val="800"/>
              </a:spcAft>
            </a:pPr>
            <a:r>
              <a:rPr lang="ar-IQ" sz="2400" b="1" dirty="0">
                <a:solidFill>
                  <a:srgbClr val="FF0000"/>
                </a:solidFill>
                <a:latin typeface="Calibri"/>
                <a:ea typeface="Calibri"/>
              </a:rPr>
              <a:t>ثانيا : الأدوار التي تفرضها التحديات الحديثة على منظمات الأعمال الحديثة </a:t>
            </a:r>
            <a:endParaRPr lang="en-US" sz="2400" dirty="0">
              <a:effectLst/>
              <a:latin typeface="Calibri"/>
              <a:ea typeface="Calibri"/>
              <a:cs typeface="Arial"/>
            </a:endParaRPr>
          </a:p>
        </p:txBody>
      </p:sp>
      <p:sp>
        <p:nvSpPr>
          <p:cNvPr id="2" name="مستطيل 1"/>
          <p:cNvSpPr/>
          <p:nvPr/>
        </p:nvSpPr>
        <p:spPr>
          <a:xfrm>
            <a:off x="827584" y="1556792"/>
            <a:ext cx="7920880" cy="1959511"/>
          </a:xfrm>
          <a:prstGeom prst="rect">
            <a:avLst/>
          </a:prstGeom>
        </p:spPr>
        <p:txBody>
          <a:bodyPr wrap="square">
            <a:spAutoFit/>
          </a:bodyPr>
          <a:lstStyle/>
          <a:p>
            <a:pPr marL="342900" lvl="0" indent="-342900" algn="just">
              <a:lnSpc>
                <a:spcPct val="150000"/>
              </a:lnSpc>
              <a:spcAft>
                <a:spcPts val="800"/>
              </a:spcAft>
              <a:buFont typeface="+mj-cs"/>
              <a:buAutoNum type="arabic1Minus"/>
            </a:pPr>
            <a:r>
              <a:rPr lang="ar-IQ" sz="2400" b="1" dirty="0">
                <a:latin typeface="Calibri"/>
                <a:ea typeface="Calibri"/>
              </a:rPr>
              <a:t>إعادة النظر في نماذج </a:t>
            </a:r>
            <a:r>
              <a:rPr lang="ar-IQ" sz="2400" b="1" dirty="0" smtClean="0">
                <a:latin typeface="Calibri"/>
                <a:ea typeface="Calibri"/>
              </a:rPr>
              <a:t>القيادة</a:t>
            </a:r>
          </a:p>
          <a:p>
            <a:pPr marL="342900" lvl="0" indent="-342900" algn="just">
              <a:lnSpc>
                <a:spcPct val="150000"/>
              </a:lnSpc>
              <a:spcAft>
                <a:spcPts val="800"/>
              </a:spcAft>
              <a:buFont typeface="+mj-cs"/>
              <a:buAutoNum type="arabic1Minus"/>
            </a:pPr>
            <a:r>
              <a:rPr lang="ar-IQ" sz="2400" b="1" dirty="0" smtClean="0">
                <a:latin typeface="Calibri"/>
                <a:ea typeface="Calibri"/>
              </a:rPr>
              <a:t>تحديد </a:t>
            </a:r>
            <a:r>
              <a:rPr lang="ar-IQ" sz="2400" b="1" dirty="0">
                <a:latin typeface="Calibri"/>
                <a:ea typeface="Calibri"/>
              </a:rPr>
              <a:t>الكفاءات الضرورية لشاغلي وظيفة الموارد </a:t>
            </a:r>
            <a:r>
              <a:rPr lang="ar-IQ" sz="2400" b="1" dirty="0" smtClean="0">
                <a:latin typeface="Calibri"/>
                <a:ea typeface="Calibri"/>
              </a:rPr>
              <a:t>البشرية</a:t>
            </a:r>
          </a:p>
          <a:p>
            <a:pPr>
              <a:lnSpc>
                <a:spcPct val="150000"/>
              </a:lnSpc>
            </a:pPr>
            <a:r>
              <a:rPr lang="ar-IQ" sz="2400" b="1" dirty="0" smtClean="0">
                <a:latin typeface="Calibri"/>
                <a:ea typeface="Calibri"/>
                <a:cs typeface="Arial"/>
              </a:rPr>
              <a:t> ت- </a:t>
            </a:r>
            <a:r>
              <a:rPr lang="ar-IQ" sz="2400" b="1" dirty="0" smtClean="0">
                <a:ea typeface="Calibri"/>
              </a:rPr>
              <a:t>وضع </a:t>
            </a:r>
            <a:r>
              <a:rPr lang="ar-IQ" sz="2400" b="1" dirty="0">
                <a:ea typeface="Calibri"/>
              </a:rPr>
              <a:t>تصور جديد لكيفية الحفاظ على </a:t>
            </a:r>
            <a:r>
              <a:rPr lang="ar-IQ" sz="2400" b="1" dirty="0" smtClean="0">
                <a:ea typeface="Calibri"/>
              </a:rPr>
              <a:t>الكفاءات</a:t>
            </a:r>
            <a:endParaRPr lang="ar-IQ" sz="2400" b="1" dirty="0"/>
          </a:p>
        </p:txBody>
      </p:sp>
    </p:spTree>
    <p:extLst>
      <p:ext uri="{BB962C8B-B14F-4D97-AF65-F5344CB8AC3E}">
        <p14:creationId xmlns:p14="http://schemas.microsoft.com/office/powerpoint/2010/main" val="3552221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619672" y="442932"/>
            <a:ext cx="6686446" cy="751488"/>
          </a:xfrm>
          <a:prstGeom prst="rect">
            <a:avLst/>
          </a:prstGeom>
        </p:spPr>
        <p:txBody>
          <a:bodyPr wrap="none">
            <a:spAutoFit/>
          </a:bodyPr>
          <a:lstStyle/>
          <a:p>
            <a:pPr algn="just">
              <a:lnSpc>
                <a:spcPct val="150000"/>
              </a:lnSpc>
              <a:spcAft>
                <a:spcPts val="800"/>
              </a:spcAft>
            </a:pPr>
            <a:r>
              <a:rPr lang="ar-IQ" sz="3200" b="1" dirty="0">
                <a:solidFill>
                  <a:srgbClr val="FF0000"/>
                </a:solidFill>
                <a:latin typeface="Calibri"/>
                <a:ea typeface="Calibri"/>
              </a:rPr>
              <a:t>ثالثا /التحديات المعاصرة في بيئة الموارد البشرية</a:t>
            </a:r>
            <a:endParaRPr lang="en-US" sz="2000" dirty="0">
              <a:effectLst/>
              <a:latin typeface="Calibri"/>
              <a:ea typeface="Calibri"/>
              <a:cs typeface="Arial"/>
            </a:endParaRPr>
          </a:p>
        </p:txBody>
      </p:sp>
      <p:graphicFrame>
        <p:nvGraphicFramePr>
          <p:cNvPr id="2" name="جدول 1"/>
          <p:cNvGraphicFramePr>
            <a:graphicFrameLocks noGrp="1"/>
          </p:cNvGraphicFramePr>
          <p:nvPr>
            <p:extLst>
              <p:ext uri="{D42A27DB-BD31-4B8C-83A1-F6EECF244321}">
                <p14:modId xmlns:p14="http://schemas.microsoft.com/office/powerpoint/2010/main" val="1336851534"/>
              </p:ext>
            </p:extLst>
          </p:nvPr>
        </p:nvGraphicFramePr>
        <p:xfrm>
          <a:off x="899591" y="1449864"/>
          <a:ext cx="7488833" cy="3291840"/>
        </p:xfrm>
        <a:graphic>
          <a:graphicData uri="http://schemas.openxmlformats.org/drawingml/2006/table">
            <a:tbl>
              <a:tblPr rtl="1" firstRow="1" firstCol="1" bandRow="1"/>
              <a:tblGrid>
                <a:gridCol w="2495765"/>
                <a:gridCol w="2496534"/>
                <a:gridCol w="2496534"/>
              </a:tblGrid>
              <a:tr h="0">
                <a:tc>
                  <a:txBody>
                    <a:bodyPr/>
                    <a:lstStyle/>
                    <a:p>
                      <a:pPr algn="r" rtl="1">
                        <a:lnSpc>
                          <a:spcPct val="150000"/>
                        </a:lnSpc>
                        <a:spcAft>
                          <a:spcPts val="0"/>
                        </a:spcAft>
                      </a:pPr>
                      <a:r>
                        <a:rPr lang="ar-SA" sz="1600" b="1" dirty="0">
                          <a:effectLst/>
                          <a:latin typeface="Calibri"/>
                          <a:ea typeface="Calibri"/>
                          <a:cs typeface="Arial"/>
                        </a:rPr>
                        <a:t>التحديات التنافسية</a:t>
                      </a:r>
                      <a:endParaRPr lang="en-US" sz="1600" b="1"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r" rtl="1">
                        <a:lnSpc>
                          <a:spcPct val="150000"/>
                        </a:lnSpc>
                        <a:spcAft>
                          <a:spcPts val="0"/>
                        </a:spcAft>
                      </a:pPr>
                      <a:r>
                        <a:rPr lang="ar-SA" sz="1600" b="1">
                          <a:effectLst/>
                          <a:latin typeface="Calibri"/>
                          <a:ea typeface="Calibri"/>
                          <a:cs typeface="Arial"/>
                        </a:rPr>
                        <a:t>الموارد البشرية</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r" rtl="1">
                        <a:lnSpc>
                          <a:spcPct val="150000"/>
                        </a:lnSpc>
                        <a:spcAft>
                          <a:spcPts val="0"/>
                        </a:spcAft>
                      </a:pPr>
                      <a:r>
                        <a:rPr lang="ar-SA" sz="1600" b="1">
                          <a:effectLst/>
                          <a:latin typeface="Calibri"/>
                          <a:ea typeface="Calibri"/>
                          <a:cs typeface="Arial"/>
                        </a:rPr>
                        <a:t>مخاوف الموظفين</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0">
                <a:tc>
                  <a:txBody>
                    <a:bodyPr/>
                    <a:lstStyle/>
                    <a:p>
                      <a:pPr algn="r" rtl="1">
                        <a:lnSpc>
                          <a:spcPct val="150000"/>
                        </a:lnSpc>
                        <a:spcAft>
                          <a:spcPts val="0"/>
                        </a:spcAft>
                      </a:pPr>
                      <a:r>
                        <a:rPr lang="ar-SA" sz="1600" b="1">
                          <a:effectLst/>
                          <a:latin typeface="Calibri"/>
                          <a:ea typeface="Calibri"/>
                          <a:cs typeface="Arial"/>
                        </a:rPr>
                        <a:t>العولمة</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r>
                        <a:rPr lang="ar-SA" sz="1600" b="1">
                          <a:effectLst/>
                          <a:latin typeface="Calibri"/>
                          <a:ea typeface="Calibri"/>
                          <a:cs typeface="Arial"/>
                        </a:rPr>
                        <a:t>التوظيف</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r>
                        <a:rPr lang="ar-SA" sz="1600" b="1">
                          <a:effectLst/>
                          <a:latin typeface="Calibri"/>
                          <a:ea typeface="Calibri"/>
                          <a:cs typeface="Arial"/>
                        </a:rPr>
                        <a:t>التوزيع العمري</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50000"/>
                        </a:lnSpc>
                        <a:spcAft>
                          <a:spcPts val="0"/>
                        </a:spcAft>
                      </a:pPr>
                      <a:r>
                        <a:rPr lang="ar-SA" sz="1600" b="1">
                          <a:effectLst/>
                          <a:latin typeface="Calibri"/>
                          <a:ea typeface="Calibri"/>
                          <a:cs typeface="Arial"/>
                        </a:rPr>
                        <a:t>التكنلوجيا</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r>
                        <a:rPr lang="ar-SA" sz="1600" b="1">
                          <a:effectLst/>
                          <a:latin typeface="Calibri"/>
                          <a:ea typeface="Calibri"/>
                          <a:cs typeface="Arial"/>
                        </a:rPr>
                        <a:t>استقطاب المواهب</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r>
                        <a:rPr lang="ar-SA" sz="1600" b="1">
                          <a:effectLst/>
                          <a:latin typeface="Calibri"/>
                          <a:ea typeface="Calibri"/>
                          <a:cs typeface="Arial"/>
                        </a:rPr>
                        <a:t>قضايا التنوع الاجتماعي</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50000"/>
                        </a:lnSpc>
                        <a:spcAft>
                          <a:spcPts val="0"/>
                        </a:spcAft>
                      </a:pPr>
                      <a:r>
                        <a:rPr lang="ar-SA" sz="1600" b="1" dirty="0" err="1">
                          <a:effectLst/>
                          <a:latin typeface="Calibri"/>
                          <a:ea typeface="Calibri"/>
                          <a:cs typeface="Arial"/>
                        </a:rPr>
                        <a:t>ادارة</a:t>
                      </a:r>
                      <a:r>
                        <a:rPr lang="ar-SA" sz="1600" b="1" dirty="0">
                          <a:effectLst/>
                          <a:latin typeface="Calibri"/>
                          <a:ea typeface="Calibri"/>
                          <a:cs typeface="Arial"/>
                        </a:rPr>
                        <a:t> التغيير</a:t>
                      </a:r>
                      <a:endParaRPr lang="en-US" sz="1600" b="1"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r>
                        <a:rPr lang="ar-SA" sz="1600" b="1">
                          <a:effectLst/>
                          <a:latin typeface="Calibri"/>
                          <a:ea typeface="Calibri"/>
                          <a:cs typeface="Arial"/>
                        </a:rPr>
                        <a:t>التدريب والتطوير</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r>
                        <a:rPr lang="ar-SA" sz="1600" b="1">
                          <a:effectLst/>
                          <a:latin typeface="Calibri"/>
                          <a:ea typeface="Calibri"/>
                          <a:cs typeface="Arial"/>
                        </a:rPr>
                        <a:t>القضايا التعليمية</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50000"/>
                        </a:lnSpc>
                        <a:spcAft>
                          <a:spcPts val="0"/>
                        </a:spcAft>
                      </a:pPr>
                      <a:r>
                        <a:rPr lang="ar-SA" sz="1600" b="1" dirty="0">
                          <a:effectLst/>
                          <a:latin typeface="Calibri"/>
                          <a:ea typeface="Calibri"/>
                          <a:cs typeface="Arial"/>
                        </a:rPr>
                        <a:t>راس مال بشري</a:t>
                      </a:r>
                      <a:endParaRPr lang="en-US" sz="1600" b="1"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r>
                        <a:rPr lang="ar-SA" sz="1600" b="1">
                          <a:effectLst/>
                          <a:latin typeface="Calibri"/>
                          <a:ea typeface="Calibri"/>
                          <a:cs typeface="Arial"/>
                        </a:rPr>
                        <a:t>ادارة المظالم والصراعات</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r>
                        <a:rPr lang="ar-SA" sz="1600" b="1">
                          <a:effectLst/>
                          <a:latin typeface="Calibri"/>
                          <a:ea typeface="Calibri"/>
                          <a:cs typeface="Arial"/>
                        </a:rPr>
                        <a:t>حقوق الموظفين</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50000"/>
                        </a:lnSpc>
                        <a:spcAft>
                          <a:spcPts val="0"/>
                        </a:spcAft>
                      </a:pPr>
                      <a:r>
                        <a:rPr lang="ar-SA" sz="1600" b="1">
                          <a:effectLst/>
                          <a:latin typeface="Calibri"/>
                          <a:ea typeface="Calibri"/>
                          <a:cs typeface="Arial"/>
                        </a:rPr>
                        <a:t>الاستجابة</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r>
                        <a:rPr lang="ar-SA" sz="1600" b="1">
                          <a:effectLst/>
                          <a:latin typeface="Calibri"/>
                          <a:ea typeface="Calibri"/>
                          <a:cs typeface="Arial"/>
                        </a:rPr>
                        <a:t>الاحتفاظ بالموظفين</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r>
                        <a:rPr lang="ar-SA" sz="1600" b="1">
                          <a:effectLst/>
                          <a:latin typeface="Calibri"/>
                          <a:ea typeface="Calibri"/>
                          <a:cs typeface="Arial"/>
                        </a:rPr>
                        <a:t>قضايا الخصوصية</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50000"/>
                        </a:lnSpc>
                        <a:spcAft>
                          <a:spcPts val="0"/>
                        </a:spcAft>
                      </a:pPr>
                      <a:r>
                        <a:rPr lang="ar-SA" sz="1600" b="1">
                          <a:effectLst/>
                          <a:latin typeface="Calibri"/>
                          <a:ea typeface="Calibri"/>
                          <a:cs typeface="Arial"/>
                        </a:rPr>
                        <a:t>احتواء التكاليف</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r>
                        <a:rPr lang="ar-SA" sz="1600" b="1">
                          <a:effectLst/>
                          <a:latin typeface="Calibri"/>
                          <a:ea typeface="Calibri"/>
                          <a:cs typeface="Arial"/>
                        </a:rPr>
                        <a:t>ادارة التنوع</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r>
                        <a:rPr lang="ar-SA" sz="1600" b="1">
                          <a:effectLst/>
                          <a:latin typeface="Calibri"/>
                          <a:ea typeface="Calibri"/>
                          <a:cs typeface="Arial"/>
                        </a:rPr>
                        <a:t>مواقف العمل</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50000"/>
                        </a:lnSpc>
                        <a:spcAft>
                          <a:spcPts val="0"/>
                        </a:spcAft>
                      </a:pPr>
                      <a:r>
                        <a:rPr lang="ar-SA" sz="1600" b="1">
                          <a:effectLst/>
                          <a:latin typeface="Calibri"/>
                          <a:ea typeface="Calibri"/>
                          <a:cs typeface="Arial"/>
                        </a:rPr>
                        <a:t>الاستدامة والمسؤولية الاجتماعية</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r>
                        <a:rPr lang="ar-SA" sz="1600" b="1">
                          <a:effectLst/>
                          <a:latin typeface="Calibri"/>
                          <a:ea typeface="Calibri"/>
                          <a:cs typeface="Arial"/>
                        </a:rPr>
                        <a:t>العمل من المنزل</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r>
                        <a:rPr lang="ar-SA" sz="1600" b="1">
                          <a:effectLst/>
                          <a:latin typeface="Calibri"/>
                          <a:ea typeface="Calibri"/>
                          <a:cs typeface="Arial"/>
                        </a:rPr>
                        <a:t> </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50000"/>
                        </a:lnSpc>
                        <a:spcAft>
                          <a:spcPts val="0"/>
                        </a:spcAft>
                      </a:pPr>
                      <a:r>
                        <a:rPr lang="ar-SA" sz="1600" b="1">
                          <a:effectLst/>
                          <a:latin typeface="Calibri"/>
                          <a:ea typeface="Calibri"/>
                          <a:cs typeface="Arial"/>
                        </a:rPr>
                        <a:t> </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r>
                        <a:rPr lang="ar-SA" sz="1600" b="1">
                          <a:effectLst/>
                          <a:latin typeface="Calibri"/>
                          <a:ea typeface="Calibri"/>
                          <a:cs typeface="Arial"/>
                        </a:rPr>
                        <a:t>العمل الاضافي</a:t>
                      </a:r>
                      <a:endParaRPr lang="en-US" sz="16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r>
                        <a:rPr lang="ar-SA" sz="1600" b="1" dirty="0">
                          <a:effectLst/>
                          <a:latin typeface="Calibri"/>
                          <a:ea typeface="Calibri"/>
                          <a:cs typeface="Arial"/>
                        </a:rPr>
                        <a:t> </a:t>
                      </a:r>
                      <a:endParaRPr lang="en-US" sz="1600" b="1"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831051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683568" y="368385"/>
            <a:ext cx="7920879" cy="738664"/>
          </a:xfrm>
          <a:prstGeom prst="rect">
            <a:avLst/>
          </a:prstGeom>
        </p:spPr>
        <p:txBody>
          <a:bodyPr wrap="square">
            <a:spAutoFit/>
          </a:bodyPr>
          <a:lstStyle/>
          <a:p>
            <a:pPr algn="just">
              <a:lnSpc>
                <a:spcPct val="150000"/>
              </a:lnSpc>
            </a:pPr>
            <a:r>
              <a:rPr lang="ar-SA" sz="2800" b="1" dirty="0">
                <a:solidFill>
                  <a:srgbClr val="FF0000"/>
                </a:solidFill>
                <a:latin typeface="Calibri"/>
                <a:ea typeface="Calibri"/>
              </a:rPr>
              <a:t>رابعا / تحديات الموارد البشرية في الشركات المتعددة الجنسيات</a:t>
            </a:r>
            <a:endParaRPr lang="en-US" sz="2000" dirty="0">
              <a:effectLst/>
              <a:latin typeface="Calibri"/>
              <a:ea typeface="Calibri"/>
              <a:cs typeface="Arial"/>
            </a:endParaRPr>
          </a:p>
        </p:txBody>
      </p:sp>
      <p:sp>
        <p:nvSpPr>
          <p:cNvPr id="2" name="مستطيل 1"/>
          <p:cNvSpPr/>
          <p:nvPr/>
        </p:nvSpPr>
        <p:spPr>
          <a:xfrm>
            <a:off x="5529606" y="1412776"/>
            <a:ext cx="2972288" cy="3671005"/>
          </a:xfrm>
          <a:prstGeom prst="rect">
            <a:avLst/>
          </a:prstGeom>
        </p:spPr>
        <p:txBody>
          <a:bodyPr wrap="none">
            <a:spAutoFit/>
          </a:bodyPr>
          <a:lstStyle/>
          <a:p>
            <a:pPr>
              <a:lnSpc>
                <a:spcPct val="200000"/>
              </a:lnSpc>
            </a:pPr>
            <a:r>
              <a:rPr lang="ar-IQ" sz="2400" b="1" dirty="0" smtClean="0">
                <a:ea typeface="Calibri"/>
              </a:rPr>
              <a:t>1- </a:t>
            </a:r>
            <a:r>
              <a:rPr lang="ar-SA" sz="2400" b="1" dirty="0" smtClean="0">
                <a:ea typeface="Calibri"/>
              </a:rPr>
              <a:t>الاختلافات الثقافية</a:t>
            </a:r>
            <a:endParaRPr lang="ar-IQ" sz="2400" b="1" dirty="0" smtClean="0">
              <a:ea typeface="Calibri"/>
            </a:endParaRPr>
          </a:p>
          <a:p>
            <a:pPr>
              <a:lnSpc>
                <a:spcPct val="200000"/>
              </a:lnSpc>
            </a:pPr>
            <a:r>
              <a:rPr lang="ar-SA" sz="2400" b="1" dirty="0" smtClean="0">
                <a:ea typeface="Calibri"/>
              </a:rPr>
              <a:t> </a:t>
            </a:r>
            <a:r>
              <a:rPr lang="ar-IQ" sz="2400" b="1" dirty="0" smtClean="0">
                <a:ea typeface="Calibri"/>
              </a:rPr>
              <a:t>2- </a:t>
            </a:r>
            <a:r>
              <a:rPr lang="ar-SA" sz="2400" b="1" dirty="0" smtClean="0">
                <a:ea typeface="Calibri"/>
              </a:rPr>
              <a:t>التوظيف </a:t>
            </a:r>
            <a:r>
              <a:rPr lang="ar-SA" sz="2400" b="1" dirty="0">
                <a:ea typeface="Calibri"/>
              </a:rPr>
              <a:t>والاختيار </a:t>
            </a:r>
            <a:endParaRPr lang="ar-IQ" sz="2400" b="1" dirty="0" smtClean="0">
              <a:ea typeface="Calibri"/>
            </a:endParaRPr>
          </a:p>
          <a:p>
            <a:pPr>
              <a:lnSpc>
                <a:spcPct val="200000"/>
              </a:lnSpc>
            </a:pPr>
            <a:r>
              <a:rPr lang="ar-IQ" sz="2400" b="1" dirty="0" smtClean="0">
                <a:ea typeface="Calibri"/>
              </a:rPr>
              <a:t>3- </a:t>
            </a:r>
            <a:r>
              <a:rPr lang="ar-SA" sz="2400" b="1" dirty="0" smtClean="0">
                <a:ea typeface="Calibri"/>
              </a:rPr>
              <a:t>التطوير </a:t>
            </a:r>
            <a:r>
              <a:rPr lang="ar-SA" sz="2400" b="1" dirty="0">
                <a:ea typeface="Calibri"/>
              </a:rPr>
              <a:t>والنمو الوظيفي </a:t>
            </a:r>
            <a:endParaRPr lang="ar-IQ" sz="2400" b="1" dirty="0" smtClean="0">
              <a:ea typeface="Calibri"/>
            </a:endParaRPr>
          </a:p>
          <a:p>
            <a:pPr>
              <a:lnSpc>
                <a:spcPct val="200000"/>
              </a:lnSpc>
            </a:pPr>
            <a:r>
              <a:rPr lang="ar-IQ" sz="2400" b="1" dirty="0" smtClean="0">
                <a:ea typeface="Calibri"/>
              </a:rPr>
              <a:t>4- </a:t>
            </a:r>
            <a:r>
              <a:rPr lang="ar-SA" sz="2400" b="1" dirty="0" smtClean="0">
                <a:ea typeface="Calibri"/>
              </a:rPr>
              <a:t>المخاطر </a:t>
            </a:r>
            <a:r>
              <a:rPr lang="ar-SA" sz="2400" b="1" dirty="0">
                <a:ea typeface="Calibri"/>
              </a:rPr>
              <a:t>القانونية </a:t>
            </a:r>
            <a:endParaRPr lang="ar-IQ" sz="2400" b="1" dirty="0" smtClean="0">
              <a:ea typeface="Calibri"/>
            </a:endParaRPr>
          </a:p>
          <a:p>
            <a:pPr>
              <a:lnSpc>
                <a:spcPct val="200000"/>
              </a:lnSpc>
            </a:pPr>
            <a:r>
              <a:rPr lang="ar-SA" sz="2400" b="1" dirty="0">
                <a:ea typeface="Calibri"/>
              </a:rPr>
              <a:t> </a:t>
            </a:r>
            <a:r>
              <a:rPr lang="ar-IQ" sz="2400" b="1" dirty="0" smtClean="0">
                <a:ea typeface="Calibri"/>
              </a:rPr>
              <a:t>5- </a:t>
            </a:r>
            <a:r>
              <a:rPr lang="ar-SA" sz="2400" b="1" dirty="0" smtClean="0">
                <a:ea typeface="Calibri"/>
              </a:rPr>
              <a:t>أخلاقيات </a:t>
            </a:r>
            <a:r>
              <a:rPr lang="ar-SA" sz="2400" b="1" dirty="0">
                <a:ea typeface="Calibri"/>
              </a:rPr>
              <a:t>وقيم العمل</a:t>
            </a:r>
            <a:endParaRPr lang="ar-IQ" sz="2400" b="1" dirty="0"/>
          </a:p>
        </p:txBody>
      </p:sp>
    </p:spTree>
    <p:extLst>
      <p:ext uri="{BB962C8B-B14F-4D97-AF65-F5344CB8AC3E}">
        <p14:creationId xmlns:p14="http://schemas.microsoft.com/office/powerpoint/2010/main" val="2643840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3568" y="548680"/>
            <a:ext cx="7848872" cy="504305"/>
          </a:xfrm>
          <a:prstGeom prst="rect">
            <a:avLst/>
          </a:prstGeom>
        </p:spPr>
        <p:txBody>
          <a:bodyPr wrap="square">
            <a:spAutoFit/>
          </a:bodyPr>
          <a:lstStyle/>
          <a:p>
            <a:pPr algn="just">
              <a:lnSpc>
                <a:spcPct val="150000"/>
              </a:lnSpc>
              <a:spcAft>
                <a:spcPts val="800"/>
              </a:spcAft>
            </a:pPr>
            <a:r>
              <a:rPr lang="ar-IQ" sz="2000" b="1" dirty="0">
                <a:solidFill>
                  <a:srgbClr val="FF0000"/>
                </a:solidFill>
                <a:latin typeface="Calibri"/>
                <a:ea typeface="Calibri"/>
              </a:rPr>
              <a:t>خامسا / طرق </a:t>
            </a:r>
            <a:r>
              <a:rPr lang="ar-IQ" sz="2000" b="1" dirty="0" err="1">
                <a:solidFill>
                  <a:srgbClr val="FF0000"/>
                </a:solidFill>
                <a:latin typeface="Calibri"/>
                <a:ea typeface="Calibri"/>
              </a:rPr>
              <a:t>او</a:t>
            </a:r>
            <a:r>
              <a:rPr lang="ar-IQ" sz="2000" b="1" dirty="0">
                <a:solidFill>
                  <a:srgbClr val="FF0000"/>
                </a:solidFill>
                <a:latin typeface="Calibri"/>
                <a:ea typeface="Calibri"/>
              </a:rPr>
              <a:t> </a:t>
            </a:r>
            <a:r>
              <a:rPr lang="ar-IQ" sz="2000" b="1" dirty="0" err="1">
                <a:solidFill>
                  <a:srgbClr val="FF0000"/>
                </a:solidFill>
                <a:latin typeface="Calibri"/>
                <a:ea typeface="Calibri"/>
              </a:rPr>
              <a:t>اساليب</a:t>
            </a:r>
            <a:r>
              <a:rPr lang="ar-IQ" sz="2000" b="1" dirty="0">
                <a:solidFill>
                  <a:srgbClr val="FF0000"/>
                </a:solidFill>
                <a:latin typeface="Calibri"/>
                <a:ea typeface="Calibri"/>
              </a:rPr>
              <a:t> </a:t>
            </a:r>
            <a:r>
              <a:rPr lang="ar-IQ" sz="2000" b="1" dirty="0" err="1">
                <a:solidFill>
                  <a:srgbClr val="FF0000"/>
                </a:solidFill>
                <a:latin typeface="Calibri"/>
                <a:ea typeface="Calibri"/>
              </a:rPr>
              <a:t>ادارة</a:t>
            </a:r>
            <a:r>
              <a:rPr lang="ar-IQ" sz="2000" b="1" dirty="0">
                <a:solidFill>
                  <a:srgbClr val="FF0000"/>
                </a:solidFill>
                <a:latin typeface="Calibri"/>
                <a:ea typeface="Calibri"/>
              </a:rPr>
              <a:t> الموارد البشرية في مواجهة التحديات المعاصرة:</a:t>
            </a:r>
            <a:endParaRPr lang="en-US" sz="2000" dirty="0">
              <a:effectLst/>
              <a:latin typeface="Calibri"/>
              <a:ea typeface="Calibri"/>
              <a:cs typeface="Arial"/>
            </a:endParaRPr>
          </a:p>
        </p:txBody>
      </p:sp>
      <p:sp>
        <p:nvSpPr>
          <p:cNvPr id="3" name="مستطيل 2"/>
          <p:cNvSpPr/>
          <p:nvPr/>
        </p:nvSpPr>
        <p:spPr>
          <a:xfrm>
            <a:off x="539552" y="1268760"/>
            <a:ext cx="7963924" cy="3266985"/>
          </a:xfrm>
          <a:prstGeom prst="rect">
            <a:avLst/>
          </a:prstGeom>
        </p:spPr>
        <p:txBody>
          <a:bodyPr wrap="square">
            <a:spAutoFit/>
          </a:bodyPr>
          <a:lstStyle/>
          <a:p>
            <a:pPr algn="just">
              <a:lnSpc>
                <a:spcPct val="150000"/>
              </a:lnSpc>
            </a:pPr>
            <a:r>
              <a:rPr lang="ar-IQ" dirty="0" smtClean="0">
                <a:ea typeface="Calibri"/>
              </a:rPr>
              <a:t>1- </a:t>
            </a:r>
            <a:r>
              <a:rPr lang="ar-IQ" sz="2000" b="1" dirty="0" smtClean="0">
                <a:ea typeface="Calibri"/>
              </a:rPr>
              <a:t>تبنى </a:t>
            </a:r>
            <a:r>
              <a:rPr lang="ar-IQ" sz="2000" b="1" dirty="0">
                <a:ea typeface="Calibri"/>
              </a:rPr>
              <a:t>فلسفة جديدة لتنفيذ الأنشطة. وذلك من خلال التحول من مفهوم إدارة الموارد البشرية إلى مفهوم الإدارة مع الموارد البشرية </a:t>
            </a:r>
            <a:r>
              <a:rPr lang="ar-IQ" sz="2000" b="1" dirty="0" smtClean="0">
                <a:ea typeface="Calibri"/>
              </a:rPr>
              <a:t>.</a:t>
            </a:r>
          </a:p>
          <a:p>
            <a:pPr algn="just">
              <a:lnSpc>
                <a:spcPct val="150000"/>
              </a:lnSpc>
            </a:pPr>
            <a:r>
              <a:rPr lang="ar-IQ" sz="2000" b="1" dirty="0" smtClean="0">
                <a:ea typeface="Calibri"/>
              </a:rPr>
              <a:t>2- ربط </a:t>
            </a:r>
            <a:r>
              <a:rPr lang="ar-IQ" sz="2000" b="1" dirty="0">
                <a:ea typeface="Calibri"/>
              </a:rPr>
              <a:t>إدارة الموارد البشرية بشكل مباشر برسالة </a:t>
            </a:r>
            <a:r>
              <a:rPr lang="ar-IQ" sz="2000" b="1" dirty="0" smtClean="0">
                <a:ea typeface="Calibri"/>
              </a:rPr>
              <a:t>المنظمة</a:t>
            </a:r>
          </a:p>
          <a:p>
            <a:pPr algn="just">
              <a:lnSpc>
                <a:spcPct val="150000"/>
              </a:lnSpc>
            </a:pPr>
            <a:r>
              <a:rPr lang="ar-IQ" sz="2000" b="1" dirty="0" smtClean="0"/>
              <a:t>3- </a:t>
            </a:r>
            <a:r>
              <a:rPr lang="ar-IQ" sz="2000" b="1" dirty="0">
                <a:ea typeface="Calibri"/>
              </a:rPr>
              <a:t>التركيز على الثقافة التنظيمية التي تتسم بالديموقراطية والمساهمة في اتخاذ القرارات </a:t>
            </a:r>
            <a:endParaRPr lang="ar-IQ" sz="2000" b="1" dirty="0" smtClean="0">
              <a:ea typeface="Calibri"/>
            </a:endParaRPr>
          </a:p>
          <a:p>
            <a:pPr algn="just">
              <a:lnSpc>
                <a:spcPct val="150000"/>
              </a:lnSpc>
            </a:pPr>
            <a:r>
              <a:rPr lang="ar-IQ" sz="2000" b="1" dirty="0" smtClean="0"/>
              <a:t>4- </a:t>
            </a:r>
            <a:r>
              <a:rPr lang="ar-IQ" sz="2000" b="1" dirty="0">
                <a:ea typeface="Calibri"/>
              </a:rPr>
              <a:t>استخدام أدوات التحفيز والإنجاز </a:t>
            </a:r>
            <a:r>
              <a:rPr lang="ar-IQ" sz="2000" b="1" dirty="0" smtClean="0">
                <a:ea typeface="Calibri"/>
              </a:rPr>
              <a:t>الشخصي</a:t>
            </a:r>
          </a:p>
          <a:p>
            <a:pPr algn="just">
              <a:lnSpc>
                <a:spcPct val="150000"/>
              </a:lnSpc>
            </a:pPr>
            <a:r>
              <a:rPr lang="ar-IQ" sz="2000" b="1" dirty="0" smtClean="0"/>
              <a:t>5- </a:t>
            </a:r>
            <a:r>
              <a:rPr lang="ar-IQ" sz="2000" b="1" dirty="0">
                <a:ea typeface="Calibri"/>
              </a:rPr>
              <a:t>السياسات المرنة لإدارة الموارد البشرية التي تعتمد على حاجات ورغبات العاملين </a:t>
            </a:r>
            <a:endParaRPr lang="ar-IQ" sz="2000" b="1" dirty="0" smtClean="0">
              <a:ea typeface="Calibri"/>
            </a:endParaRPr>
          </a:p>
          <a:p>
            <a:pPr algn="just">
              <a:lnSpc>
                <a:spcPct val="150000"/>
              </a:lnSpc>
            </a:pPr>
            <a:r>
              <a:rPr lang="ar-IQ" sz="2000" b="1" dirty="0" smtClean="0"/>
              <a:t>6- </a:t>
            </a:r>
            <a:r>
              <a:rPr lang="ar-IQ" sz="2000" b="1" dirty="0">
                <a:ea typeface="Calibri"/>
              </a:rPr>
              <a:t>التحول الكلى إلى خدمة العملاء سواء العملاء الداخليين أو العملاء الخارجيين</a:t>
            </a:r>
            <a:endParaRPr lang="ar-IQ" sz="2000" b="1" dirty="0"/>
          </a:p>
        </p:txBody>
      </p:sp>
    </p:spTree>
    <p:extLst>
      <p:ext uri="{BB962C8B-B14F-4D97-AF65-F5344CB8AC3E}">
        <p14:creationId xmlns:p14="http://schemas.microsoft.com/office/powerpoint/2010/main" val="3654709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038" y="2233613"/>
            <a:ext cx="8035925" cy="2389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461786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زوايا">
  <a:themeElements>
    <a:clrScheme name="زوايا">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زوايا">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زوايا">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127</TotalTime>
  <Words>307</Words>
  <Application>Microsoft Office PowerPoint</Application>
  <PresentationFormat>On-screen Show (4:3)</PresentationFormat>
  <Paragraphs>54</Paragraphs>
  <Slides>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Arial</vt:lpstr>
      <vt:lpstr>Calibri</vt:lpstr>
      <vt:lpstr>Franklin Gothic Book</vt:lpstr>
      <vt:lpstr>Franklin Gothic Medium</vt:lpstr>
      <vt:lpstr>Tahoma</vt:lpstr>
      <vt:lpstr>Times New Roman</vt:lpstr>
      <vt:lpstr>Tunga</vt:lpstr>
      <vt:lpstr>Wingdings</vt:lpstr>
      <vt:lpstr>زوايا</vt:lpstr>
      <vt:lpstr>PowerPoint Presentation</vt:lpstr>
      <vt:lpstr>تعريف التحديات في إدارة الموارد البشرية:</vt:lpstr>
      <vt:lpstr>PowerPoint Presentation</vt:lpstr>
      <vt:lpstr>PowerPoint Presentation</vt:lpstr>
      <vt:lpstr>PowerPoint Presentation</vt:lpstr>
      <vt:lpstr>PowerPoint Presentation</vt:lpstr>
      <vt:lpstr>PowerPoint Presentation</vt:lpstr>
    </vt:vector>
  </TitlesOfParts>
  <Company>Enjoy My Fine Releases.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DR.Ahmed Saker 2O11</dc:creator>
  <cp:lastModifiedBy>Maher</cp:lastModifiedBy>
  <cp:revision>14</cp:revision>
  <dcterms:created xsi:type="dcterms:W3CDTF">2024-10-12T15:14:12Z</dcterms:created>
  <dcterms:modified xsi:type="dcterms:W3CDTF">2025-09-11T05:59:05Z</dcterms:modified>
</cp:coreProperties>
</file>