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FDEBFD-F30C-4F67-9084-42841C9E3216}" type="datetimeFigureOut">
              <a:rPr lang="ar-IQ" smtClean="0"/>
              <a:t>19/03/1447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0E47E4-637E-4BDC-A8E6-77080141FB7D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97510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الهضبة الوظيفية </a:t>
            </a:r>
            <a:r>
              <a:rPr lang="en-US" sz="2000" dirty="0"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Arial"/>
              </a:rPr>
            </a:b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Career Plateau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411760" y="2636912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ar-IQ" sz="2400" b="1" kern="0" dirty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ctr">
              <a:defRPr/>
            </a:pPr>
            <a:r>
              <a:rPr lang="ar-IQ" sz="2800" b="1" kern="0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مقدم </a:t>
            </a:r>
            <a:r>
              <a:rPr lang="ar-IQ" sz="2800" b="1" kern="0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إلى </a:t>
            </a:r>
            <a:r>
              <a:rPr lang="ar-IQ" sz="2800" b="1" kern="0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الدكتورة</a:t>
            </a:r>
          </a:p>
          <a:p>
            <a:pPr lvl="0" algn="ctr">
              <a:defRPr/>
            </a:pPr>
            <a:r>
              <a:rPr lang="ar-IQ" sz="2800" b="1" kern="0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أ</a:t>
            </a:r>
            <a:r>
              <a:rPr lang="ar-IQ" sz="2800" b="1" kern="0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. د</a:t>
            </a:r>
            <a:r>
              <a:rPr lang="ar-IQ" sz="2800" b="1" kern="0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. سمية عباس </a:t>
            </a:r>
            <a:r>
              <a:rPr lang="ar-IQ" sz="2800" b="1" kern="0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مجيد</a:t>
            </a:r>
          </a:p>
          <a:p>
            <a:pPr lvl="0" algn="ctr">
              <a:defRPr/>
            </a:pPr>
            <a:endParaRPr lang="ar-IQ" sz="2800" b="1" kern="0" dirty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ctr">
              <a:defRPr/>
            </a:pPr>
            <a:r>
              <a:rPr lang="ar-IQ" sz="2800" b="1" kern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أعداد </a:t>
            </a:r>
            <a:r>
              <a:rPr lang="ar-IQ" sz="2800" b="1" kern="0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الطالب</a:t>
            </a:r>
          </a:p>
          <a:p>
            <a:pPr lvl="0" algn="ctr"/>
            <a:r>
              <a:rPr lang="ar-IQ" sz="2800" b="1" kern="0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محمد علي جاسم</a:t>
            </a:r>
          </a:p>
          <a:p>
            <a:pPr lvl="0" algn="ctr">
              <a:defRPr/>
            </a:pPr>
            <a:r>
              <a:rPr lang="ar-IQ" sz="2400" b="1" kern="0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</a:t>
            </a:r>
            <a:endParaRPr lang="ar-IQ" sz="1200" b="1" kern="0" dirty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86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24526" y="548680"/>
            <a:ext cx="4910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err="1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اساليب</a:t>
            </a:r>
            <a:r>
              <a:rPr lang="ar-SA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معالجة مخلفات الهضبة التنظيمية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039868" y="1653087"/>
            <a:ext cx="4374916" cy="481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تحفيز الابتكار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والتجديد</a:t>
            </a:r>
            <a:endParaRPr lang="en-US" sz="2400" b="1" dirty="0" smtClean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إعادة هيكلة وتنظيم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المهام</a:t>
            </a:r>
            <a:endParaRPr lang="en-US" sz="2400" b="1" dirty="0" smtClean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التركيز على التطوير المهني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والتدريب</a:t>
            </a: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تحفيز التغيير الثقافي داخل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المنظمة</a:t>
            </a: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إشراك الموظفين في اتخاذ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القرارات</a:t>
            </a: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تعزيز القيادة المرنة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والمُلهمة</a:t>
            </a: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إعادة تحديد الأهداف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الاستراتيجية</a:t>
            </a: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تشجيع التعاون بين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الأقسام</a:t>
            </a:r>
            <a:r>
              <a:rPr lang="en-US" sz="2400" b="1" dirty="0" smtClean="0">
                <a:latin typeface="Calibri"/>
                <a:ea typeface="Calibri"/>
                <a:cs typeface="Arial"/>
              </a:rPr>
              <a:t> 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36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692696"/>
            <a:ext cx="8568952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latin typeface="Calibri"/>
                <a:ea typeface="Calibri"/>
                <a:cs typeface="Arial"/>
              </a:rPr>
              <a:t>عرفت الهضبة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الوظيفية</a:t>
            </a:r>
            <a:r>
              <a:rPr lang="ar-IQ" sz="2400" b="1" dirty="0" smtClean="0">
                <a:latin typeface="Calibri"/>
                <a:ea typeface="Calibri"/>
                <a:cs typeface="Arial"/>
              </a:rPr>
              <a:t>: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هي حالة تحدث عندما تصل المنظمة أو الأفراد إلى مرحلة من الاستقرار أو الركود بعد فترة من النمو أو التغيير.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latin typeface="Calibri"/>
                <a:ea typeface="Calibri"/>
                <a:cs typeface="Arial"/>
              </a:rPr>
              <a:t>وعرفت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الهضبة الوظيفية</a:t>
            </a:r>
            <a:r>
              <a:rPr lang="ar-IQ" sz="2400" b="1" dirty="0" smtClean="0">
                <a:latin typeface="Calibri"/>
                <a:ea typeface="Calibri"/>
                <a:cs typeface="Arial"/>
              </a:rPr>
              <a:t>: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بأنها النقطة التي تكون فيها احتمالية ارتقاء الموظف للتسلسل الهرمي الإضافي منخفضة للغاية .</a:t>
            </a:r>
            <a:endParaRPr lang="en-US" sz="2400" b="1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ar-SA" sz="2400" b="1" dirty="0">
                <a:latin typeface="Calibri"/>
                <a:ea typeface="Calibri"/>
                <a:cs typeface="Arial"/>
              </a:rPr>
              <a:t>وتعرف الهضبة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الوظيفية</a:t>
            </a:r>
            <a:r>
              <a:rPr lang="ar-IQ" sz="2400" b="1" dirty="0" smtClean="0">
                <a:latin typeface="Calibri"/>
                <a:ea typeface="Calibri"/>
                <a:cs typeface="Arial"/>
              </a:rPr>
              <a:t>: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 err="1">
                <a:latin typeface="Calibri"/>
                <a:ea typeface="Calibri"/>
                <a:cs typeface="Arial"/>
              </a:rPr>
              <a:t>انها</a:t>
            </a:r>
            <a:r>
              <a:rPr lang="ar-SA" sz="2400" b="1" dirty="0">
                <a:latin typeface="Calibri"/>
                <a:ea typeface="Calibri"/>
                <a:cs typeface="Arial"/>
              </a:rPr>
              <a:t> فترة في مهنة الموظف حيث تكون إمكانية حدوث مزيد من الحركة التصاعدية منخفضة إلى حد كبير أو أن التحديات في العمل تصل إلى نهايتها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2673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17575" y="476672"/>
            <a:ext cx="3853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dirty="0">
                <a:ln w="10541" cap="flat" cmpd="sng" algn="ctr">
                  <a:solidFill>
                    <a:srgbClr val="FA7C2A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أهمية الهضبة الوظيفية في المنظمات</a:t>
            </a:r>
            <a:endParaRPr lang="ar-IQ" sz="2400" dirty="0"/>
          </a:p>
        </p:txBody>
      </p:sp>
      <p:sp>
        <p:nvSpPr>
          <p:cNvPr id="5" name="مستطيل 4"/>
          <p:cNvSpPr/>
          <p:nvPr/>
        </p:nvSpPr>
        <p:spPr>
          <a:xfrm>
            <a:off x="611560" y="1305342"/>
            <a:ext cx="7992888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 smtClean="0">
                <a:latin typeface="Calibri"/>
                <a:ea typeface="Calibri"/>
                <a:cs typeface="Arial"/>
              </a:rPr>
              <a:t>يقدر </a:t>
            </a:r>
            <a:r>
              <a:rPr lang="ar-SA" sz="2400" b="1" dirty="0">
                <a:latin typeface="Calibri"/>
                <a:ea typeface="Calibri"/>
                <a:cs typeface="Arial"/>
              </a:rPr>
              <a:t>محللون معنيون أن 70% من الموظفين قد وجدوا بالفعل في حالة هضبة ، بينما رأى آخرون أن المعدل يمكن أن يصل إلى 90% في سنوات لاحقة وان احتمالات الحصول على ترقية أو زيادة في المرتبات تكون محدودة للغاية ،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وبالتالي </a:t>
            </a:r>
            <a:r>
              <a:rPr lang="ar-SA" sz="2400" b="1" dirty="0">
                <a:latin typeface="Calibri"/>
                <a:ea typeface="Calibri"/>
                <a:cs typeface="Arial"/>
              </a:rPr>
              <a:t>فان معرفة الدرجة التي وصلت لها الهضبة الوظيفية مهم وذو فائدة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كبير</a:t>
            </a:r>
            <a:r>
              <a:rPr lang="ar-IQ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 err="1" smtClean="0">
                <a:latin typeface="Calibri"/>
                <a:ea typeface="Calibri"/>
                <a:cs typeface="Arial"/>
              </a:rPr>
              <a:t>لادارة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latin typeface="Calibri"/>
                <a:ea typeface="Calibri"/>
                <a:cs typeface="Arial"/>
              </a:rPr>
              <a:t>الموارد البشرية من اجل اتخاذ </a:t>
            </a:r>
            <a:r>
              <a:rPr lang="ar-SA" sz="2400" b="1" dirty="0" err="1">
                <a:latin typeface="Calibri"/>
                <a:ea typeface="Calibri"/>
                <a:cs typeface="Arial"/>
              </a:rPr>
              <a:t>اجراءات</a:t>
            </a:r>
            <a:r>
              <a:rPr lang="ar-SA" sz="2400" b="1" dirty="0">
                <a:latin typeface="Calibri"/>
                <a:ea typeface="Calibri"/>
                <a:cs typeface="Arial"/>
              </a:rPr>
              <a:t> تحسين سياساتها الاستراتيجية بما يضمن تخفيف </a:t>
            </a:r>
            <a:r>
              <a:rPr lang="ar-SA" sz="2400" b="1" dirty="0" err="1">
                <a:latin typeface="Calibri"/>
                <a:ea typeface="Calibri"/>
                <a:cs typeface="Arial"/>
              </a:rPr>
              <a:t>الاثار</a:t>
            </a:r>
            <a:r>
              <a:rPr lang="ar-SA" sz="2400" b="1" dirty="0">
                <a:latin typeface="Calibri"/>
                <a:ea typeface="Calibri"/>
                <a:cs typeface="Arial"/>
              </a:rPr>
              <a:t> السلبية للهضبة الوظيفية على الفرد وعلى المنظمة </a:t>
            </a:r>
            <a:r>
              <a:rPr lang="ar-SA" dirty="0">
                <a:latin typeface="Calibri"/>
                <a:ea typeface="Calibri"/>
                <a:cs typeface="Arial"/>
              </a:rPr>
              <a:t>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46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6376501" y="548680"/>
            <a:ext cx="2441694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400" b="1" dirty="0" err="1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انواع</a:t>
            </a:r>
            <a:r>
              <a:rPr lang="ar-IQ" sz="24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الهضبة الوظيفية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1" name="صورة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5" y="1828800"/>
            <a:ext cx="7704856" cy="37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29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19872" y="692696"/>
            <a:ext cx="513473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err="1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تاثير</a:t>
            </a:r>
            <a:r>
              <a:rPr lang="ar-SA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الهضبة الوظيفية على الفرد والمنظمة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1700808"/>
            <a:ext cx="69168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cs"/>
              <a:buAutoNum type="arabic1Minus"/>
            </a:pP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تأثير الهضبة الوظيفية على الفرد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ar-IQ" sz="2800" b="1" dirty="0" smtClean="0">
                <a:effectLst/>
                <a:latin typeface="Calibri"/>
                <a:ea typeface="Calibri"/>
                <a:cs typeface="Arial"/>
              </a:rPr>
              <a:t>1-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انخفاض التحفيز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الشخصي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ar-IQ" sz="2800" b="1" dirty="0" smtClean="0">
                <a:effectLst/>
                <a:latin typeface="Calibri"/>
                <a:ea typeface="Calibri"/>
                <a:cs typeface="Arial"/>
              </a:rPr>
              <a:t>2-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تدهور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الأداء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ar-IQ" sz="2800" b="1" dirty="0" smtClean="0">
                <a:effectLst/>
                <a:latin typeface="Calibri"/>
                <a:ea typeface="Calibri"/>
                <a:cs typeface="Arial"/>
              </a:rPr>
              <a:t>3-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الإحباط والمقاومة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للتغيير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ar-IQ" sz="2800" b="1" dirty="0" smtClean="0">
                <a:effectLst/>
                <a:latin typeface="Calibri"/>
                <a:ea typeface="Calibri"/>
                <a:cs typeface="Arial"/>
              </a:rPr>
              <a:t>4-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عدم الرضا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الوظيفي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09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82999" y="571149"/>
            <a:ext cx="4865434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ar-IQ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ب- </a:t>
            </a:r>
            <a:r>
              <a:rPr lang="ar-SA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تأثير 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الهضبة الوظيفية على المنظمة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55776" y="1772816"/>
            <a:ext cx="56666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IQ" sz="2800" b="1" dirty="0" smtClean="0">
                <a:latin typeface="Calibri"/>
                <a:ea typeface="Calibri"/>
                <a:cs typeface="Arial"/>
              </a:rPr>
              <a:t>1-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تراجع </a:t>
            </a:r>
            <a:r>
              <a:rPr lang="ar-SA" sz="2800" b="1" dirty="0">
                <a:latin typeface="Calibri"/>
                <a:ea typeface="Calibri"/>
                <a:cs typeface="Arial"/>
              </a:rPr>
              <a:t>الابتكار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والإبداع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IQ" sz="2800" b="1" dirty="0" smtClean="0">
                <a:latin typeface="Calibri"/>
                <a:cs typeface="Arial"/>
              </a:rPr>
              <a:t>2-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تأثير على الثقافة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التنظيمية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IQ" sz="2800" b="1" dirty="0" smtClean="0">
                <a:latin typeface="Calibri"/>
                <a:cs typeface="Arial"/>
              </a:rPr>
              <a:t>3-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تدهور الأداء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التنظيمي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IQ" sz="2800" b="1" dirty="0" smtClean="0">
                <a:latin typeface="Calibri"/>
                <a:cs typeface="Arial"/>
              </a:rPr>
              <a:t>4-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صعوبة في جذب أو الاحتفاظ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بالمواهب</a:t>
            </a:r>
            <a:endParaRPr lang="ar-IQ" sz="2800" b="1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ar-IQ" sz="2800" b="1" dirty="0" smtClean="0">
                <a:latin typeface="Calibri"/>
                <a:cs typeface="Arial"/>
              </a:rPr>
              <a:t>5- </a:t>
            </a:r>
            <a:r>
              <a:rPr lang="ar-SA" sz="2800" b="1" dirty="0">
                <a:latin typeface="Calibri"/>
                <a:ea typeface="Calibri"/>
                <a:cs typeface="Arial"/>
              </a:rPr>
              <a:t>تحديات في التحول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والتكيف</a:t>
            </a:r>
            <a:endParaRPr lang="en-US" sz="2800" b="1" dirty="0" smtClean="0">
              <a:latin typeface="Calibri"/>
              <a:ea typeface="Calibri"/>
              <a:cs typeface="Arial"/>
            </a:endParaRPr>
          </a:p>
          <a:p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44245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20942" y="404664"/>
            <a:ext cx="4020651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800" b="1" dirty="0" smtClean="0">
                <a:ln w="10541" cap="flat" cmpd="sng" algn="ctr">
                  <a:solidFill>
                    <a:srgbClr val="FA7C2A"/>
                  </a:solidFill>
                  <a:prstDash val="solid"/>
                  <a:round/>
                </a:ln>
                <a:solidFill>
                  <a:srgbClr val="FF0000"/>
                </a:solidFill>
                <a:latin typeface="Century Schoolbook"/>
                <a:ea typeface="+mj-ea"/>
                <a:cs typeface="Arial"/>
              </a:rPr>
              <a:t>المدخل </a:t>
            </a:r>
            <a:r>
              <a:rPr lang="ar-IQ" sz="2800" b="1" dirty="0">
                <a:ln w="10541" cap="flat" cmpd="sng" algn="ctr">
                  <a:solidFill>
                    <a:srgbClr val="FA7C2A"/>
                  </a:solidFill>
                  <a:prstDash val="solid"/>
                  <a:round/>
                </a:ln>
                <a:solidFill>
                  <a:srgbClr val="FF0000"/>
                </a:solidFill>
                <a:latin typeface="Century Schoolbook"/>
                <a:ea typeface="+mj-ea"/>
                <a:cs typeface="Arial"/>
              </a:rPr>
              <a:t>العلاجية للهضبة الوظيفية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Content Placeholder 3"/>
          <p:cNvPicPr/>
          <p:nvPr/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5" y="1627822"/>
            <a:ext cx="7414008" cy="439346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8754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23973" y="548680"/>
            <a:ext cx="4519186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استراتيجيات 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معالجة الهضبة الوظيفية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75856" y="1772816"/>
            <a:ext cx="4467303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SA" sz="2800" b="1" dirty="0">
                <a:latin typeface="Calibri"/>
                <a:ea typeface="Calibri"/>
                <a:cs typeface="Arial"/>
              </a:rPr>
              <a:t>أ . استراتيجية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الدفاع</a:t>
            </a:r>
            <a:endParaRPr lang="en-US" sz="2800" b="1" dirty="0" smtClean="0">
              <a:latin typeface="Calibri"/>
              <a:ea typeface="Calibri"/>
              <a:cs typeface="Arial"/>
            </a:endParaRPr>
          </a:p>
          <a:p>
            <a:pPr algn="just">
              <a:lnSpc>
                <a:spcPct val="200000"/>
              </a:lnSpc>
            </a:pPr>
            <a:r>
              <a:rPr lang="en-US" sz="2800" b="1" dirty="0">
                <a:latin typeface="Calibri"/>
                <a:ea typeface="Calibri"/>
                <a:cs typeface="Arial"/>
              </a:rPr>
              <a:t> </a:t>
            </a:r>
            <a:r>
              <a:rPr lang="ar-SA" sz="2800" b="1" dirty="0">
                <a:latin typeface="Calibri"/>
                <a:ea typeface="Calibri"/>
                <a:cs typeface="Arial"/>
              </a:rPr>
              <a:t>ب</a:t>
            </a:r>
            <a:r>
              <a:rPr lang="en-US" sz="2800" b="1" dirty="0">
                <a:latin typeface="Calibri"/>
                <a:ea typeface="Calibri"/>
                <a:cs typeface="Arial"/>
              </a:rPr>
              <a:t>. </a:t>
            </a:r>
            <a:r>
              <a:rPr lang="ar-SA" sz="2800" b="1" dirty="0">
                <a:latin typeface="Calibri"/>
                <a:ea typeface="Calibri"/>
                <a:cs typeface="Arial"/>
              </a:rPr>
              <a:t>استراتيجية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التقييم</a:t>
            </a:r>
            <a:r>
              <a:rPr lang="en-US" sz="2800" b="1" dirty="0">
                <a:latin typeface="Calibri"/>
                <a:ea typeface="Calibri"/>
                <a:cs typeface="Arial"/>
              </a:rPr>
              <a:t> </a:t>
            </a:r>
            <a:endParaRPr lang="en-US" sz="2800" b="1" dirty="0" smtClean="0">
              <a:latin typeface="Calibri"/>
              <a:ea typeface="Calibri"/>
              <a:cs typeface="Arial"/>
            </a:endParaRPr>
          </a:p>
          <a:p>
            <a:pPr algn="just">
              <a:lnSpc>
                <a:spcPct val="200000"/>
              </a:lnSpc>
            </a:pPr>
            <a:r>
              <a:rPr lang="ar-SA" sz="2800" b="1" dirty="0">
                <a:latin typeface="Calibri"/>
                <a:ea typeface="Calibri"/>
                <a:cs typeface="Arial"/>
              </a:rPr>
              <a:t>ج</a:t>
            </a:r>
            <a:r>
              <a:rPr lang="en-US" sz="2800" b="1" dirty="0">
                <a:latin typeface="Calibri"/>
                <a:ea typeface="Calibri"/>
                <a:cs typeface="Arial"/>
              </a:rPr>
              <a:t>. </a:t>
            </a:r>
            <a:r>
              <a:rPr lang="ar-SA" sz="2800" b="1" dirty="0">
                <a:latin typeface="Calibri"/>
                <a:ea typeface="Calibri"/>
                <a:cs typeface="Arial"/>
              </a:rPr>
              <a:t>استراتيجية </a:t>
            </a:r>
            <a:r>
              <a:rPr lang="ar-SA" sz="2800" b="1" dirty="0" smtClean="0">
                <a:latin typeface="Calibri"/>
                <a:ea typeface="Calibri"/>
                <a:cs typeface="Arial"/>
              </a:rPr>
              <a:t>الانتقال</a:t>
            </a:r>
            <a:endParaRPr lang="en-US" sz="28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87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77686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26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</TotalTime>
  <Words>293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Schoolbook</vt:lpstr>
      <vt:lpstr>Consolas</vt:lpstr>
      <vt:lpstr>Corbel</vt:lpstr>
      <vt:lpstr>Simplified Arabic</vt:lpstr>
      <vt:lpstr>Tahoma</vt:lpstr>
      <vt:lpstr>Times New Roman</vt:lpstr>
      <vt:lpstr>Wingdings</vt:lpstr>
      <vt:lpstr>Wingdings 2</vt:lpstr>
      <vt:lpstr>Wingdings 3</vt:lpstr>
      <vt:lpstr>حركة</vt:lpstr>
      <vt:lpstr>الهضبة الوظيفية  Career Plateau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الأدوار المتغيرة لمحترفي الموارد البشرية</dc:title>
  <dc:creator>DR.Ahmed Saker 2O11</dc:creator>
  <cp:lastModifiedBy>Maher</cp:lastModifiedBy>
  <cp:revision>9</cp:revision>
  <dcterms:created xsi:type="dcterms:W3CDTF">2024-11-04T13:56:42Z</dcterms:created>
  <dcterms:modified xsi:type="dcterms:W3CDTF">2025-09-11T05:49:29Z</dcterms:modified>
</cp:coreProperties>
</file>