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19/03/1447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صورة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332656"/>
            <a:ext cx="2057400" cy="1800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3"/>
          <p:cNvSpPr/>
          <p:nvPr/>
        </p:nvSpPr>
        <p:spPr>
          <a:xfrm>
            <a:off x="1680845" y="2492896"/>
            <a:ext cx="5177155" cy="184785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IQ" sz="3200" b="1" dirty="0">
                <a:solidFill>
                  <a:srgbClr val="FF0000"/>
                </a:solidFill>
                <a:effectLst/>
                <a:ea typeface="Calibri"/>
                <a:cs typeface="Times New Roman"/>
              </a:rPr>
              <a:t>الروحانية في العمل </a:t>
            </a:r>
            <a:endParaRPr lang="en-US" sz="1600" dirty="0">
              <a:effectLst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Spirituality at Work</a:t>
            </a:r>
            <a:endParaRPr lang="en-US" sz="1600" dirty="0">
              <a:effectLst/>
              <a:ea typeface="Calibri"/>
              <a:cs typeface="Arial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8425" algn="l"/>
              </a:tabLst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8425" algn="l"/>
              </a:tabLst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7842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606623"/>
            <a:ext cx="18473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67013" algn="l"/>
                <a:tab pos="4410075" algn="l"/>
              </a:tabLst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67013" algn="l"/>
                <a:tab pos="4410075" algn="l"/>
              </a:tabLst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2286000" y="4647907"/>
            <a:ext cx="4572000" cy="150810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767013" algn="l"/>
                <a:tab pos="4410075" algn="l"/>
              </a:tabLst>
            </a:pPr>
            <a:r>
              <a:rPr lang="ar-IQ" sz="2400" b="1" dirty="0" smtClean="0">
                <a:solidFill>
                  <a:srgbClr val="4F81B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مقدمة الى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767013" algn="l"/>
                <a:tab pos="4410075" algn="l"/>
              </a:tabLst>
            </a:pPr>
            <a:r>
              <a:rPr lang="ar-IQ" sz="2400" b="1" dirty="0" smtClean="0">
                <a:solidFill>
                  <a:srgbClr val="4F81B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</a:t>
            </a:r>
            <a:r>
              <a:rPr lang="ar-IQ" sz="2400" b="1" dirty="0">
                <a:solidFill>
                  <a:srgbClr val="4F81B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 . د سمية عباس مجيد )</a:t>
            </a: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767013" algn="l"/>
                <a:tab pos="4410075" algn="l"/>
              </a:tabLst>
            </a:pPr>
            <a:r>
              <a:rPr lang="ar-IQ" sz="2000" dirty="0" smtClean="0">
                <a:solidFill>
                  <a:srgbClr val="E36C0A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 </a:t>
            </a:r>
            <a:r>
              <a:rPr lang="ar-IQ" sz="2000" dirty="0">
                <a:solidFill>
                  <a:srgbClr val="E36C0A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قبل الطالب</a:t>
            </a:r>
            <a:endParaRPr lang="ar-IQ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767013" algn="l"/>
                <a:tab pos="4410075" algn="l"/>
              </a:tabLst>
            </a:pPr>
            <a:r>
              <a:rPr lang="ar-IQ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علي جوده عبد الله</a:t>
            </a:r>
            <a:r>
              <a:rPr lang="en-US" sz="900" dirty="0">
                <a:latin typeface="Arial" pitchFamily="34" charset="0"/>
                <a:cs typeface="Arial" pitchFamily="34" charset="0"/>
              </a:rPr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308"/>
          <p:cNvSpPr txBox="1">
            <a:spLocks noChangeArrowheads="1"/>
          </p:cNvSpPr>
          <p:nvPr/>
        </p:nvSpPr>
        <p:spPr bwMode="auto">
          <a:xfrm>
            <a:off x="6516216" y="457201"/>
            <a:ext cx="2104390" cy="109959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1600" b="1" dirty="0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rPr>
              <a:t>الجامعة المستنصرية</a:t>
            </a:r>
            <a:endParaRPr lang="en-US" sz="1200" dirty="0">
              <a:solidFill>
                <a:schemeClr val="bg1"/>
              </a:solidFill>
              <a:effectLst/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1600" b="1" dirty="0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rPr>
              <a:t>كلية الادارة والاقتصاد</a:t>
            </a:r>
            <a:endParaRPr lang="en-US" sz="1200" dirty="0">
              <a:solidFill>
                <a:schemeClr val="bg1"/>
              </a:solidFill>
              <a:effectLst/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1600" b="1" dirty="0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rPr>
              <a:t>قسم ادارة الاعمال / دكتوراه</a:t>
            </a:r>
            <a:endParaRPr lang="en-US" sz="1200" dirty="0">
              <a:solidFill>
                <a:schemeClr val="bg1"/>
              </a:solidFill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588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r"/>
            <a:r>
              <a:rPr lang="ar-IQ" b="1" u="sng" dirty="0"/>
              <a:t>اولاً: مفهوم الروحانية في </a:t>
            </a:r>
            <a:r>
              <a:rPr lang="ar-IQ" b="1" u="sng" dirty="0" smtClean="0"/>
              <a:t>العمل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IQ" sz="2400" b="1" dirty="0" smtClean="0"/>
              <a:t>فالروحانية </a:t>
            </a:r>
            <a:r>
              <a:rPr lang="ar-IQ" sz="2400" b="1" dirty="0"/>
              <a:t>في العمل: تمثل اعتراف أصحاب العمل بأن الشخص أو الموظف لديه حياة داخلية أو روحية بالإضافة إلى (الحياة الجسدية والعاطفية والقلبية أو الروحية) التي تتغذى من العمل الهادف في </a:t>
            </a:r>
            <a:r>
              <a:rPr lang="ar-IQ" sz="2400" b="1" dirty="0" smtClean="0"/>
              <a:t>المجتمع.</a:t>
            </a:r>
          </a:p>
          <a:p>
            <a:pPr algn="just">
              <a:lnSpc>
                <a:spcPct val="150000"/>
              </a:lnSpc>
            </a:pPr>
            <a:r>
              <a:rPr lang="ar-IQ" sz="2400" b="1" dirty="0"/>
              <a:t>وتعرف بأنها الجهد المبذول لفهم معنى الحياة، وتطوير اتصال قوي مع زملاء العمل وغيرهم من الأشخاص المرتبطين بالعمل، وتحقيق الاتساق أو التوافق بين معتقدات الفرد الأساسية وقيم منظمته. 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232016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r"/>
            <a:r>
              <a:rPr lang="fa-IR" b="1" u="sng" dirty="0"/>
              <a:t>اهمية الروحانية في العمل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ar-IQ" sz="3200" b="1" dirty="0" smtClean="0"/>
              <a:t>على المستوى الفردي</a:t>
            </a:r>
          </a:p>
          <a:p>
            <a:r>
              <a:rPr lang="ar-IQ" sz="3200" b="1" dirty="0"/>
              <a:t>على مستوى الجماعة الانتماء للجماعة </a:t>
            </a:r>
            <a:endParaRPr lang="ar-IQ" sz="3200" b="1" dirty="0" smtClean="0"/>
          </a:p>
          <a:p>
            <a:r>
              <a:rPr lang="ar-IQ" sz="3200" b="1" dirty="0"/>
              <a:t>على المستوى التنظيمي</a:t>
            </a:r>
            <a:endParaRPr lang="ar-SA" sz="3200" b="1" dirty="0"/>
          </a:p>
        </p:txBody>
      </p:sp>
    </p:spTree>
    <p:extLst>
      <p:ext uri="{BB962C8B-B14F-4D97-AF65-F5344CB8AC3E}">
        <p14:creationId xmlns:p14="http://schemas.microsoft.com/office/powerpoint/2010/main" val="880375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r"/>
            <a:r>
              <a:rPr lang="ar-IQ" b="1" u="sng" dirty="0"/>
              <a:t>ثالثاً: مكونات الروحية في </a:t>
            </a:r>
            <a:r>
              <a:rPr lang="ar-IQ" b="1" u="sng" dirty="0" smtClean="0"/>
              <a:t>العمل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539552" y="1556792"/>
            <a:ext cx="7992888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63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r"/>
            <a:r>
              <a:rPr lang="ar-IQ" b="1" u="sng" dirty="0"/>
              <a:t>رابعاً: بناء الروحانية في </a:t>
            </a:r>
            <a:r>
              <a:rPr lang="ar-IQ" b="1" u="sng" dirty="0" smtClean="0"/>
              <a:t>العمل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ar-IQ" sz="2400" b="1" dirty="0"/>
              <a:t>توفير مساحة (مركز تمارين روحية) داخل المنظمة وتشجيع الموظفين على الممارسة. </a:t>
            </a:r>
            <a:endParaRPr lang="ar-IQ" sz="2400" b="1" dirty="0" smtClean="0"/>
          </a:p>
          <a:p>
            <a:pPr algn="just"/>
            <a:r>
              <a:rPr lang="ar-IQ" sz="2400" b="1" dirty="0"/>
              <a:t>تحفيز برامج تدريب اليقظة الذهنية القائمة على الشركات (</a:t>
            </a:r>
            <a:r>
              <a:rPr lang="en-US" sz="2400" b="1" dirty="0"/>
              <a:t>CBMT</a:t>
            </a:r>
            <a:r>
              <a:rPr lang="ar-IQ" sz="2400" b="1" dirty="0" smtClean="0"/>
              <a:t>)</a:t>
            </a:r>
          </a:p>
          <a:p>
            <a:pPr algn="just"/>
            <a:r>
              <a:rPr lang="ar-IQ" sz="2400" b="1" dirty="0"/>
              <a:t>تشجيع الاستقلالية من خلال تأييد تفرد الموظفين وفرديتهم وقدراتهم </a:t>
            </a:r>
            <a:endParaRPr lang="ar-IQ" sz="2400" b="1" dirty="0" smtClean="0"/>
          </a:p>
          <a:p>
            <a:pPr algn="just"/>
            <a:r>
              <a:rPr lang="ar-IQ" sz="2400" b="1" dirty="0"/>
              <a:t>تنفيذ أنظمة ردود الفعل في </a:t>
            </a:r>
            <a:r>
              <a:rPr lang="ar-IQ" sz="2400" b="1" dirty="0" smtClean="0"/>
              <a:t>العمل</a:t>
            </a:r>
          </a:p>
          <a:p>
            <a:pPr algn="just"/>
            <a:r>
              <a:rPr lang="ar-IQ" sz="2400" b="1" dirty="0"/>
              <a:t>تفعيل برنامج مساعدة الموظفين لمساعدتهم على التعافي من الصراعات المتعلقة بالعمل والأسرة وإيجاد حل </a:t>
            </a:r>
            <a:r>
              <a:rPr lang="ar-IQ" sz="2400" b="1" dirty="0" smtClean="0"/>
              <a:t>لها</a:t>
            </a:r>
          </a:p>
          <a:p>
            <a:pPr algn="just"/>
            <a:r>
              <a:rPr lang="ar-IQ" sz="2400" b="1" dirty="0"/>
              <a:t>القيام بالدعوة إلى مجموعات الدعم الداخلية حيث يمكن للأشخاص أن يجتمعوا معًا لمعالجة القضايا ذات الاهتمام المشترك، </a:t>
            </a:r>
            <a:endParaRPr lang="ar-IQ" sz="2400" b="1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81911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r"/>
            <a:r>
              <a:rPr lang="ar-IQ" b="1" u="sng" dirty="0"/>
              <a:t>خامساً: الآثار المترتبة على إدارة الموارد </a:t>
            </a:r>
            <a:r>
              <a:rPr lang="ar-IQ" b="1" u="sng" dirty="0" smtClean="0"/>
              <a:t>البشرية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>
              <a:buFont typeface="+mj-lt"/>
              <a:buAutoNum type="arabicPeriod"/>
            </a:pPr>
            <a:r>
              <a:rPr lang="ar-IQ" sz="2400" b="1" dirty="0"/>
              <a:t>أن الروحانية في العمل لعبت دورًا حيويًا في توفير سلوكيات التعلم أو تبادل المعرفة </a:t>
            </a:r>
            <a:endParaRPr lang="ar-IQ" sz="2400" b="1" dirty="0" smtClean="0"/>
          </a:p>
          <a:p>
            <a:pPr algn="just">
              <a:buFont typeface="+mj-lt"/>
              <a:buAutoNum type="arabicPeriod"/>
            </a:pPr>
            <a:r>
              <a:rPr lang="ar-IQ" sz="2400" b="1" dirty="0"/>
              <a:t>تعمل الروحانية في العمل، على تحسين القيم </a:t>
            </a:r>
            <a:r>
              <a:rPr lang="ar-IQ" sz="2400" b="1" dirty="0" smtClean="0"/>
              <a:t>الإنسانية</a:t>
            </a:r>
          </a:p>
          <a:p>
            <a:pPr algn="just">
              <a:buFont typeface="+mj-lt"/>
              <a:buAutoNum type="arabicPeriod"/>
            </a:pPr>
            <a:r>
              <a:rPr lang="ar-IQ" sz="2400" b="1" dirty="0" smtClean="0"/>
              <a:t>تعزيز </a:t>
            </a:r>
            <a:r>
              <a:rPr lang="ar-IQ" sz="2400" b="1" dirty="0"/>
              <a:t>سلوكيات وثقافة التعلم الودية التي تشجع سلوكيات المشاركة، وتمنع الحواجز. </a:t>
            </a:r>
            <a:endParaRPr lang="ar-IQ" sz="2400" b="1" dirty="0" smtClean="0"/>
          </a:p>
          <a:p>
            <a:pPr lvl="0" algn="just">
              <a:buFont typeface="+mj-lt"/>
              <a:buAutoNum type="arabicPeriod"/>
            </a:pPr>
            <a:r>
              <a:rPr lang="ar-IQ" sz="2400" b="1" dirty="0"/>
              <a:t>خلق معرفة جديدة تربط القيم الروحية للموظفين وتمكنهم من التحول الذاتي </a:t>
            </a:r>
            <a:endParaRPr lang="en-US" sz="2400" b="1" dirty="0"/>
          </a:p>
          <a:p>
            <a:pPr lvl="0" algn="just">
              <a:buFont typeface="+mj-lt"/>
              <a:buAutoNum type="arabicPeriod"/>
            </a:pPr>
            <a:r>
              <a:rPr lang="ar-IQ" sz="2400" b="1" dirty="0"/>
              <a:t>يستخدم المديرين في قسم الموارد البشرية الروحانية في العمل لإنشاء بيئات تعليمية ودية وبرامج لتبادل المعرفة وتعظيم الامكانات التنظيمية</a:t>
            </a:r>
            <a:endParaRPr lang="en-US" sz="2400" b="1" dirty="0"/>
          </a:p>
          <a:p>
            <a:pPr marL="0" indent="0">
              <a:buNone/>
            </a:pPr>
            <a:endParaRPr lang="ar-IQ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463277"/>
      </p:ext>
    </p:extLst>
  </p:cSld>
  <p:clrMapOvr>
    <a:masterClrMapping/>
  </p:clrMapOvr>
</p:sld>
</file>

<file path=ppt/theme/theme1.xml><?xml version="1.0" encoding="utf-8"?>
<a:theme xmlns:a="http://schemas.openxmlformats.org/drawingml/2006/main" name="أفق">
  <a:themeElements>
    <a:clrScheme name="أف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أف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ف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28</TotalTime>
  <Words>279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Times New Roman</vt:lpstr>
      <vt:lpstr>أفق</vt:lpstr>
      <vt:lpstr>PowerPoint Presentation</vt:lpstr>
      <vt:lpstr>اولاً: مفهوم الروحانية في العمل</vt:lpstr>
      <vt:lpstr>اهمية الروحانية في العمل</vt:lpstr>
      <vt:lpstr>ثالثاً: مكونات الروحية في العمل</vt:lpstr>
      <vt:lpstr>رابعاً: بناء الروحانية في العمل</vt:lpstr>
      <vt:lpstr>خامساً: الآثار المترتبة على إدارة الموارد البشرية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الراقي</dc:creator>
  <cp:lastModifiedBy>Maher</cp:lastModifiedBy>
  <cp:revision>4</cp:revision>
  <dcterms:created xsi:type="dcterms:W3CDTF">2024-11-25T19:07:34Z</dcterms:created>
  <dcterms:modified xsi:type="dcterms:W3CDTF">2025-09-11T05:58:19Z</dcterms:modified>
</cp:coreProperties>
</file>