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1" r:id="rId1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8D6B9E-BD89-401A-AE83-A7E4B1902682}" type="doc">
      <dgm:prSet loTypeId="urn:microsoft.com/office/officeart/2009/3/layout/RandomtoResultProcess" loCatId="process" qsTypeId="urn:microsoft.com/office/officeart/2005/8/quickstyle/simple1" qsCatId="simple" csTypeId="urn:microsoft.com/office/officeart/2005/8/colors/colorful1" csCatId="colorful" phldr="1"/>
      <dgm:spPr/>
      <dgm:t>
        <a:bodyPr/>
        <a:lstStyle/>
        <a:p>
          <a:pPr rtl="1"/>
          <a:endParaRPr lang="ar-SA"/>
        </a:p>
      </dgm:t>
    </dgm:pt>
    <dgm:pt modelId="{B38F9024-D31C-4C04-B614-A682A5219528}">
      <dgm:prSet phldrT="[نص]" custT="1"/>
      <dgm:spPr/>
      <dgm:t>
        <a:bodyPr/>
        <a:lstStyle/>
        <a:p>
          <a:pPr rtl="1"/>
          <a:r>
            <a:rPr lang="ar-IQ" sz="1000" b="1"/>
            <a:t>التنمر في مكان العمل</a:t>
          </a:r>
        </a:p>
        <a:p>
          <a:pPr rtl="1"/>
          <a:r>
            <a:rPr lang="ar-IQ" sz="1000" b="1"/>
            <a:t>- افعال وسلوكيات التنمر</a:t>
          </a:r>
          <a:endParaRPr lang="ar-SA" sz="1000" b="1"/>
        </a:p>
      </dgm:t>
    </dgm:pt>
    <dgm:pt modelId="{6299B4E5-43AD-4598-AE7A-6638D0DEC7F0}" type="parTrans" cxnId="{B146642F-83DE-4E01-9FB1-06800DDE18E2}">
      <dgm:prSet/>
      <dgm:spPr/>
      <dgm:t>
        <a:bodyPr/>
        <a:lstStyle/>
        <a:p>
          <a:pPr rtl="1"/>
          <a:endParaRPr lang="ar-SA"/>
        </a:p>
      </dgm:t>
    </dgm:pt>
    <dgm:pt modelId="{9E09A277-9E69-4E9D-88F6-8FB929244AA7}" type="sibTrans" cxnId="{B146642F-83DE-4E01-9FB1-06800DDE18E2}">
      <dgm:prSet/>
      <dgm:spPr/>
      <dgm:t>
        <a:bodyPr/>
        <a:lstStyle/>
        <a:p>
          <a:pPr rtl="1"/>
          <a:endParaRPr lang="ar-SA"/>
        </a:p>
      </dgm:t>
    </dgm:pt>
    <dgm:pt modelId="{92EA3923-59B6-42F8-9E95-8662976C0CDD}">
      <dgm:prSet phldrT="[نص]" custT="1"/>
      <dgm:spPr/>
      <dgm:t>
        <a:bodyPr/>
        <a:lstStyle/>
        <a:p>
          <a:pPr rtl="1"/>
          <a:r>
            <a:rPr lang="ar-SA" sz="1000" b="1" dirty="0"/>
            <a:t>الثقافة التنظيمية</a:t>
          </a:r>
        </a:p>
        <a:p>
          <a:pPr rtl="1"/>
          <a:r>
            <a:rPr lang="ar-SA" sz="1000" b="1" dirty="0"/>
            <a:t>● </a:t>
          </a:r>
          <a:r>
            <a:rPr lang="ar-IQ" sz="1000" b="1" dirty="0"/>
            <a:t>القطع الاثرية</a:t>
          </a:r>
          <a:endParaRPr lang="ar-SA" sz="1000" b="1" dirty="0"/>
        </a:p>
        <a:p>
          <a:pPr rtl="1"/>
          <a:r>
            <a:rPr lang="ar-SA" sz="1000" b="1" dirty="0"/>
            <a:t>● القيم المتبناة</a:t>
          </a:r>
        </a:p>
        <a:p>
          <a:pPr rtl="1"/>
          <a:r>
            <a:rPr lang="ar-SA" sz="1000" b="1" dirty="0"/>
            <a:t>● الافتراضات والمعتقدات</a:t>
          </a:r>
        </a:p>
        <a:p>
          <a:pPr rtl="1"/>
          <a:r>
            <a:rPr lang="ar-SA" sz="1000" b="1" dirty="0"/>
            <a:t>القيادة والإدارة والموظفون</a:t>
          </a:r>
        </a:p>
        <a:p>
          <a:pPr rtl="1"/>
          <a:r>
            <a:rPr lang="ar-SA" sz="1000" b="1" dirty="0"/>
            <a:t>1. اختلال التوازن المتصور في القوة</a:t>
          </a:r>
        </a:p>
        <a:p>
          <a:pPr rtl="1"/>
          <a:r>
            <a:rPr lang="ar-SA" sz="1000" b="1" dirty="0"/>
            <a:t>2. انخفاض التكاليف المتصور</a:t>
          </a:r>
        </a:p>
        <a:p>
          <a:pPr rtl="1"/>
          <a:r>
            <a:rPr lang="ar-SA" sz="1000" b="1" dirty="0"/>
            <a:t>3. عدم الرضا والإحباط</a:t>
          </a:r>
        </a:p>
      </dgm:t>
    </dgm:pt>
    <dgm:pt modelId="{165750C3-0980-4E1B-8BAF-9421AB113707}" type="parTrans" cxnId="{06AFA8AF-62C3-4E59-B83A-C235695EC019}">
      <dgm:prSet/>
      <dgm:spPr/>
      <dgm:t>
        <a:bodyPr/>
        <a:lstStyle/>
        <a:p>
          <a:pPr rtl="1"/>
          <a:endParaRPr lang="ar-SA"/>
        </a:p>
      </dgm:t>
    </dgm:pt>
    <dgm:pt modelId="{035760B1-5952-49AC-94E4-FD862D7D6F52}" type="sibTrans" cxnId="{06AFA8AF-62C3-4E59-B83A-C235695EC019}">
      <dgm:prSet/>
      <dgm:spPr/>
      <dgm:t>
        <a:bodyPr/>
        <a:lstStyle/>
        <a:p>
          <a:pPr rtl="1"/>
          <a:endParaRPr lang="ar-SA"/>
        </a:p>
      </dgm:t>
    </dgm:pt>
    <dgm:pt modelId="{DAE4EED6-B1ED-44FE-9B29-408A5D95133C}">
      <dgm:prSet phldrT="[نص]" custT="1">
        <dgm:style>
          <a:lnRef idx="1">
            <a:schemeClr val="accent3"/>
          </a:lnRef>
          <a:fillRef idx="2">
            <a:schemeClr val="accent3"/>
          </a:fillRef>
          <a:effectRef idx="1">
            <a:schemeClr val="accent3"/>
          </a:effectRef>
          <a:fontRef idx="minor">
            <a:schemeClr val="dk1"/>
          </a:fontRef>
        </dgm:style>
      </dgm:prSet>
      <dgm:spPr/>
      <dgm:t>
        <a:bodyPr/>
        <a:lstStyle/>
        <a:p>
          <a:pPr rtl="1"/>
          <a:r>
            <a:rPr lang="ar-IQ" sz="1000" b="1" dirty="0"/>
            <a:t>عواقب التنمر</a:t>
          </a:r>
          <a:endParaRPr lang="ar-SA" sz="1000" b="1" dirty="0"/>
        </a:p>
        <a:p>
          <a:pPr rtl="1"/>
          <a:r>
            <a:rPr lang="ar-SA" sz="1000" b="1" dirty="0"/>
            <a:t>● المنظمات</a:t>
          </a:r>
        </a:p>
        <a:p>
          <a:pPr rtl="1"/>
          <a:r>
            <a:rPr lang="ar-SA" sz="1000" b="1" dirty="0"/>
            <a:t>● الموظفين</a:t>
          </a:r>
        </a:p>
        <a:p>
          <a:pPr rtl="1"/>
          <a:r>
            <a:rPr lang="ar-SA" sz="1000" b="1" dirty="0"/>
            <a:t>● الضحايا/الشهود</a:t>
          </a:r>
        </a:p>
        <a:p>
          <a:pPr rtl="1"/>
          <a:r>
            <a:rPr lang="ar-SA" sz="1000" b="1" dirty="0"/>
            <a:t>► الاستجابات</a:t>
          </a:r>
        </a:p>
        <a:p>
          <a:pPr rtl="1"/>
          <a:r>
            <a:rPr lang="ar-SA" sz="1000" b="1" dirty="0"/>
            <a:t>► الأداء</a:t>
          </a:r>
        </a:p>
        <a:p>
          <a:pPr rtl="1"/>
          <a:r>
            <a:rPr lang="ar-SA" sz="1000" b="1" dirty="0"/>
            <a:t>► الالتزام</a:t>
          </a:r>
        </a:p>
        <a:p>
          <a:pPr rtl="1"/>
          <a:r>
            <a:rPr lang="ar-SA" sz="1000" b="1" dirty="0"/>
            <a:t>► الضائقة الجسدية والنفسية</a:t>
          </a:r>
        </a:p>
        <a:p>
          <a:pPr rtl="1"/>
          <a:r>
            <a:rPr lang="ar-SA" sz="1000" b="1" dirty="0"/>
            <a:t>► الإنتاجية</a:t>
          </a:r>
        </a:p>
      </dgm:t>
    </dgm:pt>
    <dgm:pt modelId="{7D4F6805-49E3-431B-B591-371B39EEDD1D}" type="parTrans" cxnId="{4D89C7C1-994E-4CEC-A113-926482851F39}">
      <dgm:prSet/>
      <dgm:spPr/>
      <dgm:t>
        <a:bodyPr/>
        <a:lstStyle/>
        <a:p>
          <a:pPr rtl="1"/>
          <a:endParaRPr lang="ar-SA"/>
        </a:p>
      </dgm:t>
    </dgm:pt>
    <dgm:pt modelId="{CE854563-0FC4-4C7C-993D-AE7A229952E3}" type="sibTrans" cxnId="{4D89C7C1-994E-4CEC-A113-926482851F39}">
      <dgm:prSet/>
      <dgm:spPr/>
      <dgm:t>
        <a:bodyPr/>
        <a:lstStyle/>
        <a:p>
          <a:pPr rtl="1"/>
          <a:endParaRPr lang="ar-SA"/>
        </a:p>
      </dgm:t>
    </dgm:pt>
    <dgm:pt modelId="{CDF6C896-7F41-4330-8336-AD6C91887FE1}" type="pres">
      <dgm:prSet presAssocID="{5B8D6B9E-BD89-401A-AE83-A7E4B1902682}" presName="Name0" presStyleCnt="0">
        <dgm:presLayoutVars>
          <dgm:dir/>
          <dgm:animOne val="branch"/>
          <dgm:animLvl val="lvl"/>
        </dgm:presLayoutVars>
      </dgm:prSet>
      <dgm:spPr/>
      <dgm:t>
        <a:bodyPr/>
        <a:lstStyle/>
        <a:p>
          <a:pPr rtl="1"/>
          <a:endParaRPr lang="ar-SA"/>
        </a:p>
      </dgm:t>
    </dgm:pt>
    <dgm:pt modelId="{B4A9B0A3-FD26-4E98-A570-FD0FDCB8F5A1}" type="pres">
      <dgm:prSet presAssocID="{B38F9024-D31C-4C04-B614-A682A5219528}" presName="chaos" presStyleCnt="0"/>
      <dgm:spPr/>
      <dgm:t>
        <a:bodyPr/>
        <a:lstStyle/>
        <a:p>
          <a:pPr rtl="1"/>
          <a:endParaRPr lang="ar-SA"/>
        </a:p>
      </dgm:t>
    </dgm:pt>
    <dgm:pt modelId="{DE9E3B35-1EEE-4A29-944B-7C4837124426}" type="pres">
      <dgm:prSet presAssocID="{B38F9024-D31C-4C04-B614-A682A5219528}" presName="parTx1" presStyleLbl="revTx" presStyleIdx="0" presStyleCnt="2"/>
      <dgm:spPr/>
      <dgm:t>
        <a:bodyPr/>
        <a:lstStyle/>
        <a:p>
          <a:pPr rtl="1"/>
          <a:endParaRPr lang="ar-SA"/>
        </a:p>
      </dgm:t>
    </dgm:pt>
    <dgm:pt modelId="{36D257D2-5110-432C-A055-FAC27DE98A93}" type="pres">
      <dgm:prSet presAssocID="{B38F9024-D31C-4C04-B614-A682A5219528}" presName="c1" presStyleLbl="node1" presStyleIdx="0" presStyleCnt="19"/>
      <dgm:spPr/>
      <dgm:t>
        <a:bodyPr/>
        <a:lstStyle/>
        <a:p>
          <a:pPr rtl="1"/>
          <a:endParaRPr lang="ar-SA"/>
        </a:p>
      </dgm:t>
    </dgm:pt>
    <dgm:pt modelId="{47A8095E-43E4-4155-80B4-DE6A3D1C9020}" type="pres">
      <dgm:prSet presAssocID="{B38F9024-D31C-4C04-B614-A682A5219528}" presName="c2" presStyleLbl="node1" presStyleIdx="1" presStyleCnt="19"/>
      <dgm:spPr/>
      <dgm:t>
        <a:bodyPr/>
        <a:lstStyle/>
        <a:p>
          <a:pPr rtl="1"/>
          <a:endParaRPr lang="ar-SA"/>
        </a:p>
      </dgm:t>
    </dgm:pt>
    <dgm:pt modelId="{8CE3223D-1F22-469C-8176-1B39C27C957B}" type="pres">
      <dgm:prSet presAssocID="{B38F9024-D31C-4C04-B614-A682A5219528}" presName="c3" presStyleLbl="node1" presStyleIdx="2" presStyleCnt="19"/>
      <dgm:spPr/>
      <dgm:t>
        <a:bodyPr/>
        <a:lstStyle/>
        <a:p>
          <a:pPr rtl="1"/>
          <a:endParaRPr lang="ar-SA"/>
        </a:p>
      </dgm:t>
    </dgm:pt>
    <dgm:pt modelId="{15CE4E15-424C-4172-960A-FD3DC6F57C5F}" type="pres">
      <dgm:prSet presAssocID="{B38F9024-D31C-4C04-B614-A682A5219528}" presName="c4" presStyleLbl="node1" presStyleIdx="3" presStyleCnt="19"/>
      <dgm:spPr/>
      <dgm:t>
        <a:bodyPr/>
        <a:lstStyle/>
        <a:p>
          <a:pPr rtl="1"/>
          <a:endParaRPr lang="ar-SA"/>
        </a:p>
      </dgm:t>
    </dgm:pt>
    <dgm:pt modelId="{A05383E0-8A89-4552-860E-063A7A37C007}" type="pres">
      <dgm:prSet presAssocID="{B38F9024-D31C-4C04-B614-A682A5219528}" presName="c5" presStyleLbl="node1" presStyleIdx="4" presStyleCnt="19"/>
      <dgm:spPr/>
      <dgm:t>
        <a:bodyPr/>
        <a:lstStyle/>
        <a:p>
          <a:pPr rtl="1"/>
          <a:endParaRPr lang="ar-SA"/>
        </a:p>
      </dgm:t>
    </dgm:pt>
    <dgm:pt modelId="{9D40E6E8-0B31-43DA-8806-11118E65E206}" type="pres">
      <dgm:prSet presAssocID="{B38F9024-D31C-4C04-B614-A682A5219528}" presName="c6" presStyleLbl="node1" presStyleIdx="5" presStyleCnt="19"/>
      <dgm:spPr/>
      <dgm:t>
        <a:bodyPr/>
        <a:lstStyle/>
        <a:p>
          <a:pPr rtl="1"/>
          <a:endParaRPr lang="ar-SA"/>
        </a:p>
      </dgm:t>
    </dgm:pt>
    <dgm:pt modelId="{225FE977-A076-401D-B5CF-990B5DE613DC}" type="pres">
      <dgm:prSet presAssocID="{B38F9024-D31C-4C04-B614-A682A5219528}" presName="c7" presStyleLbl="node1" presStyleIdx="6" presStyleCnt="19"/>
      <dgm:spPr/>
      <dgm:t>
        <a:bodyPr/>
        <a:lstStyle/>
        <a:p>
          <a:pPr rtl="1"/>
          <a:endParaRPr lang="ar-SA"/>
        </a:p>
      </dgm:t>
    </dgm:pt>
    <dgm:pt modelId="{835CF1A3-5D58-4912-A027-F8D959708967}" type="pres">
      <dgm:prSet presAssocID="{B38F9024-D31C-4C04-B614-A682A5219528}" presName="c8" presStyleLbl="node1" presStyleIdx="7" presStyleCnt="19"/>
      <dgm:spPr/>
      <dgm:t>
        <a:bodyPr/>
        <a:lstStyle/>
        <a:p>
          <a:pPr rtl="1"/>
          <a:endParaRPr lang="ar-SA"/>
        </a:p>
      </dgm:t>
    </dgm:pt>
    <dgm:pt modelId="{377C994E-1BF2-4D34-B272-61FA422DA0D3}" type="pres">
      <dgm:prSet presAssocID="{B38F9024-D31C-4C04-B614-A682A5219528}" presName="c9" presStyleLbl="node1" presStyleIdx="8" presStyleCnt="19"/>
      <dgm:spPr/>
      <dgm:t>
        <a:bodyPr/>
        <a:lstStyle/>
        <a:p>
          <a:pPr rtl="1"/>
          <a:endParaRPr lang="ar-SA"/>
        </a:p>
      </dgm:t>
    </dgm:pt>
    <dgm:pt modelId="{C02B5BB2-5E77-42B0-86DE-4F114C6B58E1}" type="pres">
      <dgm:prSet presAssocID="{B38F9024-D31C-4C04-B614-A682A5219528}" presName="c10" presStyleLbl="node1" presStyleIdx="9" presStyleCnt="19"/>
      <dgm:spPr/>
      <dgm:t>
        <a:bodyPr/>
        <a:lstStyle/>
        <a:p>
          <a:pPr rtl="1"/>
          <a:endParaRPr lang="ar-SA"/>
        </a:p>
      </dgm:t>
    </dgm:pt>
    <dgm:pt modelId="{CE246D93-25E7-42B5-829A-7E9E7699B3B1}" type="pres">
      <dgm:prSet presAssocID="{B38F9024-D31C-4C04-B614-A682A5219528}" presName="c11" presStyleLbl="node1" presStyleIdx="10" presStyleCnt="19"/>
      <dgm:spPr/>
      <dgm:t>
        <a:bodyPr/>
        <a:lstStyle/>
        <a:p>
          <a:pPr rtl="1"/>
          <a:endParaRPr lang="ar-SA"/>
        </a:p>
      </dgm:t>
    </dgm:pt>
    <dgm:pt modelId="{6FF10C20-87A4-410B-9CF8-063216ACC211}" type="pres">
      <dgm:prSet presAssocID="{B38F9024-D31C-4C04-B614-A682A5219528}" presName="c12" presStyleLbl="node1" presStyleIdx="11" presStyleCnt="19"/>
      <dgm:spPr/>
      <dgm:t>
        <a:bodyPr/>
        <a:lstStyle/>
        <a:p>
          <a:pPr rtl="1"/>
          <a:endParaRPr lang="ar-SA"/>
        </a:p>
      </dgm:t>
    </dgm:pt>
    <dgm:pt modelId="{9A72EF22-1CBD-46A6-A8D5-58E02FF9C4A5}" type="pres">
      <dgm:prSet presAssocID="{B38F9024-D31C-4C04-B614-A682A5219528}" presName="c13" presStyleLbl="node1" presStyleIdx="12" presStyleCnt="19"/>
      <dgm:spPr/>
      <dgm:t>
        <a:bodyPr/>
        <a:lstStyle/>
        <a:p>
          <a:pPr rtl="1"/>
          <a:endParaRPr lang="ar-SA"/>
        </a:p>
      </dgm:t>
    </dgm:pt>
    <dgm:pt modelId="{4DE61E09-239A-4DF7-99A0-BD4B0878915F}" type="pres">
      <dgm:prSet presAssocID="{B38F9024-D31C-4C04-B614-A682A5219528}" presName="c14" presStyleLbl="node1" presStyleIdx="13" presStyleCnt="19"/>
      <dgm:spPr/>
      <dgm:t>
        <a:bodyPr/>
        <a:lstStyle/>
        <a:p>
          <a:pPr rtl="1"/>
          <a:endParaRPr lang="ar-SA"/>
        </a:p>
      </dgm:t>
    </dgm:pt>
    <dgm:pt modelId="{9E97F710-F38C-4036-B239-2D644F5F60F6}" type="pres">
      <dgm:prSet presAssocID="{B38F9024-D31C-4C04-B614-A682A5219528}" presName="c15" presStyleLbl="node1" presStyleIdx="14" presStyleCnt="19"/>
      <dgm:spPr/>
      <dgm:t>
        <a:bodyPr/>
        <a:lstStyle/>
        <a:p>
          <a:pPr rtl="1"/>
          <a:endParaRPr lang="ar-SA"/>
        </a:p>
      </dgm:t>
    </dgm:pt>
    <dgm:pt modelId="{DBA0B0A1-8755-47B7-9AB6-55E5F40ECEAF}" type="pres">
      <dgm:prSet presAssocID="{B38F9024-D31C-4C04-B614-A682A5219528}" presName="c16" presStyleLbl="node1" presStyleIdx="15" presStyleCnt="19"/>
      <dgm:spPr/>
      <dgm:t>
        <a:bodyPr/>
        <a:lstStyle/>
        <a:p>
          <a:pPr rtl="1"/>
          <a:endParaRPr lang="ar-SA"/>
        </a:p>
      </dgm:t>
    </dgm:pt>
    <dgm:pt modelId="{405F226D-7623-4101-B2E8-EFB0DC5217A1}" type="pres">
      <dgm:prSet presAssocID="{B38F9024-D31C-4C04-B614-A682A5219528}" presName="c17" presStyleLbl="node1" presStyleIdx="16" presStyleCnt="19"/>
      <dgm:spPr/>
      <dgm:t>
        <a:bodyPr/>
        <a:lstStyle/>
        <a:p>
          <a:pPr rtl="1"/>
          <a:endParaRPr lang="ar-SA"/>
        </a:p>
      </dgm:t>
    </dgm:pt>
    <dgm:pt modelId="{1C1D75E5-F14B-4E36-9E92-95024B2311CF}" type="pres">
      <dgm:prSet presAssocID="{B38F9024-D31C-4C04-B614-A682A5219528}" presName="c18" presStyleLbl="node1" presStyleIdx="17" presStyleCnt="19"/>
      <dgm:spPr/>
      <dgm:t>
        <a:bodyPr/>
        <a:lstStyle/>
        <a:p>
          <a:pPr rtl="1"/>
          <a:endParaRPr lang="ar-SA"/>
        </a:p>
      </dgm:t>
    </dgm:pt>
    <dgm:pt modelId="{A4F3FC6D-3782-4A73-B5C9-81B2A2530420}" type="pres">
      <dgm:prSet presAssocID="{9E09A277-9E69-4E9D-88F6-8FB929244AA7}" presName="chevronComposite1" presStyleCnt="0"/>
      <dgm:spPr/>
      <dgm:t>
        <a:bodyPr/>
        <a:lstStyle/>
        <a:p>
          <a:pPr rtl="1"/>
          <a:endParaRPr lang="ar-SA"/>
        </a:p>
      </dgm:t>
    </dgm:pt>
    <dgm:pt modelId="{A6D6F2A7-DDE9-4A27-81DD-7E8743206F5C}" type="pres">
      <dgm:prSet presAssocID="{9E09A277-9E69-4E9D-88F6-8FB929244AA7}" presName="chevron1" presStyleLbl="sibTrans2D1" presStyleIdx="0" presStyleCnt="2" custLinFactNeighborY="1474"/>
      <dgm:spPr/>
      <dgm:t>
        <a:bodyPr/>
        <a:lstStyle/>
        <a:p>
          <a:pPr rtl="1"/>
          <a:endParaRPr lang="ar-SA"/>
        </a:p>
      </dgm:t>
    </dgm:pt>
    <dgm:pt modelId="{344ADF0E-00C0-4F29-AE10-25EEFD107BED}" type="pres">
      <dgm:prSet presAssocID="{9E09A277-9E69-4E9D-88F6-8FB929244AA7}" presName="spChevron1" presStyleCnt="0"/>
      <dgm:spPr/>
      <dgm:t>
        <a:bodyPr/>
        <a:lstStyle/>
        <a:p>
          <a:pPr rtl="1"/>
          <a:endParaRPr lang="ar-SA"/>
        </a:p>
      </dgm:t>
    </dgm:pt>
    <dgm:pt modelId="{AF20EBCA-AA06-4D55-B56E-3FD1A47EF586}" type="pres">
      <dgm:prSet presAssocID="{92EA3923-59B6-42F8-9E95-8662976C0CDD}" presName="middle" presStyleCnt="0"/>
      <dgm:spPr/>
      <dgm:t>
        <a:bodyPr/>
        <a:lstStyle/>
        <a:p>
          <a:pPr rtl="1"/>
          <a:endParaRPr lang="ar-SA"/>
        </a:p>
      </dgm:t>
    </dgm:pt>
    <dgm:pt modelId="{AFD92B8F-98D5-4CE9-B7E8-F219397E59DE}" type="pres">
      <dgm:prSet presAssocID="{92EA3923-59B6-42F8-9E95-8662976C0CDD}" presName="parTxMid" presStyleLbl="revTx" presStyleIdx="1" presStyleCnt="2" custScaleY="131102"/>
      <dgm:spPr/>
      <dgm:t>
        <a:bodyPr/>
        <a:lstStyle/>
        <a:p>
          <a:pPr rtl="1"/>
          <a:endParaRPr lang="ar-SA"/>
        </a:p>
      </dgm:t>
    </dgm:pt>
    <dgm:pt modelId="{6758351D-5E49-44CA-B788-8B3963AA203A}" type="pres">
      <dgm:prSet presAssocID="{92EA3923-59B6-42F8-9E95-8662976C0CDD}" presName="spMid" presStyleCnt="0"/>
      <dgm:spPr/>
      <dgm:t>
        <a:bodyPr/>
        <a:lstStyle/>
        <a:p>
          <a:pPr rtl="1"/>
          <a:endParaRPr lang="ar-SA"/>
        </a:p>
      </dgm:t>
    </dgm:pt>
    <dgm:pt modelId="{427AB013-7B7A-4CB1-BDAB-2A29BFB1E3EF}" type="pres">
      <dgm:prSet presAssocID="{035760B1-5952-49AC-94E4-FD862D7D6F52}" presName="chevronComposite1" presStyleCnt="0"/>
      <dgm:spPr/>
      <dgm:t>
        <a:bodyPr/>
        <a:lstStyle/>
        <a:p>
          <a:pPr rtl="1"/>
          <a:endParaRPr lang="ar-SA"/>
        </a:p>
      </dgm:t>
    </dgm:pt>
    <dgm:pt modelId="{7FCE9FE3-C0B5-46B8-95A9-E5972D1D2103}" type="pres">
      <dgm:prSet presAssocID="{035760B1-5952-49AC-94E4-FD862D7D6F52}" presName="chevron1" presStyleLbl="sibTrans2D1" presStyleIdx="1" presStyleCnt="2"/>
      <dgm:spPr/>
      <dgm:t>
        <a:bodyPr/>
        <a:lstStyle/>
        <a:p>
          <a:pPr rtl="1"/>
          <a:endParaRPr lang="ar-SA"/>
        </a:p>
      </dgm:t>
    </dgm:pt>
    <dgm:pt modelId="{B4E285A9-EFEB-4EDB-B5BE-B6F89043A486}" type="pres">
      <dgm:prSet presAssocID="{035760B1-5952-49AC-94E4-FD862D7D6F52}" presName="spChevron1" presStyleCnt="0"/>
      <dgm:spPr/>
      <dgm:t>
        <a:bodyPr/>
        <a:lstStyle/>
        <a:p>
          <a:pPr rtl="1"/>
          <a:endParaRPr lang="ar-SA"/>
        </a:p>
      </dgm:t>
    </dgm:pt>
    <dgm:pt modelId="{6AF0B2A5-BB5A-4F48-8331-CD3B6BE078D1}" type="pres">
      <dgm:prSet presAssocID="{DAE4EED6-B1ED-44FE-9B29-408A5D95133C}" presName="last" presStyleCnt="0"/>
      <dgm:spPr/>
      <dgm:t>
        <a:bodyPr/>
        <a:lstStyle/>
        <a:p>
          <a:pPr rtl="1"/>
          <a:endParaRPr lang="ar-SA"/>
        </a:p>
      </dgm:t>
    </dgm:pt>
    <dgm:pt modelId="{5458D7A9-4320-4C44-9184-0E311A758BD8}" type="pres">
      <dgm:prSet presAssocID="{DAE4EED6-B1ED-44FE-9B29-408A5D95133C}" presName="circleTx" presStyleLbl="node1" presStyleIdx="18" presStyleCnt="19" custScaleX="117620" custScaleY="157859"/>
      <dgm:spPr/>
      <dgm:t>
        <a:bodyPr/>
        <a:lstStyle/>
        <a:p>
          <a:pPr rtl="1"/>
          <a:endParaRPr lang="ar-SA"/>
        </a:p>
      </dgm:t>
    </dgm:pt>
    <dgm:pt modelId="{A533DB86-BD98-4515-A7FD-6AF31182C0E3}" type="pres">
      <dgm:prSet presAssocID="{DAE4EED6-B1ED-44FE-9B29-408A5D95133C}" presName="spN" presStyleCnt="0"/>
      <dgm:spPr/>
      <dgm:t>
        <a:bodyPr/>
        <a:lstStyle/>
        <a:p>
          <a:pPr rtl="1"/>
          <a:endParaRPr lang="ar-SA"/>
        </a:p>
      </dgm:t>
    </dgm:pt>
  </dgm:ptLst>
  <dgm:cxnLst>
    <dgm:cxn modelId="{B146642F-83DE-4E01-9FB1-06800DDE18E2}" srcId="{5B8D6B9E-BD89-401A-AE83-A7E4B1902682}" destId="{B38F9024-D31C-4C04-B614-A682A5219528}" srcOrd="0" destOrd="0" parTransId="{6299B4E5-43AD-4598-AE7A-6638D0DEC7F0}" sibTransId="{9E09A277-9E69-4E9D-88F6-8FB929244AA7}"/>
    <dgm:cxn modelId="{6652375D-A706-4C89-AF61-14BF8FD03D03}" type="presOf" srcId="{92EA3923-59B6-42F8-9E95-8662976C0CDD}" destId="{AFD92B8F-98D5-4CE9-B7E8-F219397E59DE}" srcOrd="0" destOrd="0" presId="urn:microsoft.com/office/officeart/2009/3/layout/RandomtoResultProcess"/>
    <dgm:cxn modelId="{8700016A-55F4-47E2-9245-FB70D6ECEAC4}" type="presOf" srcId="{DAE4EED6-B1ED-44FE-9B29-408A5D95133C}" destId="{5458D7A9-4320-4C44-9184-0E311A758BD8}" srcOrd="0" destOrd="0" presId="urn:microsoft.com/office/officeart/2009/3/layout/RandomtoResultProcess"/>
    <dgm:cxn modelId="{112F8CC8-94ED-4E81-8999-0AFBCB4DF5CB}" type="presOf" srcId="{B38F9024-D31C-4C04-B614-A682A5219528}" destId="{DE9E3B35-1EEE-4A29-944B-7C4837124426}" srcOrd="0" destOrd="0" presId="urn:microsoft.com/office/officeart/2009/3/layout/RandomtoResultProcess"/>
    <dgm:cxn modelId="{06AFA8AF-62C3-4E59-B83A-C235695EC019}" srcId="{5B8D6B9E-BD89-401A-AE83-A7E4B1902682}" destId="{92EA3923-59B6-42F8-9E95-8662976C0CDD}" srcOrd="1" destOrd="0" parTransId="{165750C3-0980-4E1B-8BAF-9421AB113707}" sibTransId="{035760B1-5952-49AC-94E4-FD862D7D6F52}"/>
    <dgm:cxn modelId="{623A98BD-1619-4B9C-87C4-29F57EB72B85}" type="presOf" srcId="{5B8D6B9E-BD89-401A-AE83-A7E4B1902682}" destId="{CDF6C896-7F41-4330-8336-AD6C91887FE1}" srcOrd="0" destOrd="0" presId="urn:microsoft.com/office/officeart/2009/3/layout/RandomtoResultProcess"/>
    <dgm:cxn modelId="{4D89C7C1-994E-4CEC-A113-926482851F39}" srcId="{5B8D6B9E-BD89-401A-AE83-A7E4B1902682}" destId="{DAE4EED6-B1ED-44FE-9B29-408A5D95133C}" srcOrd="2" destOrd="0" parTransId="{7D4F6805-49E3-431B-B591-371B39EEDD1D}" sibTransId="{CE854563-0FC4-4C7C-993D-AE7A229952E3}"/>
    <dgm:cxn modelId="{3EA72002-D746-4B41-9B30-5C0E40C96E88}" type="presParOf" srcId="{CDF6C896-7F41-4330-8336-AD6C91887FE1}" destId="{B4A9B0A3-FD26-4E98-A570-FD0FDCB8F5A1}" srcOrd="0" destOrd="0" presId="urn:microsoft.com/office/officeart/2009/3/layout/RandomtoResultProcess"/>
    <dgm:cxn modelId="{5F99408F-4FD2-4B62-8923-3C970AC64E3E}" type="presParOf" srcId="{B4A9B0A3-FD26-4E98-A570-FD0FDCB8F5A1}" destId="{DE9E3B35-1EEE-4A29-944B-7C4837124426}" srcOrd="0" destOrd="0" presId="urn:microsoft.com/office/officeart/2009/3/layout/RandomtoResultProcess"/>
    <dgm:cxn modelId="{A87EB46C-9080-4515-87B9-EDD3DF176DD5}" type="presParOf" srcId="{B4A9B0A3-FD26-4E98-A570-FD0FDCB8F5A1}" destId="{36D257D2-5110-432C-A055-FAC27DE98A93}" srcOrd="1" destOrd="0" presId="urn:microsoft.com/office/officeart/2009/3/layout/RandomtoResultProcess"/>
    <dgm:cxn modelId="{90EAE2DC-B51C-4783-BEC0-A7D56F63DF0C}" type="presParOf" srcId="{B4A9B0A3-FD26-4E98-A570-FD0FDCB8F5A1}" destId="{47A8095E-43E4-4155-80B4-DE6A3D1C9020}" srcOrd="2" destOrd="0" presId="urn:microsoft.com/office/officeart/2009/3/layout/RandomtoResultProcess"/>
    <dgm:cxn modelId="{50195545-B994-44FA-82E9-5B95C2488CE0}" type="presParOf" srcId="{B4A9B0A3-FD26-4E98-A570-FD0FDCB8F5A1}" destId="{8CE3223D-1F22-469C-8176-1B39C27C957B}" srcOrd="3" destOrd="0" presId="urn:microsoft.com/office/officeart/2009/3/layout/RandomtoResultProcess"/>
    <dgm:cxn modelId="{D7DE5C5E-1CFD-4A55-9481-BBCDB507E9E4}" type="presParOf" srcId="{B4A9B0A3-FD26-4E98-A570-FD0FDCB8F5A1}" destId="{15CE4E15-424C-4172-960A-FD3DC6F57C5F}" srcOrd="4" destOrd="0" presId="urn:microsoft.com/office/officeart/2009/3/layout/RandomtoResultProcess"/>
    <dgm:cxn modelId="{70F7C72C-3318-49B2-8437-EAA9FF2DB875}" type="presParOf" srcId="{B4A9B0A3-FD26-4E98-A570-FD0FDCB8F5A1}" destId="{A05383E0-8A89-4552-860E-063A7A37C007}" srcOrd="5" destOrd="0" presId="urn:microsoft.com/office/officeart/2009/3/layout/RandomtoResultProcess"/>
    <dgm:cxn modelId="{38653A47-DE5B-4EC7-BBB2-F4F0356BEB3F}" type="presParOf" srcId="{B4A9B0A3-FD26-4E98-A570-FD0FDCB8F5A1}" destId="{9D40E6E8-0B31-43DA-8806-11118E65E206}" srcOrd="6" destOrd="0" presId="urn:microsoft.com/office/officeart/2009/3/layout/RandomtoResultProcess"/>
    <dgm:cxn modelId="{9C6D8668-CF5F-4485-BC57-54D0FFD768DF}" type="presParOf" srcId="{B4A9B0A3-FD26-4E98-A570-FD0FDCB8F5A1}" destId="{225FE977-A076-401D-B5CF-990B5DE613DC}" srcOrd="7" destOrd="0" presId="urn:microsoft.com/office/officeart/2009/3/layout/RandomtoResultProcess"/>
    <dgm:cxn modelId="{C5B2B932-6F7B-486B-9B8F-087E7F1B02A5}" type="presParOf" srcId="{B4A9B0A3-FD26-4E98-A570-FD0FDCB8F5A1}" destId="{835CF1A3-5D58-4912-A027-F8D959708967}" srcOrd="8" destOrd="0" presId="urn:microsoft.com/office/officeart/2009/3/layout/RandomtoResultProcess"/>
    <dgm:cxn modelId="{3991EED4-5FD7-4E4C-A88C-DCDF21DC0CF3}" type="presParOf" srcId="{B4A9B0A3-FD26-4E98-A570-FD0FDCB8F5A1}" destId="{377C994E-1BF2-4D34-B272-61FA422DA0D3}" srcOrd="9" destOrd="0" presId="urn:microsoft.com/office/officeart/2009/3/layout/RandomtoResultProcess"/>
    <dgm:cxn modelId="{6D49BE7A-813D-4413-9EA0-5AF22D6601A9}" type="presParOf" srcId="{B4A9B0A3-FD26-4E98-A570-FD0FDCB8F5A1}" destId="{C02B5BB2-5E77-42B0-86DE-4F114C6B58E1}" srcOrd="10" destOrd="0" presId="urn:microsoft.com/office/officeart/2009/3/layout/RandomtoResultProcess"/>
    <dgm:cxn modelId="{49D49558-3B71-4B52-9F09-85540A3D709C}" type="presParOf" srcId="{B4A9B0A3-FD26-4E98-A570-FD0FDCB8F5A1}" destId="{CE246D93-25E7-42B5-829A-7E9E7699B3B1}" srcOrd="11" destOrd="0" presId="urn:microsoft.com/office/officeart/2009/3/layout/RandomtoResultProcess"/>
    <dgm:cxn modelId="{C33E8F75-D708-4A66-B707-744958FE4024}" type="presParOf" srcId="{B4A9B0A3-FD26-4E98-A570-FD0FDCB8F5A1}" destId="{6FF10C20-87A4-410B-9CF8-063216ACC211}" srcOrd="12" destOrd="0" presId="urn:microsoft.com/office/officeart/2009/3/layout/RandomtoResultProcess"/>
    <dgm:cxn modelId="{8CA8E9F7-EC00-453E-8034-0F30DB79322A}" type="presParOf" srcId="{B4A9B0A3-FD26-4E98-A570-FD0FDCB8F5A1}" destId="{9A72EF22-1CBD-46A6-A8D5-58E02FF9C4A5}" srcOrd="13" destOrd="0" presId="urn:microsoft.com/office/officeart/2009/3/layout/RandomtoResultProcess"/>
    <dgm:cxn modelId="{4918D5AD-FECE-4C7E-B77D-AB63240D36CA}" type="presParOf" srcId="{B4A9B0A3-FD26-4E98-A570-FD0FDCB8F5A1}" destId="{4DE61E09-239A-4DF7-99A0-BD4B0878915F}" srcOrd="14" destOrd="0" presId="urn:microsoft.com/office/officeart/2009/3/layout/RandomtoResultProcess"/>
    <dgm:cxn modelId="{E72439A2-A116-4663-8DF7-DC9DBA01A845}" type="presParOf" srcId="{B4A9B0A3-FD26-4E98-A570-FD0FDCB8F5A1}" destId="{9E97F710-F38C-4036-B239-2D644F5F60F6}" srcOrd="15" destOrd="0" presId="urn:microsoft.com/office/officeart/2009/3/layout/RandomtoResultProcess"/>
    <dgm:cxn modelId="{37340BF9-D070-4A5E-8CC1-275946572416}" type="presParOf" srcId="{B4A9B0A3-FD26-4E98-A570-FD0FDCB8F5A1}" destId="{DBA0B0A1-8755-47B7-9AB6-55E5F40ECEAF}" srcOrd="16" destOrd="0" presId="urn:microsoft.com/office/officeart/2009/3/layout/RandomtoResultProcess"/>
    <dgm:cxn modelId="{8CC9E35C-36CD-45FF-A1BE-04BFAFE5C2B6}" type="presParOf" srcId="{B4A9B0A3-FD26-4E98-A570-FD0FDCB8F5A1}" destId="{405F226D-7623-4101-B2E8-EFB0DC5217A1}" srcOrd="17" destOrd="0" presId="urn:microsoft.com/office/officeart/2009/3/layout/RandomtoResultProcess"/>
    <dgm:cxn modelId="{DCF79D9D-2747-4CBD-9878-D8BDAF09CB9A}" type="presParOf" srcId="{B4A9B0A3-FD26-4E98-A570-FD0FDCB8F5A1}" destId="{1C1D75E5-F14B-4E36-9E92-95024B2311CF}" srcOrd="18" destOrd="0" presId="urn:microsoft.com/office/officeart/2009/3/layout/RandomtoResultProcess"/>
    <dgm:cxn modelId="{C37F8B84-FD5A-403D-B2DB-FB8B28327D13}" type="presParOf" srcId="{CDF6C896-7F41-4330-8336-AD6C91887FE1}" destId="{A4F3FC6D-3782-4A73-B5C9-81B2A2530420}" srcOrd="1" destOrd="0" presId="urn:microsoft.com/office/officeart/2009/3/layout/RandomtoResultProcess"/>
    <dgm:cxn modelId="{76CD2241-4005-48F3-9A95-7686F95E2FA1}" type="presParOf" srcId="{A4F3FC6D-3782-4A73-B5C9-81B2A2530420}" destId="{A6D6F2A7-DDE9-4A27-81DD-7E8743206F5C}" srcOrd="0" destOrd="0" presId="urn:microsoft.com/office/officeart/2009/3/layout/RandomtoResultProcess"/>
    <dgm:cxn modelId="{F732E79B-12F1-4BDE-8428-D3E8563239E9}" type="presParOf" srcId="{A4F3FC6D-3782-4A73-B5C9-81B2A2530420}" destId="{344ADF0E-00C0-4F29-AE10-25EEFD107BED}" srcOrd="1" destOrd="0" presId="urn:microsoft.com/office/officeart/2009/3/layout/RandomtoResultProcess"/>
    <dgm:cxn modelId="{5B00E548-3C55-4208-8D0C-5AF4F6C5799F}" type="presParOf" srcId="{CDF6C896-7F41-4330-8336-AD6C91887FE1}" destId="{AF20EBCA-AA06-4D55-B56E-3FD1A47EF586}" srcOrd="2" destOrd="0" presId="urn:microsoft.com/office/officeart/2009/3/layout/RandomtoResultProcess"/>
    <dgm:cxn modelId="{13018C4E-F337-464F-8C57-64A10E97FD0C}" type="presParOf" srcId="{AF20EBCA-AA06-4D55-B56E-3FD1A47EF586}" destId="{AFD92B8F-98D5-4CE9-B7E8-F219397E59DE}" srcOrd="0" destOrd="0" presId="urn:microsoft.com/office/officeart/2009/3/layout/RandomtoResultProcess"/>
    <dgm:cxn modelId="{75FB595A-8EA5-4050-971D-1276273129A0}" type="presParOf" srcId="{AF20EBCA-AA06-4D55-B56E-3FD1A47EF586}" destId="{6758351D-5E49-44CA-B788-8B3963AA203A}" srcOrd="1" destOrd="0" presId="urn:microsoft.com/office/officeart/2009/3/layout/RandomtoResultProcess"/>
    <dgm:cxn modelId="{EA0C838F-2F6C-4D22-B71C-FD329C75A9B6}" type="presParOf" srcId="{CDF6C896-7F41-4330-8336-AD6C91887FE1}" destId="{427AB013-7B7A-4CB1-BDAB-2A29BFB1E3EF}" srcOrd="3" destOrd="0" presId="urn:microsoft.com/office/officeart/2009/3/layout/RandomtoResultProcess"/>
    <dgm:cxn modelId="{BA84CBB1-B9F3-40CC-961A-E76B054D5031}" type="presParOf" srcId="{427AB013-7B7A-4CB1-BDAB-2A29BFB1E3EF}" destId="{7FCE9FE3-C0B5-46B8-95A9-E5972D1D2103}" srcOrd="0" destOrd="0" presId="urn:microsoft.com/office/officeart/2009/3/layout/RandomtoResultProcess"/>
    <dgm:cxn modelId="{59464AC9-6561-4F07-82B2-4BF02E9C71A8}" type="presParOf" srcId="{427AB013-7B7A-4CB1-BDAB-2A29BFB1E3EF}" destId="{B4E285A9-EFEB-4EDB-B5BE-B6F89043A486}" srcOrd="1" destOrd="0" presId="urn:microsoft.com/office/officeart/2009/3/layout/RandomtoResultProcess"/>
    <dgm:cxn modelId="{B5384404-4391-43C1-86B2-26FED758568F}" type="presParOf" srcId="{CDF6C896-7F41-4330-8336-AD6C91887FE1}" destId="{6AF0B2A5-BB5A-4F48-8331-CD3B6BE078D1}" srcOrd="4" destOrd="0" presId="urn:microsoft.com/office/officeart/2009/3/layout/RandomtoResultProcess"/>
    <dgm:cxn modelId="{6F28DD0E-2828-4D9A-834A-4589749B1AC4}" type="presParOf" srcId="{6AF0B2A5-BB5A-4F48-8331-CD3B6BE078D1}" destId="{5458D7A9-4320-4C44-9184-0E311A758BD8}" srcOrd="0" destOrd="0" presId="urn:microsoft.com/office/officeart/2009/3/layout/RandomtoResultProcess"/>
    <dgm:cxn modelId="{43144015-6322-42AD-AD6C-32027812070E}" type="presParOf" srcId="{6AF0B2A5-BB5A-4F48-8331-CD3B6BE078D1}" destId="{A533DB86-BD98-4515-A7FD-6AF31182C0E3}" srcOrd="1" destOrd="0" presId="urn:microsoft.com/office/officeart/2009/3/layout/RandomtoResultProcess"/>
  </dgm:cxnLst>
  <dgm:bg/>
  <dgm:whole>
    <a:ln w="19050">
      <a:solidFill>
        <a:schemeClr val="tx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2">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شكل حر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وان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1B8ABB09-4A1D-463E-8065-109CC2B7EFAA}" type="datetimeFigureOut">
              <a:rPr lang="ar-SA" smtClean="0"/>
              <a:t>19/03/1447</a:t>
            </a:fld>
            <a:endParaRPr lang="ar-SA"/>
          </a:p>
        </p:txBody>
      </p:sp>
      <p:sp>
        <p:nvSpPr>
          <p:cNvPr id="19" name="عنصر نائب للتذييل 18"/>
          <p:cNvSpPr>
            <a:spLocks noGrp="1"/>
          </p:cNvSpPr>
          <p:nvPr>
            <p:ph type="ftr" sz="quarter" idx="11"/>
          </p:nvPr>
        </p:nvSpPr>
        <p:spPr/>
        <p:txBody>
          <a:bodyPr/>
          <a:lstStyle/>
          <a:p>
            <a:endParaRPr lang="ar-SA"/>
          </a:p>
        </p:txBody>
      </p:sp>
      <p:sp>
        <p:nvSpPr>
          <p:cNvPr id="27" name="عنصر نائب لرقم الشريحة 26"/>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19/03/1447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19/03/1447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19/03/1447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شكل حر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19/03/1447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19/03/1447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1B8ABB09-4A1D-463E-8065-109CC2B7EFAA}" type="datetimeFigureOut">
              <a:rPr lang="ar-SA" smtClean="0"/>
              <a:t>19/03/1447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nchor="ctr"/>
          <a:lstStyle>
            <a:lvl1pPr algn="l">
              <a:defRPr sz="4600"/>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1B8ABB09-4A1D-463E-8065-109CC2B7EFAA}" type="datetimeFigureOut">
              <a:rPr lang="ar-SA" smtClean="0"/>
              <a:t>19/03/1447</a:t>
            </a:fld>
            <a:endParaRPr lang="ar-SA"/>
          </a:p>
        </p:txBody>
      </p:sp>
      <p:sp>
        <p:nvSpPr>
          <p:cNvPr id="8" name="عنصر نائب لرقم الشريحة 7"/>
          <p:cNvSpPr>
            <a:spLocks noGrp="1"/>
          </p:cNvSpPr>
          <p:nvPr>
            <p:ph type="sldNum" sz="quarter" idx="11"/>
          </p:nvPr>
        </p:nvSpPr>
        <p:spPr/>
        <p:txBody>
          <a:bodyPr/>
          <a:lstStyle/>
          <a:p>
            <a:fld id="{0B34F065-1154-456A-91E3-76DE8E75E17B}" type="slidenum">
              <a:rPr lang="ar-SA" smtClean="0"/>
              <a:t>‹#›</a:t>
            </a:fld>
            <a:endParaRPr lang="ar-SA"/>
          </a:p>
        </p:txBody>
      </p:sp>
      <p:sp>
        <p:nvSpPr>
          <p:cNvPr id="9" name="عنصر نائب للتذييل 8"/>
          <p:cNvSpPr>
            <a:spLocks noGrp="1"/>
          </p:cNvSpPr>
          <p:nvPr>
            <p:ph type="ftr" sz="quarter" idx="12"/>
          </p:nvPr>
        </p:nvSpPr>
        <p:spPr/>
        <p:txBody>
          <a:bodyPr/>
          <a:lstStyle/>
          <a:p>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19/03/1447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19/03/1447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a:xfrm>
            <a:off x="8156448" y="6422064"/>
            <a:ext cx="762000" cy="365125"/>
          </a:xfrm>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457200" y="6422064"/>
            <a:ext cx="2133600" cy="365125"/>
          </a:xfrm>
        </p:spPr>
        <p:txBody>
          <a:bodyPr/>
          <a:lstStyle/>
          <a:p>
            <a:fld id="{1B8ABB09-4A1D-463E-8065-109CC2B7EFAA}" type="datetimeFigureOut">
              <a:rPr lang="ar-SA" smtClean="0"/>
              <a:t>19/03/1447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شكل حر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شكل حر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صر نائب للعنوان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1B8ABB09-4A1D-463E-8065-109CC2B7EFAA}" type="datetimeFigureOut">
              <a:rPr lang="ar-SA" smtClean="0"/>
              <a:t>19/03/1447</a:t>
            </a:fld>
            <a:endParaRPr lang="ar-SA"/>
          </a:p>
        </p:txBody>
      </p:sp>
      <p:sp>
        <p:nvSpPr>
          <p:cNvPr id="22" name="عنصر نائب للتذييل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ar-SA"/>
          </a:p>
        </p:txBody>
      </p:sp>
      <p:sp>
        <p:nvSpPr>
          <p:cNvPr id="18" name="عنصر نائب لرقم الشريحة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0B34F065-1154-456A-91E3-76DE8E75E17B}" type="slidenum">
              <a:rPr lang="ar-SA" smtClean="0"/>
              <a:t>‹#›</a:t>
            </a:fld>
            <a:endParaRPr lang="ar-SA"/>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600" kern="1200">
          <a:solidFill>
            <a:schemeClr val="tx1"/>
          </a:solidFill>
          <a:latin typeface="+mj-lt"/>
          <a:ea typeface="+mj-ea"/>
          <a:cs typeface="+mj-cs"/>
        </a:defRPr>
      </a:lvl1pPr>
    </p:titleStyle>
    <p:bodyStyle>
      <a:lvl1pPr marL="420624"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r" rtl="1"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r" rtl="1"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r" rtl="1"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r" rtl="1"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95536" y="260648"/>
            <a:ext cx="7467600" cy="1143000"/>
          </a:xfrm>
        </p:spPr>
        <p:txBody>
          <a:bodyPr>
            <a:noAutofit/>
          </a:bodyPr>
          <a:lstStyle/>
          <a:p>
            <a:pPr algn="r"/>
            <a:r>
              <a:rPr lang="ar-IQ" sz="3200" b="1" dirty="0"/>
              <a:t>اولاً: مفهوم التنمر في مكان </a:t>
            </a:r>
            <a:r>
              <a:rPr lang="ar-IQ" sz="3200" b="1" dirty="0" smtClean="0"/>
              <a:t>العمل</a:t>
            </a:r>
            <a:endParaRPr lang="ar-SA" sz="3200" dirty="0"/>
          </a:p>
        </p:txBody>
      </p:sp>
      <p:sp>
        <p:nvSpPr>
          <p:cNvPr id="3" name="عنصر نائب للمحتوى 2"/>
          <p:cNvSpPr>
            <a:spLocks noGrp="1"/>
          </p:cNvSpPr>
          <p:nvPr>
            <p:ph idx="1"/>
          </p:nvPr>
        </p:nvSpPr>
        <p:spPr>
          <a:xfrm>
            <a:off x="179512" y="1600200"/>
            <a:ext cx="8352928" cy="4997152"/>
          </a:xfrm>
        </p:spPr>
        <p:txBody>
          <a:bodyPr>
            <a:normAutofit fontScale="85000" lnSpcReduction="10000"/>
          </a:bodyPr>
          <a:lstStyle/>
          <a:p>
            <a:pPr algn="justLow">
              <a:lnSpc>
                <a:spcPct val="160000"/>
              </a:lnSpc>
            </a:pPr>
            <a:r>
              <a:rPr lang="ar-IQ" b="1" dirty="0"/>
              <a:t>فالتنمر في مكان العمل هو عندما يلحق الموظف ضررًا جسديًا أو عاطفيًا أو عقليًا أو مضايقة أو تمييزًا أو عدوانًا في مكان العمل أو انحرافًا أو تخريبًا أو تنمرًا بشكل مباشر أو غير مباشر مثل أي شكل من أشكال العنف تجاه زميل عمل </a:t>
            </a:r>
            <a:r>
              <a:rPr lang="ar-IQ" b="1" dirty="0" smtClean="0"/>
              <a:t>آخر.</a:t>
            </a:r>
          </a:p>
          <a:p>
            <a:pPr algn="justLow">
              <a:lnSpc>
                <a:spcPct val="160000"/>
              </a:lnSpc>
            </a:pPr>
            <a:r>
              <a:rPr lang="ar-IQ" b="1" dirty="0"/>
              <a:t>يُعرَّف </a:t>
            </a:r>
            <a:r>
              <a:rPr lang="ar-IQ" b="1" dirty="0" smtClean="0"/>
              <a:t>بأنه </a:t>
            </a:r>
            <a:r>
              <a:rPr lang="ar-IQ" b="1" dirty="0"/>
              <a:t>سلوكيات سلبية مستمرة ومتكررة أو هجمات تستهدف فردًا واحدًا من قبل شخص واحد أو مجموعة على مدار فترة زمنية </a:t>
            </a:r>
            <a:endParaRPr lang="ar-SA" dirty="0"/>
          </a:p>
        </p:txBody>
      </p:sp>
    </p:spTree>
    <p:extLst>
      <p:ext uri="{BB962C8B-B14F-4D97-AF65-F5344CB8AC3E}">
        <p14:creationId xmlns:p14="http://schemas.microsoft.com/office/powerpoint/2010/main" val="25089540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b="1" dirty="0"/>
              <a:t>وصف </a:t>
            </a:r>
            <a:r>
              <a:rPr lang="ar-SA" b="1" dirty="0" smtClean="0"/>
              <a:t>الحالة</a:t>
            </a:r>
            <a:endParaRPr lang="ar-SA" dirty="0"/>
          </a:p>
        </p:txBody>
      </p:sp>
      <p:sp>
        <p:nvSpPr>
          <p:cNvPr id="3" name="عنصر نائب للمحتوى 2"/>
          <p:cNvSpPr>
            <a:spLocks noGrp="1"/>
          </p:cNvSpPr>
          <p:nvPr>
            <p:ph idx="1"/>
          </p:nvPr>
        </p:nvSpPr>
        <p:spPr/>
        <p:txBody>
          <a:bodyPr/>
          <a:lstStyle/>
          <a:p>
            <a:pPr algn="justLow"/>
            <a:r>
              <a:rPr lang="en-US" dirty="0" smtClean="0"/>
              <a:t>"</a:t>
            </a:r>
            <a:r>
              <a:rPr lang="ar-SA" dirty="0"/>
              <a:t>أحمد"، موظف في قسم العمليات</a:t>
            </a:r>
            <a:r>
              <a:rPr lang="en-US" dirty="0"/>
              <a:t> (Operations) </a:t>
            </a:r>
            <a:r>
              <a:rPr lang="ar-SA" dirty="0"/>
              <a:t>في أمازون، يعمل في إدارة سلسلة التوريد. خلال العام الأول، كان أداؤه مميزًا، لكن لاحقًا، بدأ يعاني من معاملة مديره المباشر بطريقة تُظهر التنمر</a:t>
            </a:r>
            <a:r>
              <a:rPr lang="en-US" dirty="0"/>
              <a:t>.</a:t>
            </a:r>
          </a:p>
          <a:p>
            <a:pPr marL="36576" indent="0">
              <a:buNone/>
            </a:pPr>
            <a:endParaRPr lang="ar-SA" dirty="0"/>
          </a:p>
        </p:txBody>
      </p:sp>
    </p:spTree>
    <p:extLst>
      <p:ext uri="{BB962C8B-B14F-4D97-AF65-F5344CB8AC3E}">
        <p14:creationId xmlns:p14="http://schemas.microsoft.com/office/powerpoint/2010/main" val="321236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SA" sz="4000" b="1" dirty="0"/>
              <a:t>أشكال التنمر التي تعرض لها أحمد</a:t>
            </a:r>
            <a:r>
              <a:rPr lang="en-US" sz="4000" b="1" dirty="0" smtClean="0"/>
              <a:t>:</a:t>
            </a:r>
            <a:endParaRPr lang="ar-SA" dirty="0"/>
          </a:p>
        </p:txBody>
      </p:sp>
      <p:sp>
        <p:nvSpPr>
          <p:cNvPr id="3" name="عنصر نائب للمحتوى 2"/>
          <p:cNvSpPr>
            <a:spLocks noGrp="1"/>
          </p:cNvSpPr>
          <p:nvPr>
            <p:ph idx="1"/>
          </p:nvPr>
        </p:nvSpPr>
        <p:spPr/>
        <p:txBody>
          <a:bodyPr>
            <a:normAutofit/>
          </a:bodyPr>
          <a:lstStyle/>
          <a:p>
            <a:pPr lvl="0" algn="justLow"/>
            <a:r>
              <a:rPr lang="ar-SA" b="1" dirty="0" smtClean="0"/>
              <a:t>الاستهزاء </a:t>
            </a:r>
            <a:r>
              <a:rPr lang="ar-SA" b="1" dirty="0"/>
              <a:t>المستمر بالأداء</a:t>
            </a:r>
            <a:r>
              <a:rPr lang="en-US" dirty="0"/>
              <a:t>: </a:t>
            </a:r>
            <a:r>
              <a:rPr lang="ar-SA" dirty="0"/>
              <a:t>رغم تحقيق أحمد لمعظم أهدافه الشهرية، كان مديره يقلل من قيمة إنجازاته</a:t>
            </a:r>
            <a:r>
              <a:rPr lang="en-US" dirty="0"/>
              <a:t>.</a:t>
            </a:r>
          </a:p>
          <a:p>
            <a:pPr lvl="0" algn="justLow"/>
            <a:r>
              <a:rPr lang="ar-SA" b="1" dirty="0"/>
              <a:t>إجباره على العمل لساعات طويلة</a:t>
            </a:r>
            <a:r>
              <a:rPr lang="en-US" dirty="0"/>
              <a:t>: </a:t>
            </a:r>
            <a:r>
              <a:rPr lang="ar-SA" dirty="0"/>
              <a:t>مع تحذيرات بأن رفضه سيؤثر على تقييمه السنوي</a:t>
            </a:r>
            <a:r>
              <a:rPr lang="en-US" dirty="0"/>
              <a:t>.</a:t>
            </a:r>
          </a:p>
          <a:p>
            <a:pPr lvl="0" algn="justLow"/>
            <a:r>
              <a:rPr lang="ar-SA" b="1" dirty="0"/>
              <a:t>الإقصاء</a:t>
            </a:r>
            <a:r>
              <a:rPr lang="en-US" dirty="0"/>
              <a:t>: </a:t>
            </a:r>
            <a:r>
              <a:rPr lang="ar-SA" dirty="0"/>
              <a:t>استبعاده من الاجتماعات والقرارات المهمة لفريق العمل</a:t>
            </a:r>
            <a:r>
              <a:rPr lang="en-US" dirty="0"/>
              <a:t>.</a:t>
            </a:r>
          </a:p>
          <a:p>
            <a:pPr lvl="0" algn="justLow"/>
            <a:r>
              <a:rPr lang="ar-SA" b="1" dirty="0"/>
              <a:t>التهديد بالفصل</a:t>
            </a:r>
            <a:r>
              <a:rPr lang="en-US" dirty="0"/>
              <a:t>: </a:t>
            </a:r>
            <a:r>
              <a:rPr lang="ar-SA" dirty="0"/>
              <a:t>بشكل متكرر وغير مبرر</a:t>
            </a:r>
            <a:r>
              <a:rPr lang="en-US" dirty="0"/>
              <a:t>.</a:t>
            </a:r>
          </a:p>
          <a:p>
            <a:endParaRPr lang="ar-SA" dirty="0"/>
          </a:p>
        </p:txBody>
      </p:sp>
    </p:spTree>
    <p:extLst>
      <p:ext uri="{BB962C8B-B14F-4D97-AF65-F5344CB8AC3E}">
        <p14:creationId xmlns:p14="http://schemas.microsoft.com/office/powerpoint/2010/main" val="24623777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7427168" cy="5649491"/>
          </a:xfrm>
        </p:spPr>
        <p:txBody>
          <a:bodyPr/>
          <a:lstStyle/>
          <a:p>
            <a:pPr marL="36576" indent="0">
              <a:buNone/>
            </a:pPr>
            <a:r>
              <a:rPr lang="ar-SA" b="1" dirty="0"/>
              <a:t>رد فعل أحمد</a:t>
            </a:r>
            <a:r>
              <a:rPr lang="en-US" b="1" dirty="0"/>
              <a:t>:</a:t>
            </a:r>
            <a:endParaRPr lang="en-US" dirty="0"/>
          </a:p>
          <a:p>
            <a:pPr lvl="0" algn="justLow"/>
            <a:r>
              <a:rPr lang="ar-SA" dirty="0"/>
              <a:t>انخفاض ثقته بنفسه وشعوره المستمر بالضغط</a:t>
            </a:r>
            <a:r>
              <a:rPr lang="en-US" dirty="0" smtClean="0"/>
              <a:t>.</a:t>
            </a:r>
            <a:r>
              <a:rPr lang="ar-IQ" dirty="0" smtClean="0"/>
              <a:t>.</a:t>
            </a:r>
            <a:endParaRPr lang="en-US" dirty="0"/>
          </a:p>
          <a:p>
            <a:pPr lvl="0" algn="justLow"/>
            <a:r>
              <a:rPr lang="ar-SA" dirty="0"/>
              <a:t>تدهور صحته النفسية والجسدية، مع معاناته من الأرق والقلق</a:t>
            </a:r>
            <a:r>
              <a:rPr lang="en-US" dirty="0"/>
              <a:t>.</a:t>
            </a:r>
          </a:p>
          <a:p>
            <a:pPr lvl="0" algn="justLow"/>
            <a:r>
              <a:rPr lang="ar-SA" dirty="0"/>
              <a:t>بدأ البحث عن وظائف أخرى</a:t>
            </a:r>
            <a:r>
              <a:rPr lang="en-US" dirty="0"/>
              <a:t>.</a:t>
            </a:r>
          </a:p>
          <a:p>
            <a:endParaRPr lang="ar-SA" dirty="0"/>
          </a:p>
        </p:txBody>
      </p:sp>
    </p:spTree>
    <p:extLst>
      <p:ext uri="{BB962C8B-B14F-4D97-AF65-F5344CB8AC3E}">
        <p14:creationId xmlns:p14="http://schemas.microsoft.com/office/powerpoint/2010/main" val="1799090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عنوان 8"/>
          <p:cNvSpPr>
            <a:spLocks noGrp="1"/>
          </p:cNvSpPr>
          <p:nvPr>
            <p:ph type="title"/>
          </p:nvPr>
        </p:nvSpPr>
        <p:spPr/>
        <p:txBody>
          <a:bodyPr>
            <a:normAutofit fontScale="90000"/>
          </a:bodyPr>
          <a:lstStyle/>
          <a:p>
            <a:r>
              <a:rPr lang="ar-IQ" dirty="0" smtClean="0"/>
              <a:t>التأثيرات على احمد وعلى الشركة </a:t>
            </a:r>
            <a:endParaRPr lang="ar-SA" dirty="0"/>
          </a:p>
        </p:txBody>
      </p:sp>
      <p:sp>
        <p:nvSpPr>
          <p:cNvPr id="10" name="عنصر نائب للمحتوى 9"/>
          <p:cNvSpPr>
            <a:spLocks noGrp="1"/>
          </p:cNvSpPr>
          <p:nvPr>
            <p:ph sz="half" idx="1"/>
          </p:nvPr>
        </p:nvSpPr>
        <p:spPr/>
        <p:txBody>
          <a:bodyPr/>
          <a:lstStyle/>
          <a:p>
            <a:pPr algn="ctr"/>
            <a:r>
              <a:rPr lang="ar-IQ" b="1" u="sng" dirty="0" smtClean="0"/>
              <a:t>التأثير على الشركة</a:t>
            </a:r>
          </a:p>
          <a:p>
            <a:pPr lvl="1" algn="justLow"/>
            <a:r>
              <a:rPr lang="ar-SA" sz="2400" dirty="0"/>
              <a:t>خسارة موظف كفء</a:t>
            </a:r>
            <a:r>
              <a:rPr lang="en-US" sz="2400" dirty="0"/>
              <a:t>.</a:t>
            </a:r>
            <a:endParaRPr lang="en-US" sz="1800" dirty="0"/>
          </a:p>
          <a:p>
            <a:pPr lvl="1" algn="justLow"/>
            <a:r>
              <a:rPr lang="ar-SA" sz="2400" dirty="0"/>
              <a:t>تزايد شكاوى مشابهة من فرق أخرى، مما أثر على سمعة أمازون كبيئة عمل</a:t>
            </a:r>
            <a:r>
              <a:rPr lang="en-US" sz="2400" dirty="0"/>
              <a:t>.</a:t>
            </a:r>
            <a:endParaRPr lang="en-US" sz="1800" dirty="0"/>
          </a:p>
          <a:p>
            <a:pPr lvl="1" algn="justLow"/>
            <a:r>
              <a:rPr lang="ar-SA" sz="2400" dirty="0"/>
              <a:t>الحاجة إلى تدريب موظف جديد، ما رفع التكاليف التشغيلية</a:t>
            </a:r>
            <a:r>
              <a:rPr lang="en-US" sz="2400" dirty="0"/>
              <a:t>.</a:t>
            </a:r>
            <a:endParaRPr lang="en-US" sz="1800" dirty="0"/>
          </a:p>
          <a:p>
            <a:endParaRPr lang="ar-SA" dirty="0"/>
          </a:p>
        </p:txBody>
      </p:sp>
      <p:sp>
        <p:nvSpPr>
          <p:cNvPr id="11" name="عنصر نائب للمحتوى 10"/>
          <p:cNvSpPr>
            <a:spLocks noGrp="1"/>
          </p:cNvSpPr>
          <p:nvPr>
            <p:ph sz="half" idx="2"/>
          </p:nvPr>
        </p:nvSpPr>
        <p:spPr/>
        <p:txBody>
          <a:bodyPr/>
          <a:lstStyle/>
          <a:p>
            <a:pPr marL="36576" indent="0" algn="ctr">
              <a:buNone/>
            </a:pPr>
            <a:r>
              <a:rPr lang="ar-IQ" b="1" u="sng" dirty="0" smtClean="0"/>
              <a:t>التأثير على احمد</a:t>
            </a:r>
          </a:p>
          <a:p>
            <a:pPr lvl="1" algn="justLow"/>
            <a:r>
              <a:rPr lang="ar-SA" sz="2400" dirty="0"/>
              <a:t>فقدان الرغبة في العمل</a:t>
            </a:r>
            <a:r>
              <a:rPr lang="en-US" sz="2400" dirty="0"/>
              <a:t>.</a:t>
            </a:r>
            <a:endParaRPr lang="en-US" sz="1800" dirty="0"/>
          </a:p>
          <a:p>
            <a:pPr lvl="1" algn="justLow"/>
            <a:r>
              <a:rPr lang="ar-SA" sz="2400" dirty="0"/>
              <a:t>قرر الاستقالة بعد سنة واحدة، مما ترك فجوة في فريقه</a:t>
            </a:r>
            <a:r>
              <a:rPr lang="en-US" sz="2400" dirty="0"/>
              <a:t>.</a:t>
            </a:r>
            <a:endParaRPr lang="en-US" sz="1800" dirty="0"/>
          </a:p>
          <a:p>
            <a:endParaRPr lang="ar-SA" dirty="0"/>
          </a:p>
        </p:txBody>
      </p:sp>
    </p:spTree>
    <p:extLst>
      <p:ext uri="{BB962C8B-B14F-4D97-AF65-F5344CB8AC3E}">
        <p14:creationId xmlns:p14="http://schemas.microsoft.com/office/powerpoint/2010/main" val="17655528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274638"/>
            <a:ext cx="8388424" cy="1143000"/>
          </a:xfrm>
        </p:spPr>
        <p:txBody>
          <a:bodyPr>
            <a:noAutofit/>
          </a:bodyPr>
          <a:lstStyle/>
          <a:p>
            <a:pPr algn="r"/>
            <a:r>
              <a:rPr lang="ar-IQ" sz="4000" b="1" dirty="0" smtClean="0"/>
              <a:t>الاستراتيجيات التي اتخذتها </a:t>
            </a:r>
            <a:r>
              <a:rPr lang="ar-SA" sz="4000" b="1" dirty="0" smtClean="0"/>
              <a:t>أمازون</a:t>
            </a:r>
            <a:endParaRPr lang="ar-SA" sz="4000" dirty="0"/>
          </a:p>
        </p:txBody>
      </p:sp>
      <p:sp>
        <p:nvSpPr>
          <p:cNvPr id="3" name="عنصر نائب للمحتوى 2"/>
          <p:cNvSpPr>
            <a:spLocks noGrp="1"/>
          </p:cNvSpPr>
          <p:nvPr>
            <p:ph idx="1"/>
          </p:nvPr>
        </p:nvSpPr>
        <p:spPr/>
        <p:txBody>
          <a:bodyPr>
            <a:normAutofit/>
          </a:bodyPr>
          <a:lstStyle/>
          <a:p>
            <a:pPr lvl="0" algn="justLow"/>
            <a:r>
              <a:rPr lang="ar-SA" b="1" dirty="0" smtClean="0"/>
              <a:t>إطلاق </a:t>
            </a:r>
            <a:r>
              <a:rPr lang="ar-SA" b="1" dirty="0"/>
              <a:t>برامج تدريبية</a:t>
            </a:r>
            <a:r>
              <a:rPr lang="ar-SA" dirty="0"/>
              <a:t> للإدارة لتجنب السلوكيات المسيئة</a:t>
            </a:r>
            <a:r>
              <a:rPr lang="en-US" dirty="0"/>
              <a:t>.</a:t>
            </a:r>
          </a:p>
          <a:p>
            <a:pPr lvl="0" algn="justLow"/>
            <a:r>
              <a:rPr lang="ar-SA" b="1" dirty="0"/>
              <a:t>تعزيز آليات الإبلاغ السري</a:t>
            </a:r>
            <a:r>
              <a:rPr lang="ar-SA" dirty="0"/>
              <a:t> عن التنمر والتمييز</a:t>
            </a:r>
            <a:r>
              <a:rPr lang="en-US" dirty="0"/>
              <a:t>.</a:t>
            </a:r>
          </a:p>
          <a:p>
            <a:pPr lvl="0" algn="justLow"/>
            <a:r>
              <a:rPr lang="ar-SA" b="1" dirty="0"/>
              <a:t>تعديل سياسات الأداء</a:t>
            </a:r>
            <a:r>
              <a:rPr lang="ar-SA" dirty="0"/>
              <a:t> لتقليل الضغوط على الموظفين</a:t>
            </a:r>
            <a:r>
              <a:rPr lang="en-US" dirty="0"/>
              <a:t>.</a:t>
            </a:r>
          </a:p>
          <a:p>
            <a:pPr lvl="0" algn="justLow"/>
            <a:r>
              <a:rPr lang="ar-SA" b="1" dirty="0"/>
              <a:t>إطلاق برامج دعم نفسي</a:t>
            </a:r>
            <a:r>
              <a:rPr lang="ar-SA" dirty="0"/>
              <a:t> للعاملين</a:t>
            </a:r>
            <a:r>
              <a:rPr lang="en-US" dirty="0"/>
              <a:t>.</a:t>
            </a:r>
          </a:p>
          <a:p>
            <a:endParaRPr lang="ar-SA" dirty="0"/>
          </a:p>
        </p:txBody>
      </p:sp>
    </p:spTree>
    <p:extLst>
      <p:ext uri="{BB962C8B-B14F-4D97-AF65-F5344CB8AC3E}">
        <p14:creationId xmlns:p14="http://schemas.microsoft.com/office/powerpoint/2010/main" val="1697067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b="1" dirty="0"/>
              <a:t>ثانياً: التنمر </a:t>
            </a:r>
            <a:r>
              <a:rPr lang="ar-IQ" b="1" dirty="0" smtClean="0"/>
              <a:t>الالكتروني</a:t>
            </a:r>
            <a:endParaRPr lang="ar-SA" dirty="0"/>
          </a:p>
        </p:txBody>
      </p:sp>
      <p:sp>
        <p:nvSpPr>
          <p:cNvPr id="3" name="عنصر نائب للمحتوى 2"/>
          <p:cNvSpPr>
            <a:spLocks noGrp="1"/>
          </p:cNvSpPr>
          <p:nvPr>
            <p:ph idx="1"/>
          </p:nvPr>
        </p:nvSpPr>
        <p:spPr/>
        <p:txBody>
          <a:bodyPr/>
          <a:lstStyle/>
          <a:p>
            <a:pPr algn="justLow"/>
            <a:r>
              <a:rPr lang="ar-SA" dirty="0"/>
              <a:t>العمل هو شكل من أشكال التنمر الذي يتم عبر الوسائل الرقمية، مثل البريد الإلكتروني، تطبيقات المراسلة، وسائل التواصل الاجتماعي، أو المنصات الرقمية الخاصة بالشركة. يمكن أن يتسبب هذا النوع من التنمر في تأثيرات نفسية واجتماعية سلبية على الموظفين، ويضر بالبيئة العامة للعمل</a:t>
            </a:r>
            <a:r>
              <a:rPr lang="en-US" dirty="0"/>
              <a:t>. </a:t>
            </a:r>
            <a:endParaRPr lang="ar-SA" dirty="0"/>
          </a:p>
        </p:txBody>
      </p:sp>
    </p:spTree>
    <p:extLst>
      <p:ext uri="{BB962C8B-B14F-4D97-AF65-F5344CB8AC3E}">
        <p14:creationId xmlns:p14="http://schemas.microsoft.com/office/powerpoint/2010/main" val="973374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r"/>
            <a:r>
              <a:rPr lang="ar-IQ" sz="3200" b="1" dirty="0"/>
              <a:t>ثالثاً: أفعال المتنمرين في مكان العمل</a:t>
            </a:r>
            <a:r>
              <a:rPr lang="en-US" sz="3200" dirty="0"/>
              <a:t/>
            </a:r>
            <a:br>
              <a:rPr lang="en-US" sz="3200" dirty="0"/>
            </a:br>
            <a:endParaRPr lang="ar-SA" sz="3200" dirty="0"/>
          </a:p>
        </p:txBody>
      </p:sp>
      <p:sp>
        <p:nvSpPr>
          <p:cNvPr id="3" name="عنصر نائب للمحتوى 2"/>
          <p:cNvSpPr>
            <a:spLocks noGrp="1"/>
          </p:cNvSpPr>
          <p:nvPr>
            <p:ph idx="1"/>
          </p:nvPr>
        </p:nvSpPr>
        <p:spPr>
          <a:xfrm>
            <a:off x="323528" y="1124744"/>
            <a:ext cx="8064896" cy="5472608"/>
          </a:xfrm>
        </p:spPr>
        <p:txBody>
          <a:bodyPr>
            <a:normAutofit fontScale="55000" lnSpcReduction="20000"/>
          </a:bodyPr>
          <a:lstStyle/>
          <a:p>
            <a:pPr lvl="0" algn="justLow">
              <a:lnSpc>
                <a:spcPct val="170000"/>
              </a:lnSpc>
            </a:pPr>
            <a:r>
              <a:rPr lang="ar-IQ" b="1" dirty="0" smtClean="0"/>
              <a:t>ينطوي </a:t>
            </a:r>
            <a:r>
              <a:rPr lang="ar-IQ" b="1" dirty="0"/>
              <a:t>على سلوكيات شخصية ضارة متكررة </a:t>
            </a:r>
            <a:r>
              <a:rPr lang="ar-IQ" b="1" dirty="0" smtClean="0"/>
              <a:t>ومتراكمة</a:t>
            </a:r>
            <a:endParaRPr lang="en-US" b="1" dirty="0"/>
          </a:p>
          <a:p>
            <a:pPr lvl="0" algn="justLow">
              <a:lnSpc>
                <a:spcPct val="170000"/>
              </a:lnSpc>
            </a:pPr>
            <a:r>
              <a:rPr lang="ar-IQ" b="1" dirty="0"/>
              <a:t> يستخدم المتنمرون أي نهج تحت تصرفهم، بما في ذلك على سبيل المثال لا الحصر، الترهيب (الجسدي والعاطفي </a:t>
            </a:r>
            <a:r>
              <a:rPr lang="ar-IQ" b="1" dirty="0" smtClean="0"/>
              <a:t>واللفظي. </a:t>
            </a:r>
            <a:endParaRPr lang="en-US" b="1" dirty="0"/>
          </a:p>
          <a:p>
            <a:pPr lvl="0" algn="justLow">
              <a:lnSpc>
                <a:spcPct val="170000"/>
              </a:lnSpc>
            </a:pPr>
            <a:r>
              <a:rPr lang="ar-IQ" b="1" dirty="0"/>
              <a:t>قد تبدو الأفعال الفردية غير مهمة، لكن هذه الإهانات البسيطة لها تأثير تراكمي </a:t>
            </a:r>
            <a:endParaRPr lang="ar-IQ" b="1" dirty="0" smtClean="0"/>
          </a:p>
          <a:p>
            <a:pPr lvl="0" algn="justLow">
              <a:lnSpc>
                <a:spcPct val="170000"/>
              </a:lnSpc>
            </a:pPr>
            <a:r>
              <a:rPr lang="ar-IQ" b="1" dirty="0" smtClean="0"/>
              <a:t>إن </a:t>
            </a:r>
            <a:r>
              <a:rPr lang="ar-IQ" b="1" dirty="0"/>
              <a:t>الأفعال التي حددها الباحثون والتي يستخدمها الجناة لتسهيل التنمر في مكان العمل. يمكن أن تشمل الأفعال التي يستخدمها المتنمرون النقد والإذلال، وحجب المعلومات التي تؤثر على الأداء، </a:t>
            </a:r>
            <a:endParaRPr lang="ar-IQ" b="1" dirty="0" smtClean="0"/>
          </a:p>
          <a:p>
            <a:pPr lvl="0" algn="justLow">
              <a:lnSpc>
                <a:spcPct val="170000"/>
              </a:lnSpc>
            </a:pPr>
            <a:r>
              <a:rPr lang="ar-IQ" b="1" dirty="0" smtClean="0"/>
              <a:t>قد </a:t>
            </a:r>
            <a:r>
              <a:rPr lang="ar-IQ" b="1" dirty="0"/>
              <a:t>يعمل المشرفون على إدامة التنمر من خلال خلق انعدام الأمن الوظيفي وصراع الأدوار، </a:t>
            </a:r>
            <a:endParaRPr lang="en-US" b="1" dirty="0"/>
          </a:p>
          <a:p>
            <a:pPr lvl="0" algn="justLow">
              <a:lnSpc>
                <a:spcPct val="170000"/>
              </a:lnSpc>
            </a:pPr>
            <a:r>
              <a:rPr lang="ar-IQ" b="1" dirty="0"/>
              <a:t>وقد يستخدم المشرفون الترهيب والتقليل المتعمد من كرامة الموظف، مما يؤدي إلى ضرر عقلي أو أخلاقي أو جسدي .</a:t>
            </a:r>
            <a:endParaRPr lang="en-US" b="1" dirty="0"/>
          </a:p>
          <a:p>
            <a:pPr algn="justLow">
              <a:lnSpc>
                <a:spcPct val="170000"/>
              </a:lnSpc>
            </a:pPr>
            <a:endParaRPr lang="ar-SA" b="1" dirty="0"/>
          </a:p>
        </p:txBody>
      </p:sp>
    </p:spTree>
    <p:extLst>
      <p:ext uri="{BB962C8B-B14F-4D97-AF65-F5344CB8AC3E}">
        <p14:creationId xmlns:p14="http://schemas.microsoft.com/office/powerpoint/2010/main" val="1685632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b="1" dirty="0"/>
              <a:t>رابعاً</a:t>
            </a:r>
            <a:r>
              <a:rPr lang="ar-IQ" dirty="0"/>
              <a:t>: </a:t>
            </a:r>
            <a:r>
              <a:rPr lang="ar-IQ" b="1" dirty="0"/>
              <a:t>تأثيرات سلوك </a:t>
            </a:r>
            <a:r>
              <a:rPr lang="ar-IQ" b="1" dirty="0" smtClean="0"/>
              <a:t>التنمر</a:t>
            </a:r>
            <a:endParaRPr lang="ar-SA" dirty="0"/>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591026146"/>
              </p:ext>
            </p:extLst>
          </p:nvPr>
        </p:nvGraphicFramePr>
        <p:xfrm>
          <a:off x="180528" y="1412779"/>
          <a:ext cx="8855968" cy="5120602"/>
        </p:xfrm>
        <a:graphic>
          <a:graphicData uri="http://schemas.openxmlformats.org/drawingml/2006/table">
            <a:tbl>
              <a:tblPr rtl="1" firstRow="1" firstCol="1" bandRow="1">
                <a:tableStyleId>{5C22544A-7EE6-4342-B048-85BDC9FD1C3A}</a:tableStyleId>
              </a:tblPr>
              <a:tblGrid>
                <a:gridCol w="350400"/>
                <a:gridCol w="4418199"/>
                <a:gridCol w="4087369"/>
              </a:tblGrid>
              <a:tr h="196896">
                <a:tc>
                  <a:txBody>
                    <a:bodyPr/>
                    <a:lstStyle/>
                    <a:p>
                      <a:pPr algn="ctr" rtl="1">
                        <a:lnSpc>
                          <a:spcPct val="115000"/>
                        </a:lnSpc>
                        <a:spcAft>
                          <a:spcPts val="0"/>
                        </a:spcAft>
                      </a:pPr>
                      <a:r>
                        <a:rPr lang="ar-SA" sz="1000" dirty="0">
                          <a:effectLst/>
                        </a:rPr>
                        <a:t>ت</a:t>
                      </a:r>
                      <a:endParaRPr lang="en-US" sz="700" dirty="0">
                        <a:effectLst/>
                        <a:latin typeface="Calibri"/>
                        <a:ea typeface="Calibri"/>
                        <a:cs typeface="Arial"/>
                      </a:endParaRPr>
                    </a:p>
                  </a:txBody>
                  <a:tcPr marL="43408" marR="43408" marT="0" marB="0"/>
                </a:tc>
                <a:tc>
                  <a:txBody>
                    <a:bodyPr/>
                    <a:lstStyle/>
                    <a:p>
                      <a:pPr algn="ctr" rtl="1">
                        <a:lnSpc>
                          <a:spcPct val="115000"/>
                        </a:lnSpc>
                        <a:spcAft>
                          <a:spcPts val="0"/>
                        </a:spcAft>
                      </a:pPr>
                      <a:r>
                        <a:rPr lang="ar-SA" sz="1800" dirty="0">
                          <a:solidFill>
                            <a:schemeClr val="tx1"/>
                          </a:solidFill>
                          <a:effectLst/>
                        </a:rPr>
                        <a:t>التأثير على الفرد</a:t>
                      </a:r>
                      <a:endParaRPr lang="en-US" sz="1200" dirty="0">
                        <a:solidFill>
                          <a:schemeClr val="tx1"/>
                        </a:solidFill>
                        <a:effectLst/>
                        <a:latin typeface="Calibri"/>
                        <a:ea typeface="Calibri"/>
                        <a:cs typeface="Arial"/>
                      </a:endParaRPr>
                    </a:p>
                  </a:txBody>
                  <a:tcPr marL="43408" marR="43408" marT="0" marB="0"/>
                </a:tc>
                <a:tc>
                  <a:txBody>
                    <a:bodyPr/>
                    <a:lstStyle/>
                    <a:p>
                      <a:pPr algn="ctr" rtl="1">
                        <a:lnSpc>
                          <a:spcPct val="115000"/>
                        </a:lnSpc>
                        <a:spcAft>
                          <a:spcPts val="0"/>
                        </a:spcAft>
                      </a:pPr>
                      <a:r>
                        <a:rPr lang="ar-SA" sz="1800" dirty="0">
                          <a:solidFill>
                            <a:schemeClr val="tx1"/>
                          </a:solidFill>
                          <a:effectLst/>
                        </a:rPr>
                        <a:t>التأثير على المنظمة</a:t>
                      </a:r>
                      <a:endParaRPr lang="en-US" sz="1200" dirty="0">
                        <a:solidFill>
                          <a:schemeClr val="tx1"/>
                        </a:solidFill>
                        <a:effectLst/>
                        <a:latin typeface="Calibri"/>
                        <a:ea typeface="Calibri"/>
                        <a:cs typeface="Arial"/>
                      </a:endParaRPr>
                    </a:p>
                  </a:txBody>
                  <a:tcPr marL="43408" marR="43408" marT="0" marB="0"/>
                </a:tc>
              </a:tr>
              <a:tr h="563294">
                <a:tc>
                  <a:txBody>
                    <a:bodyPr/>
                    <a:lstStyle/>
                    <a:p>
                      <a:pPr algn="r" rtl="1">
                        <a:lnSpc>
                          <a:spcPct val="115000"/>
                        </a:lnSpc>
                        <a:spcAft>
                          <a:spcPts val="0"/>
                        </a:spcAft>
                      </a:pPr>
                      <a:r>
                        <a:rPr lang="ar-SA" sz="900">
                          <a:effectLst/>
                        </a:rPr>
                        <a:t>1</a:t>
                      </a:r>
                      <a:endParaRPr lang="en-US" sz="700">
                        <a:effectLst/>
                        <a:latin typeface="Calibri"/>
                        <a:ea typeface="Calibri"/>
                        <a:cs typeface="Arial"/>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يعاني ضحايا التنمر في مكان العمل من انخفاض والثقة بالنفس، والصراعات الداخلية </a:t>
                      </a:r>
                      <a:endParaRPr lang="en-US" sz="1600" b="1" dirty="0">
                        <a:effectLst/>
                        <a:latin typeface="Times New Roman" pitchFamily="18" charset="0"/>
                        <a:ea typeface="Calibri"/>
                        <a:cs typeface="Times New Roman" pitchFamily="18" charset="0"/>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تؤثر أفعال سلوك التنمر في مكان العمل على بيئة العمل. </a:t>
                      </a:r>
                      <a:endParaRPr lang="en-US" sz="1600" b="1" dirty="0">
                        <a:effectLst/>
                        <a:latin typeface="Times New Roman" pitchFamily="18" charset="0"/>
                        <a:ea typeface="Calibri"/>
                        <a:cs typeface="Times New Roman" pitchFamily="18" charset="0"/>
                      </a:endParaRPr>
                    </a:p>
                  </a:txBody>
                  <a:tcPr marL="43408" marR="43408" marT="0" marB="0"/>
                </a:tc>
              </a:tr>
              <a:tr h="648072">
                <a:tc>
                  <a:txBody>
                    <a:bodyPr/>
                    <a:lstStyle/>
                    <a:p>
                      <a:pPr algn="r" rtl="1">
                        <a:lnSpc>
                          <a:spcPct val="115000"/>
                        </a:lnSpc>
                        <a:spcAft>
                          <a:spcPts val="0"/>
                        </a:spcAft>
                      </a:pPr>
                      <a:r>
                        <a:rPr lang="ar-SA" sz="900">
                          <a:effectLst/>
                        </a:rPr>
                        <a:t>2</a:t>
                      </a:r>
                      <a:endParaRPr lang="en-US" sz="700">
                        <a:effectLst/>
                        <a:latin typeface="Calibri"/>
                        <a:ea typeface="Calibri"/>
                        <a:cs typeface="Arial"/>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قد يتسبب التنمر في مكان العمل في فقدان بعض الموظفين الضحايا للدافع والشغف وانعدام الاهتمام الوظيفي وفرص </a:t>
                      </a:r>
                      <a:r>
                        <a:rPr lang="ar-IQ" sz="1600" b="1" dirty="0" smtClean="0">
                          <a:effectLst/>
                          <a:latin typeface="Times New Roman" pitchFamily="18" charset="0"/>
                          <a:cs typeface="Times New Roman" pitchFamily="18" charset="0"/>
                        </a:rPr>
                        <a:t>الترقية</a:t>
                      </a:r>
                      <a:endParaRPr lang="en-US" sz="1600" b="1" dirty="0">
                        <a:effectLst/>
                        <a:latin typeface="Times New Roman" pitchFamily="18" charset="0"/>
                        <a:cs typeface="Times New Roman" pitchFamily="18" charset="0"/>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يميل الموظفون المعرضون للتنمر في مكان العمل إلى تطوير تصور لبيئة العمل على أنها مرهقة</a:t>
                      </a:r>
                      <a:endParaRPr lang="en-US" sz="1600" b="1" dirty="0">
                        <a:effectLst/>
                        <a:latin typeface="Times New Roman" pitchFamily="18" charset="0"/>
                        <a:ea typeface="Calibri"/>
                        <a:cs typeface="Times New Roman" pitchFamily="18" charset="0"/>
                      </a:endParaRPr>
                    </a:p>
                  </a:txBody>
                  <a:tcPr marL="43408" marR="43408" marT="0" marB="0"/>
                </a:tc>
              </a:tr>
              <a:tr h="864096">
                <a:tc>
                  <a:txBody>
                    <a:bodyPr/>
                    <a:lstStyle/>
                    <a:p>
                      <a:pPr algn="r" rtl="1">
                        <a:lnSpc>
                          <a:spcPct val="115000"/>
                        </a:lnSpc>
                        <a:spcAft>
                          <a:spcPts val="0"/>
                        </a:spcAft>
                      </a:pPr>
                      <a:r>
                        <a:rPr lang="ar-SA" sz="900">
                          <a:effectLst/>
                        </a:rPr>
                        <a:t>3</a:t>
                      </a:r>
                      <a:endParaRPr lang="en-US" sz="700">
                        <a:effectLst/>
                        <a:latin typeface="Calibri"/>
                        <a:ea typeface="Calibri"/>
                        <a:cs typeface="Arial"/>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أن الموظفين الذين يشهدون التنمر في مكان العمل تجاه موظف آخر قد يرون تصرفات المتنمر على أنها عدم احترام ويبلغون عن الجريمة على افتراض أنهم سيصبحون الهدف التالي. مسؤولية الموظفين هي الإبلاغ عن سلوك المتنمر في مكان العمل.</a:t>
                      </a:r>
                      <a:endParaRPr lang="en-US" sz="1600" b="1" dirty="0">
                        <a:effectLst/>
                        <a:latin typeface="Times New Roman" pitchFamily="18" charset="0"/>
                        <a:ea typeface="Calibri"/>
                        <a:cs typeface="Times New Roman" pitchFamily="18" charset="0"/>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يؤدي التنمر في مكان العمل إلى انخفاض صحة الموظفين، مما يؤدي إلى انخفاض الإنتاج وزيادة التكاليف على المنظمات. </a:t>
                      </a:r>
                      <a:endParaRPr lang="en-US" sz="1600" b="1" dirty="0">
                        <a:effectLst/>
                        <a:latin typeface="Times New Roman" pitchFamily="18" charset="0"/>
                        <a:ea typeface="Calibri"/>
                        <a:cs typeface="Times New Roman" pitchFamily="18" charset="0"/>
                      </a:endParaRPr>
                    </a:p>
                  </a:txBody>
                  <a:tcPr marL="43408" marR="43408" marT="0" marB="0"/>
                </a:tc>
              </a:tr>
              <a:tr h="689137">
                <a:tc>
                  <a:txBody>
                    <a:bodyPr/>
                    <a:lstStyle/>
                    <a:p>
                      <a:pPr algn="r" rtl="1">
                        <a:lnSpc>
                          <a:spcPct val="115000"/>
                        </a:lnSpc>
                        <a:spcAft>
                          <a:spcPts val="0"/>
                        </a:spcAft>
                      </a:pPr>
                      <a:r>
                        <a:rPr lang="ar-SA" sz="900">
                          <a:effectLst/>
                        </a:rPr>
                        <a:t>4</a:t>
                      </a:r>
                      <a:endParaRPr lang="en-US" sz="700">
                        <a:effectLst/>
                        <a:latin typeface="Calibri"/>
                        <a:ea typeface="Calibri"/>
                        <a:cs typeface="Arial"/>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يؤدي التنمر في مكان العمل إلى الإرهاق الوظيفي للموظفين الضحايا. </a:t>
                      </a:r>
                      <a:endParaRPr lang="en-US" sz="1600" b="1" dirty="0">
                        <a:effectLst/>
                        <a:latin typeface="Times New Roman" pitchFamily="18" charset="0"/>
                        <a:cs typeface="Times New Roman" pitchFamily="18" charset="0"/>
                      </a:endParaRPr>
                    </a:p>
                    <a:p>
                      <a:pPr algn="justLow" rtl="1">
                        <a:lnSpc>
                          <a:spcPct val="115000"/>
                        </a:lnSpc>
                        <a:spcAft>
                          <a:spcPts val="0"/>
                        </a:spcAft>
                      </a:pPr>
                      <a:r>
                        <a:rPr lang="ar-SA" sz="1600" b="1" dirty="0">
                          <a:effectLst/>
                          <a:latin typeface="Times New Roman" pitchFamily="18" charset="0"/>
                          <a:cs typeface="Times New Roman" pitchFamily="18" charset="0"/>
                        </a:rPr>
                        <a:t> </a:t>
                      </a:r>
                      <a:endParaRPr lang="en-US" sz="1600" b="1" dirty="0">
                        <a:effectLst/>
                        <a:latin typeface="Times New Roman" pitchFamily="18" charset="0"/>
                        <a:ea typeface="Calibri"/>
                        <a:cs typeface="Times New Roman" pitchFamily="18" charset="0"/>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يستنزف التنمر في مكان العمل الموارد الشخصية، ويقلل من أداء الوظيفة، ويؤدي إلى انخفاض سلوكيات المواطنة، ويزيد من الاضطراب التنظيمي</a:t>
                      </a:r>
                      <a:endParaRPr lang="en-US" sz="1600" b="1" dirty="0">
                        <a:effectLst/>
                        <a:latin typeface="Times New Roman" pitchFamily="18" charset="0"/>
                        <a:ea typeface="Calibri"/>
                        <a:cs typeface="Times New Roman" pitchFamily="18" charset="0"/>
                      </a:endParaRPr>
                    </a:p>
                  </a:txBody>
                  <a:tcPr marL="43408" marR="43408" marT="0" marB="0"/>
                </a:tc>
              </a:tr>
              <a:tr h="835729">
                <a:tc>
                  <a:txBody>
                    <a:bodyPr/>
                    <a:lstStyle/>
                    <a:p>
                      <a:pPr algn="r" rtl="1">
                        <a:lnSpc>
                          <a:spcPct val="115000"/>
                        </a:lnSpc>
                        <a:spcAft>
                          <a:spcPts val="0"/>
                        </a:spcAft>
                      </a:pPr>
                      <a:r>
                        <a:rPr lang="ar-SA" sz="900">
                          <a:effectLst/>
                        </a:rPr>
                        <a:t>5</a:t>
                      </a:r>
                      <a:endParaRPr lang="en-US" sz="700">
                        <a:effectLst/>
                        <a:latin typeface="Calibri"/>
                        <a:ea typeface="Calibri"/>
                        <a:cs typeface="Arial"/>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أنه عندما يتعرض الموظفون لشدة كبيرة من الضائقة النفسية بسبب التنمر، فقد تكون النتيجة آثارًا شديدة تؤدي الى انخفاض احترام الذات والعزلة الاجتماعية</a:t>
                      </a:r>
                      <a:endParaRPr lang="en-US" sz="1600" b="1" dirty="0">
                        <a:effectLst/>
                        <a:latin typeface="Times New Roman" pitchFamily="18" charset="0"/>
                        <a:ea typeface="Calibri"/>
                        <a:cs typeface="Times New Roman" pitchFamily="18" charset="0"/>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 يؤدي التنمر في مكان العمل إلى انخفاض التفاني والالتزام الوظيفي، والهوية التنظيمية، ، وزيادة التغيب، ونية المغادرة، مما يؤدي إلى زيادة معدلات دوران العمالة</a:t>
                      </a:r>
                      <a:endParaRPr lang="en-US" sz="1600" b="1" dirty="0">
                        <a:effectLst/>
                        <a:latin typeface="Times New Roman" pitchFamily="18" charset="0"/>
                        <a:ea typeface="Calibri"/>
                        <a:cs typeface="Times New Roman" pitchFamily="18" charset="0"/>
                      </a:endParaRPr>
                    </a:p>
                  </a:txBody>
                  <a:tcPr marL="43408" marR="43408" marT="0" marB="0"/>
                </a:tc>
              </a:tr>
              <a:tr h="861421">
                <a:tc>
                  <a:txBody>
                    <a:bodyPr/>
                    <a:lstStyle/>
                    <a:p>
                      <a:pPr algn="r" rtl="1">
                        <a:lnSpc>
                          <a:spcPct val="115000"/>
                        </a:lnSpc>
                        <a:spcAft>
                          <a:spcPts val="0"/>
                        </a:spcAft>
                      </a:pPr>
                      <a:r>
                        <a:rPr lang="ar-SA" sz="900">
                          <a:effectLst/>
                        </a:rPr>
                        <a:t>6</a:t>
                      </a:r>
                      <a:endParaRPr lang="en-US" sz="700">
                        <a:effectLst/>
                        <a:latin typeface="Calibri"/>
                        <a:ea typeface="Calibri"/>
                        <a:cs typeface="Arial"/>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يعاني الموظفون الذين يتعرضون للتنمر، سواء عن طريق الإساءة الجسدية أو غير الجسدية أو اللفظية، من ضائقة عاطفية أو جسدية أو نفسية، مما يؤثر على الصحة والسلامة في العمل</a:t>
                      </a:r>
                      <a:endParaRPr lang="en-US" sz="1600" b="1" dirty="0">
                        <a:effectLst/>
                        <a:latin typeface="Times New Roman" pitchFamily="18" charset="0"/>
                        <a:ea typeface="Calibri"/>
                        <a:cs typeface="Times New Roman" pitchFamily="18" charset="0"/>
                      </a:endParaRPr>
                    </a:p>
                  </a:txBody>
                  <a:tcPr marL="43408" marR="43408" marT="0" marB="0"/>
                </a:tc>
                <a:tc>
                  <a:txBody>
                    <a:bodyPr/>
                    <a:lstStyle/>
                    <a:p>
                      <a:pPr algn="justLow" rtl="1">
                        <a:lnSpc>
                          <a:spcPct val="115000"/>
                        </a:lnSpc>
                        <a:spcAft>
                          <a:spcPts val="0"/>
                        </a:spcAft>
                      </a:pPr>
                      <a:r>
                        <a:rPr lang="ar-IQ" sz="1600" b="1" dirty="0">
                          <a:effectLst/>
                          <a:latin typeface="Times New Roman" pitchFamily="18" charset="0"/>
                          <a:cs typeface="Times New Roman" pitchFamily="18" charset="0"/>
                        </a:rPr>
                        <a:t>يمثل التنمر في مكان العمل مشكلة رئيسية في الموارد البشرية لأنه يؤثر سلبًا على رفاهية ونتائج المهنة وإنتاجية الأهداف .</a:t>
                      </a:r>
                      <a:endParaRPr lang="en-US" sz="1600" b="1" dirty="0">
                        <a:effectLst/>
                        <a:latin typeface="Times New Roman" pitchFamily="18" charset="0"/>
                        <a:ea typeface="Calibri"/>
                        <a:cs typeface="Times New Roman" pitchFamily="18" charset="0"/>
                      </a:endParaRPr>
                    </a:p>
                  </a:txBody>
                  <a:tcPr marL="43408" marR="43408" marT="0" marB="0"/>
                </a:tc>
              </a:tr>
            </a:tbl>
          </a:graphicData>
        </a:graphic>
      </p:graphicFrame>
    </p:spTree>
    <p:extLst>
      <p:ext uri="{BB962C8B-B14F-4D97-AF65-F5344CB8AC3E}">
        <p14:creationId xmlns:p14="http://schemas.microsoft.com/office/powerpoint/2010/main" val="2315628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IQ" sz="2000" b="1" dirty="0"/>
              <a:t>ويوضح الشكل ادناه عدد من التأثيرات على الافراد والمنظمات للتنمر </a:t>
            </a:r>
            <a:r>
              <a:rPr lang="en-US" dirty="0"/>
              <a:t/>
            </a:r>
            <a:br>
              <a:rPr lang="en-US" dirty="0"/>
            </a:br>
            <a:endParaRPr lang="ar-SA" dirty="0"/>
          </a:p>
        </p:txBody>
      </p:sp>
      <p:graphicFrame>
        <p:nvGraphicFramePr>
          <p:cNvPr id="5" name="عنصر نائب للمحتوى 4"/>
          <p:cNvGraphicFramePr>
            <a:graphicFrameLocks noGrp="1"/>
          </p:cNvGraphicFramePr>
          <p:nvPr>
            <p:ph idx="1"/>
            <p:extLst>
              <p:ext uri="{D42A27DB-BD31-4B8C-83A1-F6EECF244321}">
                <p14:modId xmlns:p14="http://schemas.microsoft.com/office/powerpoint/2010/main" val="1207766044"/>
              </p:ext>
            </p:extLst>
          </p:nvPr>
        </p:nvGraphicFramePr>
        <p:xfrm>
          <a:off x="179512" y="1340768"/>
          <a:ext cx="8784976"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15758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r"/>
            <a:r>
              <a:rPr lang="ar-SA" sz="2000" b="1" dirty="0"/>
              <a:t>خامسا: العبء المالي للتنمر في مكان العمل على المنظمة</a:t>
            </a:r>
          </a:p>
        </p:txBody>
      </p:sp>
      <p:sp>
        <p:nvSpPr>
          <p:cNvPr id="3" name="عنصر نائب للمحتوى 2"/>
          <p:cNvSpPr>
            <a:spLocks noGrp="1"/>
          </p:cNvSpPr>
          <p:nvPr>
            <p:ph idx="1"/>
          </p:nvPr>
        </p:nvSpPr>
        <p:spPr/>
        <p:txBody>
          <a:bodyPr/>
          <a:lstStyle/>
          <a:p>
            <a:pPr algn="justLow"/>
            <a:r>
              <a:rPr lang="ar-SA" b="1" dirty="0"/>
              <a:t>تتجاوز تكلفة استبدال الموظفين 150% من راتب الموظف.</a:t>
            </a:r>
          </a:p>
          <a:p>
            <a:pPr algn="justLow"/>
            <a:r>
              <a:rPr lang="ar-SA" b="1" dirty="0"/>
              <a:t>الخسائر المالية قد تصل إلى مليارات الدولارات في قطاعات مثل الرعاية الصحية.</a:t>
            </a:r>
          </a:p>
          <a:p>
            <a:pPr algn="justLow"/>
            <a:r>
              <a:rPr lang="ar-SA" b="1" dirty="0"/>
              <a:t>تؤدي السلوكيات السلبية إلى زيادة التكاليف القانونية والمالية للمنظمة.</a:t>
            </a:r>
          </a:p>
          <a:p>
            <a:pPr marL="36576" indent="0">
              <a:buNone/>
            </a:pPr>
            <a:endParaRPr lang="ar-SA" dirty="0"/>
          </a:p>
        </p:txBody>
      </p:sp>
    </p:spTree>
    <p:extLst>
      <p:ext uri="{BB962C8B-B14F-4D97-AF65-F5344CB8AC3E}">
        <p14:creationId xmlns:p14="http://schemas.microsoft.com/office/powerpoint/2010/main" val="1800904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23528" y="274638"/>
            <a:ext cx="7992888" cy="1143000"/>
          </a:xfrm>
        </p:spPr>
        <p:txBody>
          <a:bodyPr>
            <a:normAutofit/>
          </a:bodyPr>
          <a:lstStyle/>
          <a:p>
            <a:pPr algn="r"/>
            <a:r>
              <a:rPr lang="ar-IQ" sz="2200" b="1" dirty="0"/>
              <a:t>سادساً: دور إدارة الموارد البشرية في التنمر في مكان </a:t>
            </a:r>
            <a:r>
              <a:rPr lang="ar-IQ" sz="2200" b="1" dirty="0" smtClean="0"/>
              <a:t>العمل</a:t>
            </a:r>
            <a:endParaRPr lang="ar-SA" dirty="0"/>
          </a:p>
        </p:txBody>
      </p:sp>
      <p:sp>
        <p:nvSpPr>
          <p:cNvPr id="3" name="عنصر نائب للمحتوى 2"/>
          <p:cNvSpPr>
            <a:spLocks noGrp="1"/>
          </p:cNvSpPr>
          <p:nvPr>
            <p:ph idx="1"/>
          </p:nvPr>
        </p:nvSpPr>
        <p:spPr>
          <a:xfrm>
            <a:off x="395536" y="1700808"/>
            <a:ext cx="8136904" cy="4896544"/>
          </a:xfrm>
        </p:spPr>
        <p:txBody>
          <a:bodyPr>
            <a:normAutofit fontScale="62500" lnSpcReduction="20000"/>
          </a:bodyPr>
          <a:lstStyle/>
          <a:p>
            <a:pPr lvl="0" algn="justLow">
              <a:lnSpc>
                <a:spcPct val="120000"/>
              </a:lnSpc>
            </a:pPr>
            <a:r>
              <a:rPr lang="ar-IQ" b="1" dirty="0"/>
              <a:t>يستخدم قادة الموارد البشرية السياسات والإجراءات لإنشاء الامتثال لبيئة العمل.</a:t>
            </a:r>
            <a:endParaRPr lang="en-US" b="1" dirty="0"/>
          </a:p>
          <a:p>
            <a:pPr lvl="0" algn="justLow">
              <a:lnSpc>
                <a:spcPct val="120000"/>
              </a:lnSpc>
            </a:pPr>
            <a:r>
              <a:rPr lang="ar-IQ" b="1" dirty="0"/>
              <a:t> تتمثل مسؤولية الموارد البشرية في تقديم الخدمات لجميع مجالات العمل من خلال ضمان صحة الموظفين وعافيتهم وسلامتهم. </a:t>
            </a:r>
            <a:endParaRPr lang="en-US" b="1" dirty="0"/>
          </a:p>
          <a:p>
            <a:pPr lvl="0" algn="justLow">
              <a:lnSpc>
                <a:spcPct val="120000"/>
              </a:lnSpc>
            </a:pPr>
            <a:r>
              <a:rPr lang="ar-IQ" b="1" dirty="0"/>
              <a:t>أحد مجالات الموارد البشرية هو توفير الموارد التي ستساعد الموظفين على التعامل مع بيئة العمل. </a:t>
            </a:r>
            <a:endParaRPr lang="en-US" b="1" dirty="0"/>
          </a:p>
          <a:p>
            <a:pPr lvl="0" algn="justLow">
              <a:lnSpc>
                <a:spcPct val="120000"/>
              </a:lnSpc>
            </a:pPr>
            <a:r>
              <a:rPr lang="ar-IQ" b="1" dirty="0"/>
              <a:t>تنفذ أقسام الموارد البشرية أيضًا سياسات وإجراءات تنظيمية تتعلق بالتنمر في مكان العمل لتجنب بيئة العمل السامة </a:t>
            </a:r>
            <a:endParaRPr lang="en-US" b="1" dirty="0"/>
          </a:p>
          <a:p>
            <a:pPr lvl="0" algn="justLow">
              <a:lnSpc>
                <a:spcPct val="120000"/>
              </a:lnSpc>
            </a:pPr>
            <a:r>
              <a:rPr lang="ar-IQ" b="1" dirty="0"/>
              <a:t> أن السياسات المصممة لمكافحة التنمر تحتاج إلى عملية لتقييم الشكاوى وبروتوكول التحقيق وتوفير مكان آمن للشهود. يقدم مكتب الموارد البشرية في المنظمة التوجيه والموارد للموظفين. </a:t>
            </a:r>
            <a:endParaRPr lang="en-US" b="1" dirty="0"/>
          </a:p>
          <a:p>
            <a:pPr lvl="0" algn="justLow">
              <a:lnSpc>
                <a:spcPct val="120000"/>
              </a:lnSpc>
            </a:pPr>
            <a:r>
              <a:rPr lang="ar-IQ" b="1" dirty="0"/>
              <a:t>يتمثل دور إدارة الموارد البشرية في العمل كقائد منهجي للتعامل مع ادعاءات سلوك التنمر المثبتة وسط مبادئ أخلاقية غير كافية وعمليات ظلم وتعديلات الشركة والإشراف على العوامل الاجتماعية والنفسية لسلامة الموظفين في سياق ثقافة العمل </a:t>
            </a:r>
            <a:endParaRPr lang="en-US" b="1" dirty="0"/>
          </a:p>
          <a:p>
            <a:pPr algn="justLow"/>
            <a:endParaRPr lang="ar-SA" b="1" dirty="0"/>
          </a:p>
        </p:txBody>
      </p:sp>
    </p:spTree>
    <p:extLst>
      <p:ext uri="{BB962C8B-B14F-4D97-AF65-F5344CB8AC3E}">
        <p14:creationId xmlns:p14="http://schemas.microsoft.com/office/powerpoint/2010/main" val="4119778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r"/>
            <a:r>
              <a:rPr lang="ar-IQ" sz="2400" b="1" dirty="0"/>
              <a:t>استراتيجيات القضاء على التنمر في مكان العمل </a:t>
            </a:r>
            <a:endParaRPr lang="ar-SA" sz="2400" dirty="0"/>
          </a:p>
        </p:txBody>
      </p:sp>
      <p:sp>
        <p:nvSpPr>
          <p:cNvPr id="3" name="عنصر نائب للمحتوى 2"/>
          <p:cNvSpPr>
            <a:spLocks noGrp="1"/>
          </p:cNvSpPr>
          <p:nvPr>
            <p:ph idx="1"/>
          </p:nvPr>
        </p:nvSpPr>
        <p:spPr/>
        <p:txBody>
          <a:bodyPr/>
          <a:lstStyle/>
          <a:p>
            <a:r>
              <a:rPr lang="ar-IQ" b="1" dirty="0" smtClean="0"/>
              <a:t>السياسة المتكاملة مع التدريب</a:t>
            </a:r>
          </a:p>
          <a:p>
            <a:r>
              <a:rPr lang="ar-IQ" b="1" dirty="0" smtClean="0"/>
              <a:t>قيمة واحترام الموظفين</a:t>
            </a:r>
          </a:p>
          <a:p>
            <a:r>
              <a:rPr lang="ar-IQ" b="1" dirty="0" smtClean="0"/>
              <a:t>فعاليات التوعية ضد التمر</a:t>
            </a:r>
            <a:endParaRPr lang="ar-SA" b="1" dirty="0"/>
          </a:p>
        </p:txBody>
      </p:sp>
    </p:spTree>
    <p:extLst>
      <p:ext uri="{BB962C8B-B14F-4D97-AF65-F5344CB8AC3E}">
        <p14:creationId xmlns:p14="http://schemas.microsoft.com/office/powerpoint/2010/main" val="78242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SA" sz="2700" b="1" dirty="0"/>
              <a:t>دراسة حالة افتراضية بناءً على تقارير عن أمازون</a:t>
            </a:r>
            <a:r>
              <a:rPr lang="en-US" dirty="0" smtClean="0"/>
              <a:t>:</a:t>
            </a:r>
            <a:endParaRPr lang="ar-SA" dirty="0"/>
          </a:p>
        </p:txBody>
      </p:sp>
      <p:sp>
        <p:nvSpPr>
          <p:cNvPr id="3" name="عنصر نائب للمحتوى 2"/>
          <p:cNvSpPr>
            <a:spLocks noGrp="1"/>
          </p:cNvSpPr>
          <p:nvPr>
            <p:ph idx="1"/>
          </p:nvPr>
        </p:nvSpPr>
        <p:spPr/>
        <p:txBody>
          <a:bodyPr>
            <a:normAutofit/>
          </a:bodyPr>
          <a:lstStyle/>
          <a:p>
            <a:pPr algn="justLow"/>
            <a:r>
              <a:rPr lang="ar-SA" sz="2800" b="1" dirty="0"/>
              <a:t>أمازون، كواحدة من أكبر الشركات العالمية، معروفة ببيئتها التنافسية الشديدة التي تُركز على الأداء العالي والإنتاجية. لكن تقارير عديدة أشارت إلى وجود تحديات تتعلق بثقافة العمل، مثل الضغط الكبير على الموظفين، وأحيانًا التنمر، خاصة في المستويات الإدارية</a:t>
            </a:r>
            <a:r>
              <a:rPr lang="en-US" sz="2800" b="1" dirty="0"/>
              <a:t>.</a:t>
            </a:r>
            <a:endParaRPr lang="ar-SA" sz="2800" b="1" dirty="0"/>
          </a:p>
        </p:txBody>
      </p:sp>
    </p:spTree>
    <p:extLst>
      <p:ext uri="{BB962C8B-B14F-4D97-AF65-F5344CB8AC3E}">
        <p14:creationId xmlns:p14="http://schemas.microsoft.com/office/powerpoint/2010/main" val="3802934995"/>
      </p:ext>
    </p:extLst>
  </p:cSld>
  <p:clrMapOvr>
    <a:masterClrMapping/>
  </p:clrMapOvr>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26</TotalTime>
  <Words>1058</Words>
  <Application>Microsoft Office PowerPoint</Application>
  <PresentationFormat>On-screen Show (4:3)</PresentationFormat>
  <Paragraphs>96</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Franklin Gothic Book</vt:lpstr>
      <vt:lpstr>Tahoma</vt:lpstr>
      <vt:lpstr>Times New Roman</vt:lpstr>
      <vt:lpstr>Wingdings 2</vt:lpstr>
      <vt:lpstr>تقنية</vt:lpstr>
      <vt:lpstr>اولاً: مفهوم التنمر في مكان العمل</vt:lpstr>
      <vt:lpstr>ثانياً: التنمر الالكتروني</vt:lpstr>
      <vt:lpstr>ثالثاً: أفعال المتنمرين في مكان العمل </vt:lpstr>
      <vt:lpstr>رابعاً: تأثيرات سلوك التنمر</vt:lpstr>
      <vt:lpstr>ويوضح الشكل ادناه عدد من التأثيرات على الافراد والمنظمات للتنمر  </vt:lpstr>
      <vt:lpstr>خامسا: العبء المالي للتنمر في مكان العمل على المنظمة</vt:lpstr>
      <vt:lpstr>سادساً: دور إدارة الموارد البشرية في التنمر في مكان العمل</vt:lpstr>
      <vt:lpstr>استراتيجيات القضاء على التنمر في مكان العمل </vt:lpstr>
      <vt:lpstr>دراسة حالة افتراضية بناءً على تقارير عن أمازون:</vt:lpstr>
      <vt:lpstr>وصف الحالة</vt:lpstr>
      <vt:lpstr>أشكال التنمر التي تعرض لها أحمد:</vt:lpstr>
      <vt:lpstr>PowerPoint Presentation</vt:lpstr>
      <vt:lpstr>التأثيرات على احمد وعلى الشركة </vt:lpstr>
      <vt:lpstr>الاستراتيجيات التي اتخذتها أمازون</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اولاً: مفهوم التنمر في مكان العمل</dc:title>
  <dc:creator>الراقي</dc:creator>
  <cp:lastModifiedBy>Maher</cp:lastModifiedBy>
  <cp:revision>11</cp:revision>
  <dcterms:created xsi:type="dcterms:W3CDTF">2024-12-02T23:10:20Z</dcterms:created>
  <dcterms:modified xsi:type="dcterms:W3CDTF">2025-09-11T05:49:01Z</dcterms:modified>
</cp:coreProperties>
</file>