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9" d="100"/>
          <a:sy n="69" d="100"/>
        </p:scale>
        <p:origin x="141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sp>
        <p:nvSpPr>
          <p:cNvPr id="7" name="مستطيل ذو زوايا قطرية مستديرة 6"/>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عنوان 7"/>
          <p:cNvSpPr>
            <a:spLocks noGrp="1"/>
          </p:cNvSpPr>
          <p:nvPr>
            <p:ph type="ctrTitle"/>
          </p:nvPr>
        </p:nvSpPr>
        <p:spPr>
          <a:xfrm>
            <a:off x="464234" y="381001"/>
            <a:ext cx="8229600" cy="2209800"/>
          </a:xfrm>
        </p:spPr>
        <p:txBody>
          <a:bodyPr lIns="45720" rIns="228600" anchor="b">
            <a:normAutofit/>
          </a:bodyPr>
          <a:lstStyle>
            <a:lvl1pPr marL="0" algn="r">
              <a:defRPr sz="4800"/>
            </a:lvl1pPr>
            <a:extLst/>
          </a:lstStyle>
          <a:p>
            <a:r>
              <a:rPr kumimoji="0" lang="ar-SA" smtClean="0"/>
              <a:t>انقر لتحرير نمط العنوان الرئيسي</a:t>
            </a:r>
            <a:endParaRPr kumimoji="0" lang="en-US"/>
          </a:p>
        </p:txBody>
      </p:sp>
      <p:sp>
        <p:nvSpPr>
          <p:cNvPr id="9" name="عنوان فرعي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ar-SA" smtClean="0"/>
              <a:t>انقر لتحرير نمط العنوان الثانوي الرئيسي</a:t>
            </a:r>
            <a:endParaRPr kumimoji="0" lang="en-US"/>
          </a:p>
        </p:txBody>
      </p:sp>
      <p:sp>
        <p:nvSpPr>
          <p:cNvPr id="10" name="عنصر نائب للتاريخ 9"/>
          <p:cNvSpPr>
            <a:spLocks noGrp="1"/>
          </p:cNvSpPr>
          <p:nvPr>
            <p:ph type="dt" sz="half" idx="10"/>
          </p:nvPr>
        </p:nvSpPr>
        <p:spPr>
          <a:xfrm>
            <a:off x="5562600" y="6509004"/>
            <a:ext cx="3002280" cy="274320"/>
          </a:xfrm>
        </p:spPr>
        <p:txBody>
          <a:bodyPr vert="horz" rtlCol="0"/>
          <a:lstStyle>
            <a:extLst/>
          </a:lstStyle>
          <a:p>
            <a:fld id="{1B8ABB09-4A1D-463E-8065-109CC2B7EFAA}" type="datetimeFigureOut">
              <a:rPr lang="ar-SA" smtClean="0"/>
              <a:t>19/03/1447</a:t>
            </a:fld>
            <a:endParaRPr lang="ar-SA"/>
          </a:p>
        </p:txBody>
      </p:sp>
      <p:sp>
        <p:nvSpPr>
          <p:cNvPr id="11" name="عنصر نائب لرقم الشريحة 10"/>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0B34F065-1154-456A-91E3-76DE8E75E17B}" type="slidenum">
              <a:rPr lang="ar-SA" smtClean="0"/>
              <a:t>‹#›</a:t>
            </a:fld>
            <a:endParaRPr lang="ar-SA"/>
          </a:p>
        </p:txBody>
      </p:sp>
      <p:sp>
        <p:nvSpPr>
          <p:cNvPr id="12" name="عنصر نائب للتذييل 11"/>
          <p:cNvSpPr>
            <a:spLocks noGrp="1"/>
          </p:cNvSpPr>
          <p:nvPr>
            <p:ph type="ftr" sz="quarter" idx="12"/>
          </p:nvPr>
        </p:nvSpPr>
        <p:spPr>
          <a:xfrm>
            <a:off x="1600200" y="6509004"/>
            <a:ext cx="3907464" cy="274320"/>
          </a:xfrm>
        </p:spPr>
        <p:txBody>
          <a:bodyPr vert="horz" rtlCol="0"/>
          <a:lstStyle>
            <a:extLst/>
          </a:lstStyle>
          <a:p>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extLs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1B8ABB09-4A1D-463E-8065-109CC2B7EFAA}" type="datetimeFigureOut">
              <a:rPr lang="ar-SA" smtClean="0"/>
              <a:t>19/03/1447</a:t>
            </a:fld>
            <a:endParaRPr lang="ar-SA"/>
          </a:p>
        </p:txBody>
      </p:sp>
      <p:sp>
        <p:nvSpPr>
          <p:cNvPr id="5" name="عنصر نائب للتذييل 4"/>
          <p:cNvSpPr>
            <a:spLocks noGrp="1"/>
          </p:cNvSpPr>
          <p:nvPr>
            <p:ph type="ftr" sz="quarter" idx="11"/>
          </p:nvPr>
        </p:nvSpPr>
        <p:spPr/>
        <p:txBody>
          <a:bodyPr/>
          <a:lstStyle>
            <a:extLst/>
          </a:lstStyle>
          <a:p>
            <a:endParaRPr lang="ar-SA"/>
          </a:p>
        </p:txBody>
      </p:sp>
      <p:sp>
        <p:nvSpPr>
          <p:cNvPr id="6" name="عنصر نائب لرقم الشريحة 5"/>
          <p:cNvSpPr>
            <a:spLocks noGrp="1"/>
          </p:cNvSpPr>
          <p:nvPr>
            <p:ph type="sldNum" sz="quarter" idx="12"/>
          </p:nvPr>
        </p:nvSpPr>
        <p:spPr/>
        <p:txBody>
          <a:bodyPr/>
          <a:lstStyle>
            <a:extLst/>
          </a:lstStyle>
          <a:p>
            <a:fld id="{0B34F065-1154-456A-91E3-76DE8E75E17B}" type="slidenum">
              <a:rPr lang="ar-SA" smtClean="0"/>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lvl1pPr algn="l">
              <a:defRPr/>
            </a:lvl1pPr>
            <a:extLs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1B8ABB09-4A1D-463E-8065-109CC2B7EFAA}" type="datetimeFigureOut">
              <a:rPr lang="ar-SA" smtClean="0"/>
              <a:t>19/03/1447</a:t>
            </a:fld>
            <a:endParaRPr lang="ar-SA"/>
          </a:p>
        </p:txBody>
      </p:sp>
      <p:sp>
        <p:nvSpPr>
          <p:cNvPr id="5" name="عنصر نائب للتذييل 4"/>
          <p:cNvSpPr>
            <a:spLocks noGrp="1"/>
          </p:cNvSpPr>
          <p:nvPr>
            <p:ph type="ftr" sz="quarter" idx="11"/>
          </p:nvPr>
        </p:nvSpPr>
        <p:spPr/>
        <p:txBody>
          <a:bodyPr/>
          <a:lstStyle>
            <a:extLst/>
          </a:lstStyle>
          <a:p>
            <a:endParaRPr lang="ar-SA"/>
          </a:p>
        </p:txBody>
      </p:sp>
      <p:sp>
        <p:nvSpPr>
          <p:cNvPr id="6" name="عنصر نائب لرقم الشريحة 5"/>
          <p:cNvSpPr>
            <a:spLocks noGrp="1"/>
          </p:cNvSpPr>
          <p:nvPr>
            <p:ph type="sldNum" sz="quarter" idx="12"/>
          </p:nvPr>
        </p:nvSpPr>
        <p:spPr/>
        <p:txBody>
          <a:bodyPr/>
          <a:lstStyle>
            <a:extLst/>
          </a:lstStyle>
          <a:p>
            <a:fld id="{0B34F065-1154-456A-91E3-76DE8E75E17B}" type="slidenum">
              <a:rPr lang="ar-SA" smtClean="0"/>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7" name="مستطيل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عنوان 1"/>
          <p:cNvSpPr>
            <a:spLocks noGrp="1"/>
          </p:cNvSpPr>
          <p:nvPr>
            <p:ph type="title"/>
          </p:nvPr>
        </p:nvSpPr>
        <p:spPr/>
        <p:txBody>
          <a:bodyPr/>
          <a:lstStyle>
            <a:extLst/>
          </a:lstStyle>
          <a:p>
            <a:r>
              <a:rPr kumimoji="0" lang="ar-SA" smtClean="0"/>
              <a:t>انقر لتحرير نمط العنوان الرئيسي</a:t>
            </a:r>
            <a:endParaRPr kumimoji="0" lang="en-US"/>
          </a:p>
        </p:txBody>
      </p:sp>
      <p:sp>
        <p:nvSpPr>
          <p:cNvPr id="3" name="عنصر نائب للمحتوى 2"/>
          <p:cNvSpPr>
            <a:spLocks noGrp="1"/>
          </p:cNvSpPr>
          <p:nvPr>
            <p:ph idx="1"/>
          </p:nvPr>
        </p:nvSpPr>
        <p:spPr/>
        <p:txBody>
          <a:bodyPr/>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1B8ABB09-4A1D-463E-8065-109CC2B7EFAA}" type="datetimeFigureOut">
              <a:rPr lang="ar-SA" smtClean="0"/>
              <a:t>19/03/1447</a:t>
            </a:fld>
            <a:endParaRPr lang="ar-SA"/>
          </a:p>
        </p:txBody>
      </p:sp>
      <p:sp>
        <p:nvSpPr>
          <p:cNvPr id="5" name="عنصر نائب للتذييل 4"/>
          <p:cNvSpPr>
            <a:spLocks noGrp="1"/>
          </p:cNvSpPr>
          <p:nvPr>
            <p:ph type="ftr" sz="quarter" idx="11"/>
          </p:nvPr>
        </p:nvSpPr>
        <p:spPr/>
        <p:txBody>
          <a:bodyPr/>
          <a:lstStyle>
            <a:extLst/>
          </a:lstStyle>
          <a:p>
            <a:endParaRPr lang="ar-SA"/>
          </a:p>
        </p:txBody>
      </p:sp>
      <p:sp>
        <p:nvSpPr>
          <p:cNvPr id="6" name="عنصر نائب لرقم الشريحة 5"/>
          <p:cNvSpPr>
            <a:spLocks noGrp="1"/>
          </p:cNvSpPr>
          <p:nvPr>
            <p:ph type="sldNum" sz="quarter" idx="12"/>
          </p:nvPr>
        </p:nvSpPr>
        <p:spPr/>
        <p:txBody>
          <a:bodyPr/>
          <a:lstStyle>
            <a:extLst/>
          </a:lstStyle>
          <a:p>
            <a:fld id="{0B34F065-1154-456A-91E3-76DE8E75E17B}" type="slidenum">
              <a:rPr lang="ar-SA" smtClean="0"/>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bg>
      <p:bgRef idx="1001">
        <a:schemeClr val="bg2"/>
      </p:bgRef>
    </p:bg>
    <p:spTree>
      <p:nvGrpSpPr>
        <p:cNvPr id="1" name=""/>
        <p:cNvGrpSpPr/>
        <p:nvPr/>
      </p:nvGrpSpPr>
      <p:grpSpPr>
        <a:xfrm>
          <a:off x="0" y="0"/>
          <a:ext cx="0" cy="0"/>
          <a:chOff x="0" y="0"/>
          <a:chExt cx="0" cy="0"/>
        </a:xfrm>
      </p:grpSpPr>
      <p:sp>
        <p:nvSpPr>
          <p:cNvPr id="7" name="مستطيل 6"/>
          <p:cNvSpPr/>
          <p:nvPr/>
        </p:nvSpPr>
        <p:spPr>
          <a:xfrm>
            <a:off x="1000128" y="3267456"/>
            <a:ext cx="74066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عنوان 1"/>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722313" y="3287713"/>
            <a:ext cx="7772400" cy="1509712"/>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ar-SA" smtClean="0"/>
              <a:t>انقر لتحرير أنماط النص الرئيسي</a:t>
            </a:r>
          </a:p>
        </p:txBody>
      </p:sp>
      <p:sp>
        <p:nvSpPr>
          <p:cNvPr id="8" name="عنصر نائب للتاريخ 7"/>
          <p:cNvSpPr>
            <a:spLocks noGrp="1"/>
          </p:cNvSpPr>
          <p:nvPr>
            <p:ph type="dt" sz="half" idx="10"/>
          </p:nvPr>
        </p:nvSpPr>
        <p:spPr>
          <a:xfrm>
            <a:off x="5562600" y="6513670"/>
            <a:ext cx="3002280" cy="274320"/>
          </a:xfrm>
        </p:spPr>
        <p:txBody>
          <a:bodyPr vert="horz" rtlCol="0"/>
          <a:lstStyle>
            <a:extLst/>
          </a:lstStyle>
          <a:p>
            <a:fld id="{1B8ABB09-4A1D-463E-8065-109CC2B7EFAA}" type="datetimeFigureOut">
              <a:rPr lang="ar-SA" smtClean="0"/>
              <a:t>19/03/1447</a:t>
            </a:fld>
            <a:endParaRPr lang="ar-SA"/>
          </a:p>
        </p:txBody>
      </p:sp>
      <p:sp>
        <p:nvSpPr>
          <p:cNvPr id="9" name="عنصر نائب لرقم الشريحة 8"/>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0B34F065-1154-456A-91E3-76DE8E75E17B}" type="slidenum">
              <a:rPr lang="ar-SA" smtClean="0"/>
              <a:t>‹#›</a:t>
            </a:fld>
            <a:endParaRPr lang="ar-SA"/>
          </a:p>
        </p:txBody>
      </p:sp>
      <p:sp>
        <p:nvSpPr>
          <p:cNvPr id="10" name="عنصر نائب للتذييل 9"/>
          <p:cNvSpPr>
            <a:spLocks noGrp="1"/>
          </p:cNvSpPr>
          <p:nvPr>
            <p:ph type="ftr" sz="quarter" idx="12"/>
          </p:nvPr>
        </p:nvSpPr>
        <p:spPr>
          <a:xfrm>
            <a:off x="1600200" y="6513670"/>
            <a:ext cx="3907464" cy="274320"/>
          </a:xfrm>
        </p:spPr>
        <p:txBody>
          <a:bodyPr vert="horz" rtlCol="0"/>
          <a:lstStyle>
            <a:extLst/>
          </a:lstStyle>
          <a:p>
            <a:endParaRPr lang="ar-SA"/>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extLst/>
          </a:lstStyle>
          <a:p>
            <a:r>
              <a:rPr kumimoji="0" lang="ar-SA" smtClean="0"/>
              <a:t>انقر لتحرير نمط العنوان الرئيسي</a:t>
            </a:r>
            <a:endParaRPr kumimoji="0" lang="en-US"/>
          </a:p>
        </p:txBody>
      </p:sp>
      <p:sp>
        <p:nvSpPr>
          <p:cNvPr id="3" name="عنصر نائب للمحتوى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محتوى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extLst/>
          </a:lstStyle>
          <a:p>
            <a:fld id="{1B8ABB09-4A1D-463E-8065-109CC2B7EFAA}" type="datetimeFigureOut">
              <a:rPr lang="ar-SA" smtClean="0"/>
              <a:t>19/03/1447</a:t>
            </a:fld>
            <a:endParaRPr lang="ar-SA"/>
          </a:p>
        </p:txBody>
      </p:sp>
      <p:sp>
        <p:nvSpPr>
          <p:cNvPr id="6" name="عنصر نائب للتذييل 5"/>
          <p:cNvSpPr>
            <a:spLocks noGrp="1"/>
          </p:cNvSpPr>
          <p:nvPr>
            <p:ph type="ftr" sz="quarter" idx="11"/>
          </p:nvPr>
        </p:nvSpPr>
        <p:spPr/>
        <p:txBody>
          <a:bodyPr/>
          <a:lstStyle>
            <a:extLst/>
          </a:lstStyle>
          <a:p>
            <a:endParaRPr lang="ar-SA"/>
          </a:p>
        </p:txBody>
      </p:sp>
      <p:sp>
        <p:nvSpPr>
          <p:cNvPr id="7" name="عنصر نائب لرقم الشريحة 6"/>
          <p:cNvSpPr>
            <a:spLocks noGrp="1"/>
          </p:cNvSpPr>
          <p:nvPr>
            <p:ph type="sldNum" sz="quarter" idx="12"/>
          </p:nvPr>
        </p:nvSpPr>
        <p:spPr>
          <a:xfrm>
            <a:off x="8641080" y="6514568"/>
            <a:ext cx="464288" cy="274320"/>
          </a:xfrm>
        </p:spPr>
        <p:txBody>
          <a:bodyPr/>
          <a:lstStyle>
            <a:extLst/>
          </a:lstStyle>
          <a:p>
            <a:fld id="{0B34F065-1154-456A-91E3-76DE8E75E17B}" type="slidenum">
              <a:rPr lang="ar-SA" smtClean="0"/>
              <a:t>‹#›</a:t>
            </a:fld>
            <a:endParaRPr lang="ar-SA"/>
          </a:p>
        </p:txBody>
      </p:sp>
      <p:sp>
        <p:nvSpPr>
          <p:cNvPr id="10" name="مستطيل 9"/>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10" name="مستطيل 9"/>
          <p:cNvSpPr/>
          <p:nvPr/>
        </p:nvSpPr>
        <p:spPr>
          <a:xfrm>
            <a:off x="616744"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11" name="مستطيل 10"/>
          <p:cNvSpPr/>
          <p:nvPr/>
        </p:nvSpPr>
        <p:spPr>
          <a:xfrm>
            <a:off x="4800600"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2" name="عنوان 1"/>
          <p:cNvSpPr>
            <a:spLocks noGrp="1"/>
          </p:cNvSpPr>
          <p:nvPr>
            <p:ph type="title"/>
          </p:nvPr>
        </p:nvSpPr>
        <p:spPr>
          <a:xfrm>
            <a:off x="457200" y="251948"/>
            <a:ext cx="8229600" cy="1143000"/>
          </a:xfrm>
        </p:spPr>
        <p:txBody>
          <a:bodyPr anchor="b"/>
          <a:lstStyle>
            <a:lvl1pPr>
              <a:defRPr/>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ar-SA" smtClean="0"/>
              <a:t>انقر لتحرير أنماط النص الرئيسي</a:t>
            </a:r>
          </a:p>
        </p:txBody>
      </p:sp>
      <p:sp>
        <p:nvSpPr>
          <p:cNvPr id="5" name="عنصر نائب للمحتوى 4"/>
          <p:cNvSpPr>
            <a:spLocks noGrp="1"/>
          </p:cNvSpPr>
          <p:nvPr>
            <p:ph sz="quarter" idx="2"/>
          </p:nvPr>
        </p:nvSpPr>
        <p:spPr>
          <a:xfrm>
            <a:off x="457200" y="2362200"/>
            <a:ext cx="4040188" cy="3941763"/>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عنصر نائب للمحتوى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عنصر نائب للتاريخ 6"/>
          <p:cNvSpPr>
            <a:spLocks noGrp="1"/>
          </p:cNvSpPr>
          <p:nvPr>
            <p:ph type="dt" sz="half" idx="10"/>
          </p:nvPr>
        </p:nvSpPr>
        <p:spPr/>
        <p:txBody>
          <a:bodyPr/>
          <a:lstStyle>
            <a:extLst/>
          </a:lstStyle>
          <a:p>
            <a:fld id="{1B8ABB09-4A1D-463E-8065-109CC2B7EFAA}" type="datetimeFigureOut">
              <a:rPr lang="ar-SA" smtClean="0"/>
              <a:t>19/03/1447</a:t>
            </a:fld>
            <a:endParaRPr lang="ar-SA"/>
          </a:p>
        </p:txBody>
      </p:sp>
      <p:sp>
        <p:nvSpPr>
          <p:cNvPr id="8" name="عنصر نائب للتذييل 7"/>
          <p:cNvSpPr>
            <a:spLocks noGrp="1"/>
          </p:cNvSpPr>
          <p:nvPr>
            <p:ph type="ftr" sz="quarter" idx="11"/>
          </p:nvPr>
        </p:nvSpPr>
        <p:spPr/>
        <p:txBody>
          <a:bodyPr/>
          <a:lstStyle>
            <a:extLst/>
          </a:lstStyle>
          <a:p>
            <a:endParaRPr lang="ar-SA"/>
          </a:p>
        </p:txBody>
      </p:sp>
      <p:sp>
        <p:nvSpPr>
          <p:cNvPr id="9" name="عنصر نائب لرقم الشريحة 8"/>
          <p:cNvSpPr>
            <a:spLocks noGrp="1"/>
          </p:cNvSpPr>
          <p:nvPr>
            <p:ph type="sldNum" sz="quarter" idx="12"/>
          </p:nvPr>
        </p:nvSpPr>
        <p:spPr>
          <a:xfrm>
            <a:off x="8641080" y="6514568"/>
            <a:ext cx="464288" cy="274320"/>
          </a:xfrm>
        </p:spPr>
        <p:txBody>
          <a:bodyPr/>
          <a:lstStyle>
            <a:extLst/>
          </a:lstStyle>
          <a:p>
            <a:fld id="{0B34F065-1154-456A-91E3-76DE8E75E17B}" type="slidenum">
              <a:rPr lang="ar-SA" smtClean="0"/>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53218"/>
            <a:ext cx="8229600" cy="1143000"/>
          </a:xfrm>
        </p:spPr>
        <p:txBody>
          <a:bodyPr/>
          <a:lstStyle>
            <a:extLst/>
          </a:lstStyle>
          <a:p>
            <a:r>
              <a:rPr kumimoji="0" lang="ar-SA" smtClean="0"/>
              <a:t>انقر لتحرير نمط العنوان الرئيسي</a:t>
            </a:r>
            <a:endParaRPr kumimoji="0" lang="en-US"/>
          </a:p>
        </p:txBody>
      </p:sp>
      <p:sp>
        <p:nvSpPr>
          <p:cNvPr id="3" name="عنصر نائب للتاريخ 2"/>
          <p:cNvSpPr>
            <a:spLocks noGrp="1"/>
          </p:cNvSpPr>
          <p:nvPr>
            <p:ph type="dt" sz="half" idx="10"/>
          </p:nvPr>
        </p:nvSpPr>
        <p:spPr/>
        <p:txBody>
          <a:bodyPr/>
          <a:lstStyle>
            <a:extLst/>
          </a:lstStyle>
          <a:p>
            <a:fld id="{1B8ABB09-4A1D-463E-8065-109CC2B7EFAA}" type="datetimeFigureOut">
              <a:rPr lang="ar-SA" smtClean="0"/>
              <a:t>19/03/1447</a:t>
            </a:fld>
            <a:endParaRPr lang="ar-SA"/>
          </a:p>
        </p:txBody>
      </p:sp>
      <p:sp>
        <p:nvSpPr>
          <p:cNvPr id="4" name="عنصر نائب للتذييل 3"/>
          <p:cNvSpPr>
            <a:spLocks noGrp="1"/>
          </p:cNvSpPr>
          <p:nvPr>
            <p:ph type="ftr" sz="quarter" idx="11"/>
          </p:nvPr>
        </p:nvSpPr>
        <p:spPr/>
        <p:txBody>
          <a:bodyPr/>
          <a:lstStyle>
            <a:extLst/>
          </a:lstStyle>
          <a:p>
            <a:endParaRPr lang="ar-SA"/>
          </a:p>
        </p:txBody>
      </p:sp>
      <p:sp>
        <p:nvSpPr>
          <p:cNvPr id="5" name="عنصر نائب لرقم الشريحة 4"/>
          <p:cNvSpPr>
            <a:spLocks noGrp="1"/>
          </p:cNvSpPr>
          <p:nvPr>
            <p:ph type="sldNum" sz="quarter" idx="12"/>
          </p:nvPr>
        </p:nvSpPr>
        <p:spPr/>
        <p:txBody>
          <a:bodyPr/>
          <a:lstStyle>
            <a:extLst/>
          </a:lstStyle>
          <a:p>
            <a:fld id="{0B34F065-1154-456A-91E3-76DE8E75E17B}" type="slidenum">
              <a:rPr lang="ar-SA" smtClean="0"/>
              <a:t>‹#›</a:t>
            </a:fld>
            <a:endParaRPr lang="ar-SA"/>
          </a:p>
        </p:txBody>
      </p:sp>
      <p:sp>
        <p:nvSpPr>
          <p:cNvPr id="7" name="مستطيل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extLst/>
          </a:lstStyle>
          <a:p>
            <a:fld id="{1B8ABB09-4A1D-463E-8065-109CC2B7EFAA}" type="datetimeFigureOut">
              <a:rPr lang="ar-SA" smtClean="0"/>
              <a:t>19/03/1447</a:t>
            </a:fld>
            <a:endParaRPr lang="ar-SA"/>
          </a:p>
        </p:txBody>
      </p:sp>
      <p:sp>
        <p:nvSpPr>
          <p:cNvPr id="3" name="عنصر نائب للتذييل 2"/>
          <p:cNvSpPr>
            <a:spLocks noGrp="1"/>
          </p:cNvSpPr>
          <p:nvPr>
            <p:ph type="ftr" sz="quarter" idx="11"/>
          </p:nvPr>
        </p:nvSpPr>
        <p:spPr/>
        <p:txBody>
          <a:bodyPr/>
          <a:lstStyle>
            <a:extLst/>
          </a:lstStyle>
          <a:p>
            <a:endParaRPr lang="ar-SA"/>
          </a:p>
        </p:txBody>
      </p:sp>
      <p:sp>
        <p:nvSpPr>
          <p:cNvPr id="4" name="عنصر نائب لرقم الشريحة 3"/>
          <p:cNvSpPr>
            <a:spLocks noGrp="1"/>
          </p:cNvSpPr>
          <p:nvPr>
            <p:ph type="sldNum" sz="quarter" idx="12"/>
          </p:nvPr>
        </p:nvSpPr>
        <p:spPr/>
        <p:txBody>
          <a:bodyPr/>
          <a:lstStyle>
            <a:extLst/>
          </a:lstStyle>
          <a:p>
            <a:fld id="{0B34F065-1154-456A-91E3-76DE8E75E17B}" type="slidenum">
              <a:rPr lang="ar-SA" smtClean="0"/>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bg>
      <p:bgRef idx="1001">
        <a:schemeClr val="bg2"/>
      </p:bgRef>
    </p:bg>
    <p:spTree>
      <p:nvGrpSpPr>
        <p:cNvPr id="1" name=""/>
        <p:cNvGrpSpPr/>
        <p:nvPr/>
      </p:nvGrpSpPr>
      <p:grpSpPr>
        <a:xfrm>
          <a:off x="0" y="0"/>
          <a:ext cx="0" cy="0"/>
          <a:chOff x="0" y="0"/>
          <a:chExt cx="0" cy="0"/>
        </a:xfrm>
      </p:grpSpPr>
      <p:sp>
        <p:nvSpPr>
          <p:cNvPr id="8" name="مستطيل 7"/>
          <p:cNvSpPr/>
          <p:nvPr/>
        </p:nvSpPr>
        <p:spPr>
          <a:xfrm>
            <a:off x="5057552" y="105765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عنوان 1"/>
          <p:cNvSpPr>
            <a:spLocks noGrp="1"/>
          </p:cNvSpPr>
          <p:nvPr>
            <p:ph type="title"/>
          </p:nvPr>
        </p:nvSpPr>
        <p:spPr>
          <a:xfrm>
            <a:off x="4963136" y="304800"/>
            <a:ext cx="3931920" cy="762000"/>
          </a:xfrm>
        </p:spPr>
        <p:txBody>
          <a:bodyPr anchor="b"/>
          <a:lstStyle>
            <a:lvl1pPr marL="0" algn="r">
              <a:buNone/>
              <a:defRPr sz="2000" b="1"/>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9" name="عنصر نائب للتاريخ 8"/>
          <p:cNvSpPr>
            <a:spLocks noGrp="1"/>
          </p:cNvSpPr>
          <p:nvPr>
            <p:ph type="dt" sz="half" idx="10"/>
          </p:nvPr>
        </p:nvSpPr>
        <p:spPr>
          <a:xfrm>
            <a:off x="5562600" y="6513670"/>
            <a:ext cx="3002280" cy="274320"/>
          </a:xfrm>
        </p:spPr>
        <p:txBody>
          <a:bodyPr vert="horz" rtlCol="0"/>
          <a:lstStyle>
            <a:extLst/>
          </a:lstStyle>
          <a:p>
            <a:fld id="{1B8ABB09-4A1D-463E-8065-109CC2B7EFAA}" type="datetimeFigureOut">
              <a:rPr lang="ar-SA" smtClean="0"/>
              <a:t>19/03/1447</a:t>
            </a:fld>
            <a:endParaRPr lang="ar-SA"/>
          </a:p>
        </p:txBody>
      </p:sp>
      <p:sp>
        <p:nvSpPr>
          <p:cNvPr id="10" name="عنصر نائب لرقم الشريحة 9"/>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0B34F065-1154-456A-91E3-76DE8E75E17B}" type="slidenum">
              <a:rPr lang="ar-SA" smtClean="0"/>
              <a:t>‹#›</a:t>
            </a:fld>
            <a:endParaRPr lang="ar-SA"/>
          </a:p>
        </p:txBody>
      </p:sp>
      <p:sp>
        <p:nvSpPr>
          <p:cNvPr id="11" name="عنصر نائب للتذييل 10"/>
          <p:cNvSpPr>
            <a:spLocks noGrp="1"/>
          </p:cNvSpPr>
          <p:nvPr>
            <p:ph type="ftr" sz="quarter" idx="12"/>
          </p:nvPr>
        </p:nvSpPr>
        <p:spPr>
          <a:xfrm>
            <a:off x="1600200" y="6513670"/>
            <a:ext cx="3907464" cy="274320"/>
          </a:xfrm>
        </p:spPr>
        <p:txBody>
          <a:bodyPr vert="horz" rtlCol="0"/>
          <a:lstStyle>
            <a:extLst/>
          </a:lstStyle>
          <a:p>
            <a:endParaRPr lang="ar-SA"/>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3040443" y="4724400"/>
            <a:ext cx="5486400" cy="664536"/>
          </a:xfrm>
        </p:spPr>
        <p:txBody>
          <a:bodyPr anchor="b"/>
          <a:lstStyle>
            <a:lvl1pPr marL="0" algn="r">
              <a:buNone/>
              <a:defRPr sz="2000" b="1"/>
            </a:lvl1pPr>
            <a:extLst/>
          </a:lstStyle>
          <a:p>
            <a:r>
              <a:rPr kumimoji="0" lang="ar-SA" smtClean="0"/>
              <a:t>انقر لتحرير نمط العنوان الرئيسي</a:t>
            </a:r>
            <a:endParaRPr kumimoji="0" lang="en-US"/>
          </a:p>
        </p:txBody>
      </p:sp>
      <p:sp>
        <p:nvSpPr>
          <p:cNvPr id="4" name="عنصر نائب للنص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ar-SA" smtClean="0"/>
              <a:t>انقر لتحرير أنماط النص الرئيسي</a:t>
            </a:r>
          </a:p>
        </p:txBody>
      </p:sp>
      <p:sp>
        <p:nvSpPr>
          <p:cNvPr id="13" name="عنصر نائب للصورة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ar-SA" smtClean="0">
                <a:solidFill>
                  <a:schemeClr val="lt1"/>
                </a:solidFill>
                <a:latin typeface="+mn-lt"/>
                <a:ea typeface="+mn-ea"/>
                <a:cs typeface="+mn-cs"/>
              </a:rPr>
              <a:t>انقر فوق الأيقونة لإضافة صورة</a:t>
            </a:r>
            <a:endParaRPr kumimoji="0" lang="en-US" dirty="0">
              <a:solidFill>
                <a:schemeClr val="lt1"/>
              </a:solidFill>
              <a:latin typeface="+mn-lt"/>
              <a:ea typeface="+mn-ea"/>
              <a:cs typeface="+mn-cs"/>
            </a:endParaRPr>
          </a:p>
        </p:txBody>
      </p:sp>
      <p:sp>
        <p:nvSpPr>
          <p:cNvPr id="8" name="عنصر نائب للتاريخ 7"/>
          <p:cNvSpPr>
            <a:spLocks noGrp="1"/>
          </p:cNvSpPr>
          <p:nvPr>
            <p:ph type="dt" sz="half" idx="10"/>
          </p:nvPr>
        </p:nvSpPr>
        <p:spPr>
          <a:xfrm>
            <a:off x="5562600" y="6509004"/>
            <a:ext cx="3002280" cy="274320"/>
          </a:xfrm>
        </p:spPr>
        <p:txBody>
          <a:bodyPr vert="horz" rtlCol="0"/>
          <a:lstStyle>
            <a:extLst/>
          </a:lstStyle>
          <a:p>
            <a:fld id="{1B8ABB09-4A1D-463E-8065-109CC2B7EFAA}" type="datetimeFigureOut">
              <a:rPr lang="ar-SA" smtClean="0"/>
              <a:t>19/03/1447</a:t>
            </a:fld>
            <a:endParaRPr lang="ar-SA"/>
          </a:p>
        </p:txBody>
      </p:sp>
      <p:sp>
        <p:nvSpPr>
          <p:cNvPr id="9" name="عنصر نائب لرقم الشريحة 8"/>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0B34F065-1154-456A-91E3-76DE8E75E17B}" type="slidenum">
              <a:rPr lang="ar-SA" smtClean="0"/>
              <a:t>‹#›</a:t>
            </a:fld>
            <a:endParaRPr lang="ar-SA"/>
          </a:p>
        </p:txBody>
      </p:sp>
      <p:sp>
        <p:nvSpPr>
          <p:cNvPr id="10" name="عنصر نائب للتذييل 9"/>
          <p:cNvSpPr>
            <a:spLocks noGrp="1"/>
          </p:cNvSpPr>
          <p:nvPr>
            <p:ph type="ftr" sz="quarter" idx="12"/>
          </p:nvPr>
        </p:nvSpPr>
        <p:spPr>
          <a:xfrm>
            <a:off x="1600200" y="6509004"/>
            <a:ext cx="3907464" cy="274320"/>
          </a:xfrm>
        </p:spPr>
        <p:txBody>
          <a:bodyPr vert="horz" rtlCol="0"/>
          <a:lstStyle>
            <a:extLst/>
          </a:lstStyle>
          <a:p>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مستطيل ذو زوايا قطرية مستديرة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عنصر نائب للتذييل 2"/>
          <p:cNvSpPr>
            <a:spLocks noGrp="1"/>
          </p:cNvSpPr>
          <p:nvPr>
            <p:ph type="ftr" sz="quarter" idx="3"/>
          </p:nvPr>
        </p:nvSpPr>
        <p:spPr>
          <a:xfrm>
            <a:off x="1295400" y="6400800"/>
            <a:ext cx="4212264" cy="274320"/>
          </a:xfrm>
          <a:prstGeom prst="rect">
            <a:avLst/>
          </a:prstGeom>
        </p:spPr>
        <p:txBody>
          <a:bodyPr/>
          <a:lstStyle>
            <a:lvl1pPr algn="r" eaLnBrk="1" latinLnBrk="0" hangingPunct="1">
              <a:defRPr kumimoji="0" sz="1300">
                <a:solidFill>
                  <a:schemeClr val="bg2">
                    <a:tint val="60000"/>
                    <a:satMod val="155000"/>
                  </a:schemeClr>
                </a:solidFill>
              </a:defRPr>
            </a:lvl1pPr>
            <a:extLst/>
          </a:lstStyle>
          <a:p>
            <a:endParaRPr lang="ar-SA"/>
          </a:p>
        </p:txBody>
      </p:sp>
      <p:sp>
        <p:nvSpPr>
          <p:cNvPr id="14" name="عنصر نائب للتاريخ 13"/>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fld id="{1B8ABB09-4A1D-463E-8065-109CC2B7EFAA}" type="datetimeFigureOut">
              <a:rPr lang="ar-SA" smtClean="0"/>
              <a:t>19/03/1447</a:t>
            </a:fld>
            <a:endParaRPr lang="ar-SA"/>
          </a:p>
        </p:txBody>
      </p:sp>
      <p:sp>
        <p:nvSpPr>
          <p:cNvPr id="23" name="عنصر نائب لرقم الشريحة 22"/>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extLst/>
          </a:lstStyle>
          <a:p>
            <a:fld id="{0B34F065-1154-456A-91E3-76DE8E75E17B}" type="slidenum">
              <a:rPr lang="ar-SA" smtClean="0"/>
              <a:t>‹#›</a:t>
            </a:fld>
            <a:endParaRPr lang="ar-SA"/>
          </a:p>
        </p:txBody>
      </p:sp>
      <p:sp>
        <p:nvSpPr>
          <p:cNvPr id="22" name="عنصر نائب للعنوان 21"/>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kumimoji="0" lang="ar-SA" smtClean="0"/>
              <a:t>انقر لتحرير نمط العنوان الرئيسي</a:t>
            </a:r>
            <a:endParaRPr kumimoji="0" lang="en-US"/>
          </a:p>
        </p:txBody>
      </p:sp>
      <p:sp>
        <p:nvSpPr>
          <p:cNvPr id="13" name="عنصر نائب للنص 12"/>
          <p:cNvSpPr>
            <a:spLocks noGrp="1"/>
          </p:cNvSpPr>
          <p:nvPr>
            <p:ph type="body" idx="1"/>
          </p:nvPr>
        </p:nvSpPr>
        <p:spPr>
          <a:xfrm>
            <a:off x="457200" y="1646237"/>
            <a:ext cx="8229600" cy="4526280"/>
          </a:xfrm>
          <a:prstGeom prst="rect">
            <a:avLst/>
          </a:prstGeom>
        </p:spPr>
        <p:txBody>
          <a:bodyPr>
            <a:normAutofit/>
          </a:bodyPr>
          <a:lstStyle>
            <a:extLst/>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54864" algn="r" rtl="1"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r" rtl="1"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r" rtl="1"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r" rtl="1"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r" rtl="1"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r" rtl="1"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r" rtl="1"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r" rtl="1"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r" rtl="1"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r" rtl="1"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464234" y="381001"/>
            <a:ext cx="8229600" cy="1463823"/>
          </a:xfrm>
        </p:spPr>
        <p:txBody>
          <a:bodyPr anchor="ctr">
            <a:normAutofit/>
          </a:bodyPr>
          <a:lstStyle/>
          <a:p>
            <a:pPr algn="ctr"/>
            <a:r>
              <a:rPr lang="ar-IQ" sz="4400" b="1" dirty="0">
                <a:solidFill>
                  <a:srgbClr val="FF0000"/>
                </a:solidFill>
                <a:effectLst/>
              </a:rPr>
              <a:t>البيئة المستدامة وادارة الموارد البشرية</a:t>
            </a:r>
            <a:endParaRPr lang="ar-IQ" sz="4400" dirty="0">
              <a:solidFill>
                <a:srgbClr val="FF0000"/>
              </a:solidFill>
            </a:endParaRPr>
          </a:p>
        </p:txBody>
      </p:sp>
      <p:sp>
        <p:nvSpPr>
          <p:cNvPr id="3" name="عنوان فرعي 2"/>
          <p:cNvSpPr>
            <a:spLocks noGrp="1"/>
          </p:cNvSpPr>
          <p:nvPr>
            <p:ph type="subTitle" idx="1"/>
          </p:nvPr>
        </p:nvSpPr>
        <p:spPr>
          <a:xfrm>
            <a:off x="251520" y="2636912"/>
            <a:ext cx="8442314" cy="3201888"/>
          </a:xfrm>
        </p:spPr>
        <p:txBody>
          <a:bodyPr>
            <a:noAutofit/>
          </a:bodyPr>
          <a:lstStyle/>
          <a:p>
            <a:pPr algn="ctr">
              <a:lnSpc>
                <a:spcPct val="115000"/>
              </a:lnSpc>
              <a:spcAft>
                <a:spcPts val="1000"/>
              </a:spcAft>
            </a:pPr>
            <a:r>
              <a:rPr lang="ar-IQ" b="1" dirty="0">
                <a:solidFill>
                  <a:srgbClr val="FFFF00"/>
                </a:solidFill>
                <a:latin typeface="Calibri"/>
                <a:ea typeface="Calibri"/>
              </a:rPr>
              <a:t>مقدمة الى </a:t>
            </a:r>
            <a:endParaRPr lang="en-US" sz="1100" b="1" dirty="0">
              <a:solidFill>
                <a:srgbClr val="FFFF00"/>
              </a:solidFill>
              <a:latin typeface="Calibri"/>
              <a:ea typeface="Calibri"/>
              <a:cs typeface="Arial"/>
            </a:endParaRPr>
          </a:p>
          <a:p>
            <a:pPr algn="ctr" rtl="0">
              <a:lnSpc>
                <a:spcPct val="115000"/>
              </a:lnSpc>
              <a:spcAft>
                <a:spcPts val="1000"/>
              </a:spcAft>
            </a:pPr>
            <a:r>
              <a:rPr lang="ar-IQ" b="1" dirty="0">
                <a:solidFill>
                  <a:srgbClr val="FFFF00"/>
                </a:solidFill>
                <a:latin typeface="Calibri"/>
                <a:ea typeface="Calibri"/>
              </a:rPr>
              <a:t>( أ . د. سمية عباس مجيد )</a:t>
            </a:r>
            <a:endParaRPr lang="en-US" sz="1100" b="1" dirty="0">
              <a:solidFill>
                <a:srgbClr val="FFFF00"/>
              </a:solidFill>
              <a:latin typeface="Calibri"/>
              <a:ea typeface="Calibri"/>
              <a:cs typeface="Arial"/>
            </a:endParaRPr>
          </a:p>
          <a:p>
            <a:pPr algn="ctr" rtl="0">
              <a:lnSpc>
                <a:spcPct val="115000"/>
              </a:lnSpc>
              <a:spcAft>
                <a:spcPts val="1000"/>
              </a:spcAft>
            </a:pPr>
            <a:r>
              <a:rPr lang="ar-IQ" sz="2400" b="1" dirty="0" smtClean="0">
                <a:solidFill>
                  <a:srgbClr val="FFFF00"/>
                </a:solidFill>
                <a:latin typeface="Calibri"/>
                <a:ea typeface="Calibri"/>
              </a:rPr>
              <a:t>الكورس </a:t>
            </a:r>
            <a:r>
              <a:rPr lang="ar-IQ" sz="2400" b="1" dirty="0">
                <a:solidFill>
                  <a:srgbClr val="FFFF00"/>
                </a:solidFill>
                <a:latin typeface="Calibri"/>
                <a:ea typeface="Calibri"/>
              </a:rPr>
              <a:t>الاول</a:t>
            </a:r>
            <a:endParaRPr lang="en-US" sz="1100" b="1" dirty="0">
              <a:solidFill>
                <a:srgbClr val="FFFF00"/>
              </a:solidFill>
              <a:latin typeface="Calibri"/>
              <a:ea typeface="Calibri"/>
              <a:cs typeface="Arial"/>
            </a:endParaRPr>
          </a:p>
          <a:p>
            <a:pPr algn="ctr"/>
            <a:r>
              <a:rPr lang="ar-IQ" sz="3600" b="1" dirty="0">
                <a:solidFill>
                  <a:srgbClr val="FFFF00"/>
                </a:solidFill>
                <a:ea typeface="Calibri"/>
              </a:rPr>
              <a:t> </a:t>
            </a:r>
            <a:r>
              <a:rPr lang="ar-IQ" b="1" dirty="0">
                <a:solidFill>
                  <a:srgbClr val="FFFF00"/>
                </a:solidFill>
                <a:ea typeface="Calibri"/>
              </a:rPr>
              <a:t>من قبل </a:t>
            </a:r>
            <a:r>
              <a:rPr lang="ar-IQ" b="1" dirty="0" smtClean="0">
                <a:solidFill>
                  <a:srgbClr val="FFFF00"/>
                </a:solidFill>
                <a:ea typeface="Calibri"/>
              </a:rPr>
              <a:t>الطالب : زيد </a:t>
            </a:r>
            <a:r>
              <a:rPr lang="ar-IQ" b="1" dirty="0">
                <a:solidFill>
                  <a:srgbClr val="FFFF00"/>
                </a:solidFill>
                <a:ea typeface="Calibri"/>
              </a:rPr>
              <a:t>هادي صبري</a:t>
            </a:r>
            <a:endParaRPr lang="ar-IQ" sz="2400" b="1" dirty="0">
              <a:solidFill>
                <a:srgbClr val="FFFF00"/>
              </a:solidFill>
            </a:endParaRPr>
          </a:p>
        </p:txBody>
      </p:sp>
    </p:spTree>
    <p:extLst>
      <p:ext uri="{BB962C8B-B14F-4D97-AF65-F5344CB8AC3E}">
        <p14:creationId xmlns:p14="http://schemas.microsoft.com/office/powerpoint/2010/main" val="38563975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464234" y="620688"/>
            <a:ext cx="8229600" cy="1224136"/>
          </a:xfrm>
        </p:spPr>
        <p:txBody>
          <a:bodyPr anchor="ctr">
            <a:noAutofit/>
          </a:bodyPr>
          <a:lstStyle/>
          <a:p>
            <a:pPr algn="ctr"/>
            <a:r>
              <a:rPr lang="ar-IQ" sz="4400" b="1" dirty="0">
                <a:solidFill>
                  <a:srgbClr val="FF0000"/>
                </a:solidFill>
                <a:effectLst/>
              </a:rPr>
              <a:t>البيئة المستدامة وادارة الموارد البشرية</a:t>
            </a:r>
            <a:r>
              <a:rPr lang="en-US" sz="4400" b="1" dirty="0">
                <a:solidFill>
                  <a:srgbClr val="FF0000"/>
                </a:solidFill>
                <a:effectLst/>
              </a:rPr>
              <a:t/>
            </a:r>
            <a:br>
              <a:rPr lang="en-US" sz="4400" b="1" dirty="0">
                <a:solidFill>
                  <a:srgbClr val="FF0000"/>
                </a:solidFill>
                <a:effectLst/>
              </a:rPr>
            </a:br>
            <a:endParaRPr lang="ar-IQ" sz="4400" b="1" dirty="0">
              <a:solidFill>
                <a:srgbClr val="FF0000"/>
              </a:solidFill>
            </a:endParaRPr>
          </a:p>
        </p:txBody>
      </p:sp>
      <p:sp>
        <p:nvSpPr>
          <p:cNvPr id="3" name="عنوان فرعي 2"/>
          <p:cNvSpPr>
            <a:spLocks noGrp="1"/>
          </p:cNvSpPr>
          <p:nvPr>
            <p:ph type="subTitle" idx="1"/>
          </p:nvPr>
        </p:nvSpPr>
        <p:spPr>
          <a:xfrm>
            <a:off x="323528" y="1739280"/>
            <a:ext cx="8568952" cy="3417912"/>
          </a:xfrm>
        </p:spPr>
        <p:txBody>
          <a:bodyPr>
            <a:normAutofit fontScale="77500" lnSpcReduction="20000"/>
          </a:bodyPr>
          <a:lstStyle/>
          <a:p>
            <a:pPr algn="just"/>
            <a:r>
              <a:rPr lang="ar-SA" sz="3600" b="1" dirty="0">
                <a:solidFill>
                  <a:srgbClr val="FFFF00"/>
                </a:solidFill>
              </a:rPr>
              <a:t>تشير الاستدامة بانها  قدرة عملية ما على البقاء متاحة وفعّالة مع مرور الوقت دون استنزاف الموارد. ومما لا شك فيه أن العمل علي استمرارية الأداء الفعال لأي شركة أو مؤسسة يعتمد على الرأس المال البشري لذا فإن من المهم جدا توفير استراتيجية لاستدامة الرأس المال البشري. وتهدف الاستدامة البشرية إلى الحفاظ على رأس المال البشري في المجتمع وتحسينه وتشمل استثمارات جهات العمل في توفير انظمة الصحة والتعليم والوصول لخدمات تطوير المعرفة والمهارات بالإضافة الى توفير خطط ادخار استثمارية تحد من ظاهرة التسرب الوظيفي التي تكلف وتستنزف من جهات العمل سنويا الكثير من الجهد و المال</a:t>
            </a:r>
            <a:r>
              <a:rPr lang="en-US" sz="3600" b="1" dirty="0">
                <a:solidFill>
                  <a:srgbClr val="FFFF00"/>
                </a:solidFill>
              </a:rPr>
              <a:t>.</a:t>
            </a:r>
          </a:p>
          <a:p>
            <a:pPr algn="just"/>
            <a:endParaRPr lang="ar-IQ" sz="3600" b="1" dirty="0">
              <a:solidFill>
                <a:srgbClr val="FFFF00"/>
              </a:solidFill>
            </a:endParaRP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5157192"/>
            <a:ext cx="3744416" cy="1476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850202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nchor="ctr"/>
          <a:lstStyle/>
          <a:p>
            <a:r>
              <a:rPr lang="ar-IQ" b="1" dirty="0" smtClean="0">
                <a:solidFill>
                  <a:srgbClr val="FFFF00"/>
                </a:solidFill>
              </a:rPr>
              <a:t>مفهوم ادارة الموارد البشرية المستدامة</a:t>
            </a:r>
            <a:endParaRPr lang="ar-IQ" b="1" dirty="0">
              <a:solidFill>
                <a:srgbClr val="FFFF00"/>
              </a:solidFill>
            </a:endParaRPr>
          </a:p>
        </p:txBody>
      </p:sp>
      <p:sp>
        <p:nvSpPr>
          <p:cNvPr id="3" name="عنوان فرعي 2"/>
          <p:cNvSpPr>
            <a:spLocks noGrp="1"/>
          </p:cNvSpPr>
          <p:nvPr>
            <p:ph type="subTitle" idx="1"/>
          </p:nvPr>
        </p:nvSpPr>
        <p:spPr>
          <a:xfrm>
            <a:off x="251520" y="2819400"/>
            <a:ext cx="8568952" cy="3057872"/>
          </a:xfrm>
        </p:spPr>
        <p:txBody>
          <a:bodyPr>
            <a:noAutofit/>
          </a:bodyPr>
          <a:lstStyle/>
          <a:p>
            <a:pPr algn="just"/>
            <a:r>
              <a:rPr lang="ar-IQ" sz="2400" b="1" dirty="0"/>
              <a:t>تعرف إدارة الموارد البشرية المستدامة بأنها " مجموعة من ممارسات إدارة الموارد البشرية  ( الاستقطاب والاختيار التدريب والتنمية التعويض والمزايا, إدارة الأداء و إدارة المسار المهني)  المواجهة بالأجل الطويل والتي تهدف إلي تحقيق الأهداف المالية ( تعظيم الربح والعائد علي الاستثمار الخ ) والبيئة ( الاستخدام الحكيم للطاقة و الحفاظ علي الموارد الطبيعية النادرة و إعادة تدويرها ... الخ ) و البشرية ( العناية بالصحة النفسية والبدنية وضمان العدالة في مكان العمل و تنمية المهارات المتخصصة للاحتياجات المستقبلية ...الخ) جنبا إلى جنب مع سياسات الموارد البشرية المتقدمة التي تطور علاقات المنفعة المتبادلة والمنصفة والعادلة بين مقدمي الموارد الداخلية ( الموظفين و أسرهم ) و الموارد الخارجية ( مجتمع و البيئة ) والتي تؤدي إلي الأداء </a:t>
            </a:r>
          </a:p>
        </p:txBody>
      </p:sp>
    </p:spTree>
    <p:extLst>
      <p:ext uri="{BB962C8B-B14F-4D97-AF65-F5344CB8AC3E}">
        <p14:creationId xmlns:p14="http://schemas.microsoft.com/office/powerpoint/2010/main" val="5684967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chor="ctr">
            <a:normAutofit/>
          </a:bodyPr>
          <a:lstStyle/>
          <a:p>
            <a:r>
              <a:rPr lang="ar-IQ" sz="4000" b="1" dirty="0">
                <a:solidFill>
                  <a:srgbClr val="FFFF00"/>
                </a:solidFill>
                <a:effectLst/>
              </a:rPr>
              <a:t>أهمية الموارد البشرية المستدامة</a:t>
            </a:r>
            <a:endParaRPr lang="ar-IQ" sz="4000" dirty="0">
              <a:solidFill>
                <a:srgbClr val="FFFF00"/>
              </a:solidFill>
            </a:endParaRPr>
          </a:p>
        </p:txBody>
      </p:sp>
      <p:grpSp>
        <p:nvGrpSpPr>
          <p:cNvPr id="4" name="مجموعة 3"/>
          <p:cNvGrpSpPr/>
          <p:nvPr/>
        </p:nvGrpSpPr>
        <p:grpSpPr>
          <a:xfrm>
            <a:off x="755577" y="1556792"/>
            <a:ext cx="7848871" cy="4838700"/>
            <a:chOff x="0" y="0"/>
            <a:chExt cx="5248275" cy="3457575"/>
          </a:xfrm>
        </p:grpSpPr>
        <p:sp>
          <p:nvSpPr>
            <p:cNvPr id="5" name="مستطيل 4"/>
            <p:cNvSpPr/>
            <p:nvPr/>
          </p:nvSpPr>
          <p:spPr>
            <a:xfrm>
              <a:off x="0" y="0"/>
              <a:ext cx="5248275" cy="3457575"/>
            </a:xfrm>
            <a:prstGeom prst="rect">
              <a:avLst/>
            </a:prstGeom>
            <a:solidFill>
              <a:sysClr val="window" lastClr="FFFFFF"/>
            </a:solidFill>
            <a:ln w="25400" cap="flat" cmpd="sng" algn="ctr">
              <a:solidFill>
                <a:srgbClr val="F79646"/>
              </a:solidFill>
              <a:prstDash val="solid"/>
            </a:ln>
            <a:effectLst/>
          </p:spPr>
          <p:txBody>
            <a:bodyPr rot="0" spcFirstLastPara="0" vert="horz" wrap="square" lIns="91440" tIns="45720" rIns="91440" bIns="45720" numCol="1" spcCol="0" rtlCol="1"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ar-SA" sz="2800" b="0" i="0" u="none" strike="noStrike" kern="0" cap="none" spc="0" normalizeH="0" baseline="0" noProof="0">
                <a:ln>
                  <a:noFill/>
                </a:ln>
                <a:solidFill>
                  <a:sysClr val="windowText" lastClr="000000"/>
                </a:solidFill>
                <a:effectLst/>
                <a:uLnTx/>
                <a:uFillTx/>
                <a:latin typeface="Calibri"/>
                <a:ea typeface="+mn-ea"/>
                <a:cs typeface="Arial"/>
              </a:endParaRPr>
            </a:p>
          </p:txBody>
        </p:sp>
        <p:sp>
          <p:nvSpPr>
            <p:cNvPr id="6" name="شكل بيضاوي 5"/>
            <p:cNvSpPr/>
            <p:nvPr/>
          </p:nvSpPr>
          <p:spPr>
            <a:xfrm>
              <a:off x="2095500" y="1743075"/>
              <a:ext cx="1219200" cy="1009650"/>
            </a:xfrm>
            <a:prstGeom prst="ellipse">
              <a:avLst/>
            </a:prstGeom>
            <a:gradFill rotWithShape="1">
              <a:gsLst>
                <a:gs pos="0">
                  <a:srgbClr val="4F81BD">
                    <a:tint val="50000"/>
                    <a:satMod val="300000"/>
                  </a:srgbClr>
                </a:gs>
                <a:gs pos="35000">
                  <a:srgbClr val="4F81BD">
                    <a:tint val="37000"/>
                    <a:satMod val="300000"/>
                  </a:srgbClr>
                </a:gs>
                <a:gs pos="100000">
                  <a:srgbClr val="4F81BD">
                    <a:tint val="15000"/>
                    <a:satMod val="350000"/>
                  </a:srgbClr>
                </a:gs>
              </a:gsLst>
              <a:lin ang="16200000" scaled="1"/>
            </a:gradFill>
            <a:ln w="9525" cap="flat" cmpd="sng" algn="ctr">
              <a:solidFill>
                <a:srgbClr val="4F81BD">
                  <a:shade val="95000"/>
                  <a:satMod val="105000"/>
                </a:srgbClr>
              </a:solidFill>
              <a:prstDash val="solid"/>
            </a:ln>
            <a:effectLst>
              <a:outerShdw blurRad="40000" dist="20000" dir="5400000" rotWithShape="0">
                <a:srgbClr val="000000">
                  <a:alpha val="38000"/>
                </a:srgbClr>
              </a:outerShdw>
            </a:effectLst>
          </p:spPr>
          <p:txBody>
            <a:bodyPr rot="0" spcFirstLastPara="0" vert="horz" wrap="square" lIns="91440" tIns="45720" rIns="91440" bIns="45720" numCol="1" spcCol="0" rtlCol="1" fromWordArt="0" anchor="ctr" anchorCtr="0" forceAA="0" compatLnSpc="1">
              <a:prstTxWarp prst="textNoShape">
                <a:avLst/>
              </a:prstTxWarp>
              <a:noAutofit/>
            </a:bodyPr>
            <a:lstStyle/>
            <a:p>
              <a:pPr marL="0" marR="0" lvl="0" indent="0" algn="ctr" defTabSz="914400" rtl="1" eaLnBrk="1" fontAlgn="auto" latinLnBrk="0" hangingPunct="1">
                <a:lnSpc>
                  <a:spcPct val="115000"/>
                </a:lnSpc>
                <a:spcBef>
                  <a:spcPts val="0"/>
                </a:spcBef>
                <a:spcAft>
                  <a:spcPts val="1000"/>
                </a:spcAft>
                <a:buClrTx/>
                <a:buSzTx/>
                <a:buFontTx/>
                <a:buNone/>
                <a:tabLst/>
                <a:defRPr/>
              </a:pPr>
              <a:r>
                <a:rPr kumimoji="0" lang="ar-IQ" sz="1600" b="1" i="0" u="none" strike="noStrike" kern="0" cap="none" spc="0" normalizeH="0" baseline="0" noProof="0">
                  <a:ln>
                    <a:noFill/>
                  </a:ln>
                  <a:solidFill>
                    <a:sysClr val="windowText" lastClr="000000"/>
                  </a:solidFill>
                  <a:effectLst/>
                  <a:uLnTx/>
                  <a:uFillTx/>
                  <a:latin typeface="Calibri"/>
                  <a:ea typeface="Calibri"/>
                  <a:cs typeface="Times New Roman"/>
                </a:rPr>
                <a:t>أهمية الموارد البشرية المستدامة</a:t>
              </a:r>
              <a:endParaRPr kumimoji="0" lang="en-US" sz="1600" b="0" i="0" u="none" strike="noStrike" kern="0" cap="none" spc="0" normalizeH="0" baseline="0" noProof="0">
                <a:ln>
                  <a:noFill/>
                </a:ln>
                <a:solidFill>
                  <a:sysClr val="windowText" lastClr="000000"/>
                </a:solidFill>
                <a:effectLst/>
                <a:uLnTx/>
                <a:uFillTx/>
                <a:latin typeface="Calibri"/>
                <a:ea typeface="Calibri"/>
                <a:cs typeface="Arial"/>
              </a:endParaRPr>
            </a:p>
          </p:txBody>
        </p:sp>
        <p:sp>
          <p:nvSpPr>
            <p:cNvPr id="7" name="شكل بيضاوي 6"/>
            <p:cNvSpPr/>
            <p:nvPr/>
          </p:nvSpPr>
          <p:spPr>
            <a:xfrm>
              <a:off x="2095500" y="200025"/>
              <a:ext cx="1295400" cy="1009650"/>
            </a:xfrm>
            <a:prstGeom prst="ellipse">
              <a:avLst/>
            </a:prstGeom>
            <a:gradFill rotWithShape="1">
              <a:gsLst>
                <a:gs pos="0">
                  <a:srgbClr val="C0504D">
                    <a:tint val="50000"/>
                    <a:satMod val="300000"/>
                  </a:srgbClr>
                </a:gs>
                <a:gs pos="35000">
                  <a:srgbClr val="C0504D">
                    <a:tint val="37000"/>
                    <a:satMod val="300000"/>
                  </a:srgbClr>
                </a:gs>
                <a:gs pos="100000">
                  <a:srgbClr val="C0504D">
                    <a:tint val="15000"/>
                    <a:satMod val="350000"/>
                  </a:srgbClr>
                </a:gs>
              </a:gsLst>
              <a:lin ang="16200000" scaled="1"/>
            </a:gradFill>
            <a:ln w="9525" cap="flat" cmpd="sng" algn="ctr">
              <a:solidFill>
                <a:srgbClr val="C0504D">
                  <a:shade val="95000"/>
                  <a:satMod val="105000"/>
                </a:srgbClr>
              </a:solidFill>
              <a:prstDash val="solid"/>
            </a:ln>
            <a:effectLst>
              <a:outerShdw blurRad="40000" dist="20000" dir="5400000" rotWithShape="0">
                <a:srgbClr val="000000">
                  <a:alpha val="38000"/>
                </a:srgbClr>
              </a:outerShdw>
            </a:effectLst>
          </p:spPr>
          <p:txBody>
            <a:bodyPr rot="0" spcFirstLastPara="0" vert="horz" wrap="square" lIns="91440" tIns="45720" rIns="91440" bIns="45720" numCol="1" spcCol="0" rtlCol="1" fromWordArt="0" anchor="ctr" anchorCtr="0" forceAA="0" compatLnSpc="1">
              <a:prstTxWarp prst="textNoShape">
                <a:avLst/>
              </a:prstTxWarp>
              <a:noAutofit/>
            </a:bodyPr>
            <a:lstStyle/>
            <a:p>
              <a:pPr marL="0" marR="0" lvl="0" indent="0" algn="ctr" defTabSz="914400" rtl="1" eaLnBrk="1" fontAlgn="auto" latinLnBrk="0" hangingPunct="1">
                <a:lnSpc>
                  <a:spcPct val="115000"/>
                </a:lnSpc>
                <a:spcBef>
                  <a:spcPts val="0"/>
                </a:spcBef>
                <a:spcAft>
                  <a:spcPts val="1000"/>
                </a:spcAft>
                <a:buClrTx/>
                <a:buSzTx/>
                <a:buFontTx/>
                <a:buNone/>
                <a:tabLst/>
                <a:defRPr/>
              </a:pPr>
              <a:r>
                <a:rPr kumimoji="0" lang="ar-IQ" sz="2000" b="1" i="0" u="none" strike="noStrike" kern="0" cap="none" spc="0" normalizeH="0" baseline="0" noProof="0">
                  <a:ln>
                    <a:noFill/>
                  </a:ln>
                  <a:solidFill>
                    <a:sysClr val="windowText" lastClr="000000"/>
                  </a:solidFill>
                  <a:effectLst/>
                  <a:uLnTx/>
                  <a:uFillTx/>
                  <a:latin typeface="Calibri"/>
                  <a:ea typeface="Calibri"/>
                  <a:cs typeface="Times New Roman"/>
                </a:rPr>
                <a:t>الثقافة التنظيمية</a:t>
              </a:r>
              <a:endParaRPr kumimoji="0" lang="en-US" sz="1600" b="0" i="0" u="none" strike="noStrike" kern="0" cap="none" spc="0" normalizeH="0" baseline="0" noProof="0">
                <a:ln>
                  <a:noFill/>
                </a:ln>
                <a:solidFill>
                  <a:sysClr val="windowText" lastClr="000000"/>
                </a:solidFill>
                <a:effectLst/>
                <a:uLnTx/>
                <a:uFillTx/>
                <a:latin typeface="Calibri"/>
                <a:ea typeface="Calibri"/>
                <a:cs typeface="Arial"/>
              </a:endParaRPr>
            </a:p>
          </p:txBody>
        </p:sp>
        <p:sp>
          <p:nvSpPr>
            <p:cNvPr id="8" name="شكل بيضاوي 7"/>
            <p:cNvSpPr/>
            <p:nvPr/>
          </p:nvSpPr>
          <p:spPr>
            <a:xfrm>
              <a:off x="3810000" y="1704975"/>
              <a:ext cx="1219200" cy="1009650"/>
            </a:xfrm>
            <a:prstGeom prst="ellipse">
              <a:avLst/>
            </a:prstGeom>
            <a:gradFill rotWithShape="1">
              <a:gsLst>
                <a:gs pos="0">
                  <a:srgbClr val="8064A2">
                    <a:tint val="50000"/>
                    <a:satMod val="300000"/>
                  </a:srgbClr>
                </a:gs>
                <a:gs pos="35000">
                  <a:srgbClr val="8064A2">
                    <a:tint val="37000"/>
                    <a:satMod val="300000"/>
                  </a:srgbClr>
                </a:gs>
                <a:gs pos="100000">
                  <a:srgbClr val="8064A2">
                    <a:tint val="15000"/>
                    <a:satMod val="350000"/>
                  </a:srgbClr>
                </a:gs>
              </a:gsLst>
              <a:lin ang="16200000" scaled="1"/>
            </a:gradFill>
            <a:ln w="9525" cap="flat" cmpd="sng" algn="ctr">
              <a:solidFill>
                <a:srgbClr val="8064A2">
                  <a:shade val="95000"/>
                  <a:satMod val="105000"/>
                </a:srgbClr>
              </a:solidFill>
              <a:prstDash val="solid"/>
            </a:ln>
            <a:effectLst>
              <a:outerShdw blurRad="40000" dist="20000" dir="5400000" rotWithShape="0">
                <a:srgbClr val="000000">
                  <a:alpha val="38000"/>
                </a:srgbClr>
              </a:outerShdw>
            </a:effectLst>
          </p:spPr>
          <p:txBody>
            <a:bodyPr rot="0" spcFirstLastPara="0" vert="horz" wrap="square" lIns="91440" tIns="45720" rIns="91440" bIns="45720" numCol="1" spcCol="0" rtlCol="1" fromWordArt="0" anchor="ctr" anchorCtr="0" forceAA="0" compatLnSpc="1">
              <a:prstTxWarp prst="textNoShape">
                <a:avLst/>
              </a:prstTxWarp>
              <a:noAutofit/>
            </a:bodyPr>
            <a:lstStyle/>
            <a:p>
              <a:pPr marL="0" marR="0" lvl="0" indent="0" algn="ctr" defTabSz="914400" rtl="1" eaLnBrk="1" fontAlgn="auto" latinLnBrk="0" hangingPunct="1">
                <a:lnSpc>
                  <a:spcPct val="115000"/>
                </a:lnSpc>
                <a:spcBef>
                  <a:spcPts val="0"/>
                </a:spcBef>
                <a:spcAft>
                  <a:spcPts val="1000"/>
                </a:spcAft>
                <a:buClrTx/>
                <a:buSzTx/>
                <a:buFontTx/>
                <a:buNone/>
                <a:tabLst/>
                <a:defRPr/>
              </a:pPr>
              <a:r>
                <a:rPr kumimoji="0" lang="ar-IQ" b="1" i="0" u="none" strike="noStrike" kern="0" cap="none" spc="0" normalizeH="0" baseline="0" noProof="0">
                  <a:ln>
                    <a:noFill/>
                  </a:ln>
                  <a:solidFill>
                    <a:sysClr val="windowText" lastClr="000000"/>
                  </a:solidFill>
                  <a:effectLst/>
                  <a:uLnTx/>
                  <a:uFillTx/>
                  <a:latin typeface="Calibri"/>
                  <a:ea typeface="Calibri"/>
                  <a:cs typeface="Times New Roman"/>
                </a:rPr>
                <a:t>تطوير نظام المكافآت الإيجابية</a:t>
              </a:r>
              <a:endParaRPr kumimoji="0" lang="en-US" sz="1600" b="0" i="0" u="none" strike="noStrike" kern="0" cap="none" spc="0" normalizeH="0" baseline="0" noProof="0">
                <a:ln>
                  <a:noFill/>
                </a:ln>
                <a:solidFill>
                  <a:sysClr val="windowText" lastClr="000000"/>
                </a:solidFill>
                <a:effectLst/>
                <a:uLnTx/>
                <a:uFillTx/>
                <a:latin typeface="Calibri"/>
                <a:ea typeface="Calibri"/>
                <a:cs typeface="Arial"/>
              </a:endParaRPr>
            </a:p>
          </p:txBody>
        </p:sp>
        <p:sp>
          <p:nvSpPr>
            <p:cNvPr id="9" name="شكل بيضاوي 8"/>
            <p:cNvSpPr/>
            <p:nvPr/>
          </p:nvSpPr>
          <p:spPr>
            <a:xfrm>
              <a:off x="304800" y="1743075"/>
              <a:ext cx="1219200" cy="1009650"/>
            </a:xfrm>
            <a:prstGeom prst="ellipse">
              <a:avLst/>
            </a:prstGeom>
            <a:gradFill rotWithShape="1">
              <a:gsLst>
                <a:gs pos="0">
                  <a:sysClr val="windowText" lastClr="000000">
                    <a:tint val="50000"/>
                    <a:satMod val="300000"/>
                  </a:sysClr>
                </a:gs>
                <a:gs pos="35000">
                  <a:sysClr val="windowText" lastClr="000000">
                    <a:tint val="37000"/>
                    <a:satMod val="300000"/>
                  </a:sysClr>
                </a:gs>
                <a:gs pos="100000">
                  <a:sysClr val="windowText" lastClr="000000">
                    <a:tint val="15000"/>
                    <a:satMod val="350000"/>
                  </a:sysClr>
                </a:gs>
              </a:gsLst>
              <a:lin ang="16200000" scaled="1"/>
            </a:gradFill>
            <a:ln w="9525" cap="flat" cmpd="sng" algn="ctr">
              <a:solidFill>
                <a:sysClr val="windowText" lastClr="000000">
                  <a:shade val="95000"/>
                  <a:satMod val="105000"/>
                </a:sysClr>
              </a:solidFill>
              <a:prstDash val="solid"/>
            </a:ln>
            <a:effectLst>
              <a:outerShdw blurRad="40000" dist="20000" dir="5400000" rotWithShape="0">
                <a:srgbClr val="000000">
                  <a:alpha val="38000"/>
                </a:srgbClr>
              </a:outerShdw>
            </a:effectLst>
          </p:spPr>
          <p:txBody>
            <a:bodyPr rot="0" spcFirstLastPara="0" vert="horz" wrap="square" lIns="91440" tIns="45720" rIns="91440" bIns="45720" numCol="1" spcCol="0" rtlCol="1" fromWordArt="0" anchor="ctr" anchorCtr="0" forceAA="0" compatLnSpc="1">
              <a:prstTxWarp prst="textNoShape">
                <a:avLst/>
              </a:prstTxWarp>
              <a:noAutofit/>
            </a:bodyPr>
            <a:lstStyle/>
            <a:p>
              <a:pPr marL="0" marR="0" lvl="0" indent="0" algn="ctr" defTabSz="914400" rtl="1" eaLnBrk="1" fontAlgn="auto" latinLnBrk="0" hangingPunct="1">
                <a:lnSpc>
                  <a:spcPct val="115000"/>
                </a:lnSpc>
                <a:spcBef>
                  <a:spcPts val="0"/>
                </a:spcBef>
                <a:spcAft>
                  <a:spcPts val="1000"/>
                </a:spcAft>
                <a:buClrTx/>
                <a:buSzTx/>
                <a:buFontTx/>
                <a:buNone/>
                <a:tabLst/>
                <a:defRPr/>
              </a:pPr>
              <a:r>
                <a:rPr kumimoji="0" lang="ar-IQ" b="1" i="0" u="none" strike="noStrike" kern="0" cap="none" spc="0" normalizeH="0" baseline="0" noProof="0">
                  <a:ln>
                    <a:noFill/>
                  </a:ln>
                  <a:solidFill>
                    <a:sysClr val="windowText" lastClr="000000"/>
                  </a:solidFill>
                  <a:effectLst/>
                  <a:uLnTx/>
                  <a:uFillTx/>
                  <a:latin typeface="Calibri"/>
                  <a:ea typeface="Calibri"/>
                  <a:cs typeface="Times New Roman"/>
                </a:rPr>
                <a:t>تطوير الموارد البشرية</a:t>
              </a:r>
              <a:endParaRPr kumimoji="0" lang="en-US" sz="1600" b="0" i="0" u="none" strike="noStrike" kern="0" cap="none" spc="0" normalizeH="0" baseline="0" noProof="0">
                <a:ln>
                  <a:noFill/>
                </a:ln>
                <a:solidFill>
                  <a:sysClr val="windowText" lastClr="000000"/>
                </a:solidFill>
                <a:effectLst/>
                <a:uLnTx/>
                <a:uFillTx/>
                <a:latin typeface="Calibri"/>
                <a:ea typeface="Calibri"/>
                <a:cs typeface="Arial"/>
              </a:endParaRPr>
            </a:p>
          </p:txBody>
        </p:sp>
        <p:cxnSp>
          <p:nvCxnSpPr>
            <p:cNvPr id="10" name="رابط كسهم مستقيم 9"/>
            <p:cNvCxnSpPr/>
            <p:nvPr/>
          </p:nvCxnSpPr>
          <p:spPr>
            <a:xfrm flipV="1">
              <a:off x="2714625" y="1209675"/>
              <a:ext cx="0" cy="533400"/>
            </a:xfrm>
            <a:prstGeom prst="straightConnector1">
              <a:avLst/>
            </a:prstGeom>
            <a:noFill/>
            <a:ln w="9525" cap="flat" cmpd="sng" algn="ctr">
              <a:solidFill>
                <a:sysClr val="windowText" lastClr="000000">
                  <a:shade val="95000"/>
                  <a:satMod val="105000"/>
                </a:sysClr>
              </a:solidFill>
              <a:prstDash val="solid"/>
              <a:tailEnd type="arrow"/>
            </a:ln>
            <a:effectLst/>
          </p:spPr>
        </p:cxnSp>
        <p:cxnSp>
          <p:nvCxnSpPr>
            <p:cNvPr id="11" name="رابط كسهم مستقيم 10"/>
            <p:cNvCxnSpPr/>
            <p:nvPr/>
          </p:nvCxnSpPr>
          <p:spPr>
            <a:xfrm>
              <a:off x="3314700" y="2257425"/>
              <a:ext cx="495300" cy="0"/>
            </a:xfrm>
            <a:prstGeom prst="straightConnector1">
              <a:avLst/>
            </a:prstGeom>
            <a:noFill/>
            <a:ln w="9525" cap="flat" cmpd="sng" algn="ctr">
              <a:solidFill>
                <a:sysClr val="windowText" lastClr="000000">
                  <a:shade val="95000"/>
                  <a:satMod val="105000"/>
                </a:sysClr>
              </a:solidFill>
              <a:prstDash val="solid"/>
              <a:tailEnd type="arrow"/>
            </a:ln>
            <a:effectLst/>
          </p:spPr>
        </p:cxnSp>
        <p:cxnSp>
          <p:nvCxnSpPr>
            <p:cNvPr id="12" name="رابط كسهم مستقيم 11"/>
            <p:cNvCxnSpPr/>
            <p:nvPr/>
          </p:nvCxnSpPr>
          <p:spPr>
            <a:xfrm flipH="1">
              <a:off x="1524000" y="2257425"/>
              <a:ext cx="571500" cy="0"/>
            </a:xfrm>
            <a:prstGeom prst="straightConnector1">
              <a:avLst/>
            </a:prstGeom>
            <a:noFill/>
            <a:ln w="9525" cap="flat" cmpd="sng" algn="ctr">
              <a:solidFill>
                <a:sysClr val="windowText" lastClr="000000">
                  <a:shade val="95000"/>
                  <a:satMod val="105000"/>
                </a:sysClr>
              </a:solidFill>
              <a:prstDash val="solid"/>
              <a:tailEnd type="arrow"/>
            </a:ln>
            <a:effectLst/>
          </p:spPr>
        </p:cxnSp>
      </p:grpSp>
    </p:spTree>
    <p:extLst>
      <p:ext uri="{BB962C8B-B14F-4D97-AF65-F5344CB8AC3E}">
        <p14:creationId xmlns:p14="http://schemas.microsoft.com/office/powerpoint/2010/main" val="4153819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464234" y="476672"/>
            <a:ext cx="8229600" cy="1080120"/>
          </a:xfrm>
        </p:spPr>
        <p:txBody>
          <a:bodyPr anchor="ctr"/>
          <a:lstStyle/>
          <a:p>
            <a:r>
              <a:rPr lang="ar-IQ" b="1" dirty="0">
                <a:effectLst/>
              </a:rPr>
              <a:t>اهداف ادارة الموارد البشرية المستدامة :</a:t>
            </a:r>
            <a:endParaRPr lang="ar-IQ" dirty="0"/>
          </a:p>
        </p:txBody>
      </p:sp>
      <p:sp>
        <p:nvSpPr>
          <p:cNvPr id="4" name="مستطيل 3"/>
          <p:cNvSpPr/>
          <p:nvPr/>
        </p:nvSpPr>
        <p:spPr>
          <a:xfrm>
            <a:off x="35496" y="2736503"/>
            <a:ext cx="8640960" cy="3416320"/>
          </a:xfrm>
          <a:prstGeom prst="rect">
            <a:avLst/>
          </a:prstGeom>
        </p:spPr>
        <p:txBody>
          <a:bodyPr wrap="square">
            <a:spAutoFit/>
          </a:bodyPr>
          <a:lstStyle/>
          <a:p>
            <a:r>
              <a:rPr lang="ar-IQ" sz="2400" b="1" dirty="0" smtClean="0">
                <a:solidFill>
                  <a:srgbClr val="FFFF00"/>
                </a:solidFill>
              </a:rPr>
              <a:t>1. تسعى </a:t>
            </a:r>
            <a:r>
              <a:rPr lang="ar-IQ" sz="2400" b="1" dirty="0">
                <a:solidFill>
                  <a:srgbClr val="FFFF00"/>
                </a:solidFill>
              </a:rPr>
              <a:t>الموارد البشرية المستدامة إلى إدارة العاملين في المنظمات التي تحقق </a:t>
            </a:r>
            <a:r>
              <a:rPr lang="ar-IQ" sz="2400" b="1" dirty="0" smtClean="0">
                <a:solidFill>
                  <a:srgbClr val="FFFF00"/>
                </a:solidFill>
              </a:rPr>
              <a:t>   نتائج </a:t>
            </a:r>
            <a:r>
              <a:rPr lang="ar-IQ" sz="2400" b="1" dirty="0">
                <a:solidFill>
                  <a:srgbClr val="FFFF00"/>
                </a:solidFill>
              </a:rPr>
              <a:t>مستدامة.</a:t>
            </a:r>
          </a:p>
          <a:p>
            <a:r>
              <a:rPr lang="ar-IQ" sz="2400" b="1" dirty="0" smtClean="0">
                <a:solidFill>
                  <a:srgbClr val="FFFF00"/>
                </a:solidFill>
              </a:rPr>
              <a:t>2.تربط </a:t>
            </a:r>
            <a:r>
              <a:rPr lang="ar-IQ" sz="2400" b="1" dirty="0">
                <a:solidFill>
                  <a:srgbClr val="FFFF00"/>
                </a:solidFill>
              </a:rPr>
              <a:t>إدارة الموارد البشرية المستدامة فكرة الاستدامة برؤية إدارة الأفراد.</a:t>
            </a:r>
          </a:p>
          <a:p>
            <a:r>
              <a:rPr lang="ar-IQ" sz="2400" b="1" dirty="0" smtClean="0">
                <a:solidFill>
                  <a:srgbClr val="FFFF00"/>
                </a:solidFill>
              </a:rPr>
              <a:t>3.الإسهام </a:t>
            </a:r>
            <a:r>
              <a:rPr lang="ar-IQ" sz="2400" b="1" dirty="0">
                <a:solidFill>
                  <a:srgbClr val="FFFF00"/>
                </a:solidFill>
              </a:rPr>
              <a:t>في تنفيذ الاستدامة في المنظمات.</a:t>
            </a:r>
          </a:p>
          <a:p>
            <a:r>
              <a:rPr lang="ar-IQ" sz="2400" b="1" dirty="0" smtClean="0">
                <a:solidFill>
                  <a:srgbClr val="FFFF00"/>
                </a:solidFill>
              </a:rPr>
              <a:t>4.إنشاء </a:t>
            </a:r>
            <a:r>
              <a:rPr lang="ar-IQ" sz="2400" b="1" dirty="0">
                <a:solidFill>
                  <a:srgbClr val="FFFF00"/>
                </a:solidFill>
              </a:rPr>
              <a:t>أنظمة إدارة الموارد البشرية المستدامة في حد ذاتها.</a:t>
            </a:r>
          </a:p>
          <a:p>
            <a:r>
              <a:rPr lang="ar-IQ" sz="2400" b="1" dirty="0" smtClean="0">
                <a:solidFill>
                  <a:srgbClr val="FFFF00"/>
                </a:solidFill>
              </a:rPr>
              <a:t>5.الحفاظ </a:t>
            </a:r>
            <a:r>
              <a:rPr lang="ar-IQ" sz="2400" b="1" dirty="0">
                <a:solidFill>
                  <a:srgbClr val="FFFF00"/>
                </a:solidFill>
              </a:rPr>
              <a:t>على المؤسسة وتطويرها وإعادة إنتاجها.</a:t>
            </a:r>
          </a:p>
          <a:p>
            <a:r>
              <a:rPr lang="ar-IQ" sz="2400" b="1" dirty="0" smtClean="0">
                <a:solidFill>
                  <a:srgbClr val="FFFF00"/>
                </a:solidFill>
              </a:rPr>
              <a:t>6.وتقييم </a:t>
            </a:r>
            <a:r>
              <a:rPr lang="ar-IQ" sz="2400" b="1" dirty="0">
                <a:solidFill>
                  <a:srgbClr val="FFFF00"/>
                </a:solidFill>
              </a:rPr>
              <a:t>الآثار السلبية للموارد البشرية.</a:t>
            </a:r>
          </a:p>
          <a:p>
            <a:r>
              <a:rPr lang="ar-IQ" sz="2400" b="1" dirty="0" smtClean="0">
                <a:solidFill>
                  <a:srgbClr val="FFFF00"/>
                </a:solidFill>
              </a:rPr>
              <a:t>7.تركز </a:t>
            </a:r>
            <a:r>
              <a:rPr lang="ar-IQ" sz="2400" b="1" dirty="0">
                <a:solidFill>
                  <a:srgbClr val="FFFF00"/>
                </a:solidFill>
              </a:rPr>
              <a:t>على الاستخدام الأمثل واحترام الموارد البشرية داخل المنظمة.</a:t>
            </a:r>
          </a:p>
          <a:p>
            <a:r>
              <a:rPr lang="ar-IQ" sz="2400" b="1" dirty="0" smtClean="0">
                <a:solidFill>
                  <a:srgbClr val="FFFF00"/>
                </a:solidFill>
              </a:rPr>
              <a:t>8.تحقيق </a:t>
            </a:r>
            <a:r>
              <a:rPr lang="ar-IQ" sz="2400" b="1" dirty="0">
                <a:solidFill>
                  <a:srgbClr val="FFFF00"/>
                </a:solidFill>
              </a:rPr>
              <a:t>التوازن بين الغموض وازدواجية الكفاءة والاستدامة.</a:t>
            </a:r>
          </a:p>
        </p:txBody>
      </p:sp>
    </p:spTree>
    <p:extLst>
      <p:ext uri="{BB962C8B-B14F-4D97-AF65-F5344CB8AC3E}">
        <p14:creationId xmlns:p14="http://schemas.microsoft.com/office/powerpoint/2010/main" val="35204746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464234" y="236985"/>
            <a:ext cx="8229600" cy="1751855"/>
          </a:xfrm>
        </p:spPr>
        <p:txBody>
          <a:bodyPr anchor="ctr">
            <a:normAutofit/>
          </a:bodyPr>
          <a:lstStyle/>
          <a:p>
            <a:pPr algn="ctr"/>
            <a:r>
              <a:rPr lang="ar-IQ" sz="4000" b="1" dirty="0">
                <a:solidFill>
                  <a:srgbClr val="FFFF00"/>
                </a:solidFill>
                <a:effectLst/>
              </a:rPr>
              <a:t>الجوانب الرئيسية لإدارة الموارد البشرية المستدامة</a:t>
            </a:r>
            <a:endParaRPr lang="ar-IQ" sz="4000" dirty="0">
              <a:solidFill>
                <a:srgbClr val="FFFF00"/>
              </a:solidFill>
            </a:endParaRPr>
          </a:p>
        </p:txBody>
      </p:sp>
      <p:sp>
        <p:nvSpPr>
          <p:cNvPr id="3" name="عنوان فرعي 2"/>
          <p:cNvSpPr>
            <a:spLocks noGrp="1"/>
          </p:cNvSpPr>
          <p:nvPr>
            <p:ph type="subTitle" idx="1"/>
          </p:nvPr>
        </p:nvSpPr>
        <p:spPr>
          <a:xfrm>
            <a:off x="179512" y="2819400"/>
            <a:ext cx="8514322" cy="3705944"/>
          </a:xfrm>
        </p:spPr>
        <p:txBody>
          <a:bodyPr/>
          <a:lstStyle/>
          <a:p>
            <a:r>
              <a:rPr lang="ar-IQ" b="1" dirty="0"/>
              <a:t>الجانب الاقتصادي: </a:t>
            </a:r>
            <a:endParaRPr lang="ar-IQ" b="1" dirty="0" smtClean="0"/>
          </a:p>
          <a:p>
            <a:r>
              <a:rPr lang="ar-IQ" b="1" dirty="0"/>
              <a:t>الجانب الاجتماعي: </a:t>
            </a:r>
            <a:endParaRPr lang="ar-IQ" b="1" dirty="0" smtClean="0"/>
          </a:p>
          <a:p>
            <a:r>
              <a:rPr lang="ar-IQ" b="1" dirty="0"/>
              <a:t>الجانب البيئي: </a:t>
            </a: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504" y="2996952"/>
            <a:ext cx="4896544" cy="33272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606680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464234" y="381001"/>
            <a:ext cx="8229600" cy="1319807"/>
          </a:xfrm>
        </p:spPr>
        <p:txBody>
          <a:bodyPr anchor="ctr">
            <a:normAutofit/>
          </a:bodyPr>
          <a:lstStyle/>
          <a:p>
            <a:r>
              <a:rPr lang="ar-IQ" sz="4400" b="1" dirty="0">
                <a:solidFill>
                  <a:srgbClr val="FF0000"/>
                </a:solidFill>
                <a:effectLst/>
              </a:rPr>
              <a:t>وظائف ادارة الموارد البشرية المستدامة </a:t>
            </a:r>
            <a:endParaRPr lang="ar-IQ" sz="4400" dirty="0">
              <a:solidFill>
                <a:srgbClr val="FF0000"/>
              </a:solidFill>
            </a:endParaRPr>
          </a:p>
        </p:txBody>
      </p:sp>
      <p:sp>
        <p:nvSpPr>
          <p:cNvPr id="3" name="عنوان فرعي 2"/>
          <p:cNvSpPr>
            <a:spLocks noGrp="1"/>
          </p:cNvSpPr>
          <p:nvPr>
            <p:ph type="subTitle" idx="1"/>
          </p:nvPr>
        </p:nvSpPr>
        <p:spPr>
          <a:xfrm>
            <a:off x="251520" y="2060848"/>
            <a:ext cx="8640960" cy="4608512"/>
          </a:xfrm>
          <a:solidFill>
            <a:schemeClr val="accent3"/>
          </a:solidFill>
        </p:spPr>
        <p:txBody>
          <a:bodyPr>
            <a:normAutofit fontScale="70000" lnSpcReduction="20000"/>
          </a:bodyPr>
          <a:lstStyle/>
          <a:p>
            <a:pPr marL="514350" lvl="0" indent="-514350" algn="justLow">
              <a:lnSpc>
                <a:spcPct val="150000"/>
              </a:lnSpc>
              <a:buFont typeface="+mj-lt"/>
              <a:buAutoNum type="arabicPeriod"/>
            </a:pPr>
            <a:r>
              <a:rPr lang="ar-IQ" dirty="0">
                <a:solidFill>
                  <a:schemeClr val="bg2">
                    <a:lumMod val="75000"/>
                  </a:schemeClr>
                </a:solidFill>
                <a:latin typeface="Calibri"/>
                <a:ea typeface="Calibri"/>
              </a:rPr>
              <a:t>جذب المواهب والاحتفاظ بها والاعتراف بها كصاحب عمل من اختيار. </a:t>
            </a:r>
            <a:endParaRPr lang="en-US" sz="2400" dirty="0">
              <a:solidFill>
                <a:schemeClr val="bg2">
                  <a:lumMod val="75000"/>
                </a:schemeClr>
              </a:solidFill>
              <a:latin typeface="Calibri"/>
              <a:ea typeface="Calibri"/>
              <a:cs typeface="Arial"/>
            </a:endParaRPr>
          </a:p>
          <a:p>
            <a:pPr marL="514350" lvl="0" indent="-514350" algn="justLow">
              <a:lnSpc>
                <a:spcPct val="150000"/>
              </a:lnSpc>
              <a:buFont typeface="+mj-lt"/>
              <a:buAutoNum type="arabicPeriod"/>
            </a:pPr>
            <a:r>
              <a:rPr lang="ar-IQ" dirty="0">
                <a:solidFill>
                  <a:schemeClr val="bg2">
                    <a:lumMod val="75000"/>
                  </a:schemeClr>
                </a:solidFill>
                <a:latin typeface="Calibri"/>
                <a:ea typeface="Calibri"/>
              </a:rPr>
              <a:t>الحفاظ على صحة وسلامة الموظفين.</a:t>
            </a:r>
            <a:endParaRPr lang="en-US" sz="2400" dirty="0">
              <a:solidFill>
                <a:schemeClr val="bg2">
                  <a:lumMod val="75000"/>
                </a:schemeClr>
              </a:solidFill>
              <a:latin typeface="Calibri"/>
              <a:ea typeface="Calibri"/>
              <a:cs typeface="Arial"/>
            </a:endParaRPr>
          </a:p>
          <a:p>
            <a:pPr marL="514350" lvl="0" indent="-514350" algn="justLow">
              <a:lnSpc>
                <a:spcPct val="150000"/>
              </a:lnSpc>
              <a:buFont typeface="+mj-lt"/>
              <a:buAutoNum type="arabicPeriod"/>
            </a:pPr>
            <a:r>
              <a:rPr lang="ar-IQ" dirty="0">
                <a:solidFill>
                  <a:schemeClr val="bg2">
                    <a:lumMod val="75000"/>
                  </a:schemeClr>
                </a:solidFill>
                <a:latin typeface="Calibri"/>
                <a:ea typeface="Calibri"/>
              </a:rPr>
              <a:t>لاستثمار في مهارات الموارد البشرية على المدى الطويل من خلال تطوير الكفاءات الحرجة والتعلم مدى الحياة.</a:t>
            </a:r>
            <a:endParaRPr lang="en-US" sz="2400" dirty="0">
              <a:solidFill>
                <a:schemeClr val="bg2">
                  <a:lumMod val="75000"/>
                </a:schemeClr>
              </a:solidFill>
              <a:latin typeface="Calibri"/>
              <a:ea typeface="Calibri"/>
              <a:cs typeface="Arial"/>
            </a:endParaRPr>
          </a:p>
          <a:p>
            <a:pPr marL="514350" lvl="0" indent="-514350" algn="justLow">
              <a:lnSpc>
                <a:spcPct val="150000"/>
              </a:lnSpc>
              <a:buFont typeface="+mj-lt"/>
              <a:buAutoNum type="arabicPeriod"/>
            </a:pPr>
            <a:r>
              <a:rPr lang="ar-IQ" dirty="0">
                <a:solidFill>
                  <a:schemeClr val="bg2">
                    <a:lumMod val="75000"/>
                  </a:schemeClr>
                </a:solidFill>
                <a:latin typeface="Calibri"/>
                <a:ea typeface="Calibri"/>
              </a:rPr>
              <a:t>دعم العمل والتوازن بين العمل والحياة الأسرية . </a:t>
            </a:r>
            <a:endParaRPr lang="en-US" sz="2400" dirty="0">
              <a:solidFill>
                <a:schemeClr val="bg2">
                  <a:lumMod val="75000"/>
                </a:schemeClr>
              </a:solidFill>
              <a:latin typeface="Calibri"/>
              <a:ea typeface="Calibri"/>
              <a:cs typeface="Arial"/>
            </a:endParaRPr>
          </a:p>
          <a:p>
            <a:pPr marL="514350" lvl="0" indent="-514350" algn="justLow">
              <a:lnSpc>
                <a:spcPct val="150000"/>
              </a:lnSpc>
              <a:buFont typeface="+mj-lt"/>
              <a:buAutoNum type="arabicPeriod"/>
            </a:pPr>
            <a:r>
              <a:rPr lang="ar-IQ" dirty="0">
                <a:solidFill>
                  <a:schemeClr val="bg2">
                    <a:lumMod val="75000"/>
                  </a:schemeClr>
                </a:solidFill>
                <a:latin typeface="Calibri"/>
                <a:ea typeface="Calibri"/>
              </a:rPr>
              <a:t>ادارة الموارد البشرية الشيخوخة .</a:t>
            </a:r>
            <a:endParaRPr lang="en-US" sz="2400" dirty="0">
              <a:solidFill>
                <a:schemeClr val="bg2">
                  <a:lumMod val="75000"/>
                </a:schemeClr>
              </a:solidFill>
              <a:latin typeface="Calibri"/>
              <a:ea typeface="Calibri"/>
              <a:cs typeface="Arial"/>
            </a:endParaRPr>
          </a:p>
          <a:p>
            <a:pPr marL="514350" lvl="0" indent="-514350" algn="justLow">
              <a:lnSpc>
                <a:spcPct val="150000"/>
              </a:lnSpc>
              <a:buFont typeface="+mj-lt"/>
              <a:buAutoNum type="arabicPeriod"/>
            </a:pPr>
            <a:r>
              <a:rPr lang="ar-IQ" dirty="0">
                <a:solidFill>
                  <a:schemeClr val="bg2">
                    <a:lumMod val="75000"/>
                  </a:schemeClr>
                </a:solidFill>
                <a:latin typeface="Calibri"/>
                <a:ea typeface="Calibri"/>
              </a:rPr>
              <a:t>خلق ثقة الموظف وجدارة الثقة بالموظفين وعلاقات العمل المستدامة.</a:t>
            </a:r>
            <a:endParaRPr lang="en-US" sz="2400" dirty="0">
              <a:solidFill>
                <a:schemeClr val="bg2">
                  <a:lumMod val="75000"/>
                </a:schemeClr>
              </a:solidFill>
              <a:latin typeface="Calibri"/>
              <a:ea typeface="Calibri"/>
              <a:cs typeface="Arial"/>
            </a:endParaRPr>
          </a:p>
          <a:p>
            <a:pPr marL="514350" lvl="0" indent="-514350" algn="justLow">
              <a:lnSpc>
                <a:spcPct val="150000"/>
              </a:lnSpc>
              <a:buFont typeface="+mj-lt"/>
              <a:buAutoNum type="arabicPeriod"/>
            </a:pPr>
            <a:r>
              <a:rPr lang="ar-IQ" dirty="0">
                <a:solidFill>
                  <a:schemeClr val="bg2">
                    <a:lumMod val="75000"/>
                  </a:schemeClr>
                </a:solidFill>
                <a:latin typeface="Calibri"/>
                <a:ea typeface="Calibri"/>
              </a:rPr>
              <a:t>عرض وتعزيز المسؤولية الاجتماعية (المؤسسية) تجاه الموظفين والمجتمعات التي يعملون فيها.</a:t>
            </a:r>
            <a:endParaRPr lang="en-US" sz="2400" dirty="0">
              <a:solidFill>
                <a:schemeClr val="bg2">
                  <a:lumMod val="75000"/>
                </a:schemeClr>
              </a:solidFill>
              <a:latin typeface="Calibri"/>
              <a:ea typeface="Calibri"/>
              <a:cs typeface="Arial"/>
            </a:endParaRPr>
          </a:p>
          <a:p>
            <a:pPr marL="514350" lvl="0" indent="-514350" algn="justLow">
              <a:lnSpc>
                <a:spcPct val="150000"/>
              </a:lnSpc>
              <a:spcAft>
                <a:spcPts val="1000"/>
              </a:spcAft>
              <a:buFont typeface="+mj-lt"/>
              <a:buAutoNum type="arabicPeriod"/>
            </a:pPr>
            <a:r>
              <a:rPr lang="ar-IQ" dirty="0">
                <a:solidFill>
                  <a:schemeClr val="bg2">
                    <a:lumMod val="75000"/>
                  </a:schemeClr>
                </a:solidFill>
                <a:latin typeface="Calibri"/>
                <a:ea typeface="Calibri"/>
              </a:rPr>
              <a:t>الحفاظ على جودة حياة عالية للموظفين والمجتمعات.</a:t>
            </a:r>
            <a:endParaRPr lang="en-US" sz="2400" dirty="0">
              <a:solidFill>
                <a:schemeClr val="bg2">
                  <a:lumMod val="75000"/>
                </a:schemeClr>
              </a:solidFill>
              <a:latin typeface="Calibri"/>
              <a:ea typeface="Calibri"/>
              <a:cs typeface="Arial"/>
            </a:endParaRPr>
          </a:p>
          <a:p>
            <a:pPr marL="514350" indent="-514350">
              <a:buFont typeface="+mj-lt"/>
              <a:buAutoNum type="arabicPeriod"/>
            </a:pPr>
            <a:endParaRPr lang="ar-IQ" dirty="0">
              <a:solidFill>
                <a:schemeClr val="bg2">
                  <a:lumMod val="75000"/>
                </a:schemeClr>
              </a:solidFill>
            </a:endParaRPr>
          </a:p>
        </p:txBody>
      </p:sp>
    </p:spTree>
    <p:extLst>
      <p:ext uri="{BB962C8B-B14F-4D97-AF65-F5344CB8AC3E}">
        <p14:creationId xmlns:p14="http://schemas.microsoft.com/office/powerpoint/2010/main" val="17856484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nchor="ctr">
            <a:normAutofit/>
          </a:bodyPr>
          <a:lstStyle/>
          <a:p>
            <a:pPr algn="ctr"/>
            <a:r>
              <a:rPr lang="ar-IQ" sz="4000" b="1" dirty="0">
                <a:solidFill>
                  <a:srgbClr val="FF0000"/>
                </a:solidFill>
                <a:effectLst/>
              </a:rPr>
              <a:t>ممارسات إدارة الموارد البشرية المستدامة </a:t>
            </a:r>
            <a:endParaRPr lang="ar-IQ" sz="4000" dirty="0">
              <a:solidFill>
                <a:srgbClr val="FF0000"/>
              </a:solidFill>
            </a:endParaRPr>
          </a:p>
        </p:txBody>
      </p:sp>
      <p:sp>
        <p:nvSpPr>
          <p:cNvPr id="3" name="عنوان فرعي 2"/>
          <p:cNvSpPr>
            <a:spLocks noGrp="1"/>
          </p:cNvSpPr>
          <p:nvPr>
            <p:ph type="subTitle" idx="1"/>
          </p:nvPr>
        </p:nvSpPr>
        <p:spPr>
          <a:xfrm>
            <a:off x="179512" y="2819400"/>
            <a:ext cx="8514322" cy="2913856"/>
          </a:xfrm>
        </p:spPr>
        <p:txBody>
          <a:bodyPr/>
          <a:lstStyle/>
          <a:p>
            <a:pPr lvl="0"/>
            <a:r>
              <a:rPr lang="ar-IQ" b="1" dirty="0"/>
              <a:t>الاحتفاظ بالعاملين </a:t>
            </a:r>
            <a:r>
              <a:rPr lang="en-US" b="1" dirty="0"/>
              <a:t>Retention of employees</a:t>
            </a:r>
            <a:endParaRPr lang="en-US" dirty="0"/>
          </a:p>
          <a:p>
            <a:pPr lvl="0"/>
            <a:r>
              <a:rPr lang="ar-IQ" b="1" dirty="0"/>
              <a:t>القيادة </a:t>
            </a:r>
            <a:r>
              <a:rPr lang="en-US" b="1" dirty="0"/>
              <a:t>Leadership</a:t>
            </a:r>
            <a:r>
              <a:rPr lang="en-US" dirty="0"/>
              <a:t> </a:t>
            </a:r>
          </a:p>
          <a:p>
            <a:pPr lvl="0"/>
            <a:r>
              <a:rPr lang="ar-IQ" b="1" dirty="0"/>
              <a:t>التوازن بين العمل والحياة </a:t>
            </a:r>
            <a:r>
              <a:rPr lang="en-US" b="1" dirty="0"/>
              <a:t>WLB Work-life balance</a:t>
            </a:r>
            <a:endParaRPr lang="en-US" dirty="0"/>
          </a:p>
          <a:p>
            <a:endParaRPr lang="ar-IQ" dirty="0"/>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496" y="4797152"/>
            <a:ext cx="4320480" cy="19442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0700125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مسبوك">
  <a:themeElements>
    <a:clrScheme name="مسبوك">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مسبوك">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مسبوك">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Foundry</Template>
  <TotalTime>35</TotalTime>
  <Words>469</Words>
  <Application>Microsoft Office PowerPoint</Application>
  <PresentationFormat>On-screen Show (4:3)</PresentationFormat>
  <Paragraphs>40</Paragraphs>
  <Slides>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Calibri</vt:lpstr>
      <vt:lpstr>Rockwell</vt:lpstr>
      <vt:lpstr>Times New Roman</vt:lpstr>
      <vt:lpstr>Wingdings 2</vt:lpstr>
      <vt:lpstr>مسبوك</vt:lpstr>
      <vt:lpstr>البيئة المستدامة وادارة الموارد البشرية</vt:lpstr>
      <vt:lpstr>البيئة المستدامة وادارة الموارد البشرية </vt:lpstr>
      <vt:lpstr>مفهوم ادارة الموارد البشرية المستدامة</vt:lpstr>
      <vt:lpstr>أهمية الموارد البشرية المستدامة</vt:lpstr>
      <vt:lpstr>اهداف ادارة الموارد البشرية المستدامة :</vt:lpstr>
      <vt:lpstr>الجوانب الرئيسية لإدارة الموارد البشرية المستدامة</vt:lpstr>
      <vt:lpstr>وظائف ادارة الموارد البشرية المستدامة </vt:lpstr>
      <vt:lpstr>ممارسات إدارة الموارد البشرية المستدامة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البيئة المستدامة وادارة الموارد البشرية</dc:title>
  <dc:creator>USER</dc:creator>
  <cp:lastModifiedBy>Maher</cp:lastModifiedBy>
  <cp:revision>5</cp:revision>
  <dcterms:created xsi:type="dcterms:W3CDTF">2024-12-01T20:07:21Z</dcterms:created>
  <dcterms:modified xsi:type="dcterms:W3CDTF">2025-09-11T05:49:46Z</dcterms:modified>
</cp:coreProperties>
</file>