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7" r:id="rId2"/>
    <p:sldId id="262" r:id="rId3"/>
    <p:sldId id="265" r:id="rId4"/>
    <p:sldId id="264" r:id="rId5"/>
    <p:sldId id="266" r:id="rId6"/>
    <p:sldId id="267" r:id="rId7"/>
    <p:sldId id="270" r:id="rId8"/>
    <p:sldId id="268" r:id="rId9"/>
    <p:sldId id="271" r:id="rId10"/>
    <p:sldId id="272" r:id="rId11"/>
  </p:sldIdLst>
  <p:sldSz cx="12192000" cy="6858000"/>
  <p:notesSz cx="6858000" cy="9144000"/>
  <p:photoAlbum/>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529" autoAdjust="0"/>
    <p:restoredTop sz="94660"/>
  </p:normalViewPr>
  <p:slideViewPr>
    <p:cSldViewPr snapToGrid="0">
      <p:cViewPr varScale="1">
        <p:scale>
          <a:sx n="69" d="100"/>
          <a:sy n="69" d="100"/>
        </p:scale>
        <p:origin x="92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12192000" cy="4572000"/>
          </a:xfrm>
          <a:prstGeom prst="rect">
            <a:avLst/>
          </a:prstGeom>
        </p:spPr>
      </p:pic>
      <p:sp>
        <p:nvSpPr>
          <p:cNvPr id="4" name="Date Placeholder 3"/>
          <p:cNvSpPr>
            <a:spLocks noGrp="1"/>
          </p:cNvSpPr>
          <p:nvPr>
            <p:ph type="dt" sz="half" idx="10"/>
          </p:nvPr>
        </p:nvSpPr>
        <p:spPr/>
        <p:txBody>
          <a:bodyPr/>
          <a:lstStyle/>
          <a:p>
            <a:fld id="{8598A9D8-A993-47F7-9A9F-600F13EB3E90}"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C250E07-412A-4799-A526-214C2803D54C}" type="slidenum">
              <a:rPr lang="ar-IQ" smtClean="0"/>
              <a:t>‹#›</a:t>
            </a:fld>
            <a:endParaRPr lang="ar-IQ"/>
          </a:p>
        </p:txBody>
      </p:sp>
      <p:sp>
        <p:nvSpPr>
          <p:cNvPr id="3" name="Subtitle 2"/>
          <p:cNvSpPr>
            <a:spLocks noGrp="1"/>
          </p:cNvSpPr>
          <p:nvPr>
            <p:ph type="subTitle" idx="1"/>
          </p:nvPr>
        </p:nvSpPr>
        <p:spPr>
          <a:xfrm>
            <a:off x="1625600" y="3886200"/>
            <a:ext cx="85344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2" name="Title 1"/>
          <p:cNvSpPr>
            <a:spLocks noGrp="1"/>
          </p:cNvSpPr>
          <p:nvPr>
            <p:ph type="ctrTitle"/>
          </p:nvPr>
        </p:nvSpPr>
        <p:spPr>
          <a:xfrm>
            <a:off x="914400" y="2007889"/>
            <a:ext cx="10363200" cy="1470025"/>
          </a:xfrm>
        </p:spPr>
        <p:txBody>
          <a:bodyPr/>
          <a:lstStyle>
            <a:lvl1pPr algn="ctr">
              <a:defRPr sz="3200"/>
            </a:lvl1pPr>
          </a:lstStyle>
          <a:p>
            <a:r>
              <a:rPr lang="ar-SA" smtClean="0"/>
              <a:t>انقر لتحرير نمط العنوان الرئيسي</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8598A9D8-A993-47F7-9A9F-600F13EB3E90}"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C250E07-412A-4799-A526-214C2803D54C}"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8598A9D8-A993-47F7-9A9F-600F13EB3E90}"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C250E07-412A-4799-A526-214C2803D54C}"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812800" y="274638"/>
            <a:ext cx="10566400" cy="1143000"/>
          </a:xfrm>
        </p:spPr>
        <p:txBody>
          <a:bodyPr/>
          <a:lstStyle/>
          <a:p>
            <a:r>
              <a:rPr lang="ar-SA" smtClean="0"/>
              <a:t>انقر لتحرير نمط العنوان الرئيسي</a:t>
            </a:r>
            <a:endParaRPr lang="en-US" dirty="0"/>
          </a:p>
        </p:txBody>
      </p:sp>
      <p:sp>
        <p:nvSpPr>
          <p:cNvPr id="4" name="Date Placeholder 3"/>
          <p:cNvSpPr>
            <a:spLocks noGrp="1"/>
          </p:cNvSpPr>
          <p:nvPr>
            <p:ph type="dt" sz="half" idx="10"/>
          </p:nvPr>
        </p:nvSpPr>
        <p:spPr/>
        <p:txBody>
          <a:bodyPr/>
          <a:lstStyle/>
          <a:p>
            <a:fld id="{8598A9D8-A993-47F7-9A9F-600F13EB3E90}"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C250E07-412A-4799-A526-214C2803D54C}" type="slidenum">
              <a:rPr lang="ar-IQ" smtClean="0"/>
              <a:t>‹#›</a:t>
            </a:fld>
            <a:endParaRPr lang="ar-IQ"/>
          </a:p>
        </p:txBody>
      </p:sp>
      <p:sp>
        <p:nvSpPr>
          <p:cNvPr id="8" name="Content Placeholder 7"/>
          <p:cNvSpPr>
            <a:spLocks noGrp="1"/>
          </p:cNvSpPr>
          <p:nvPr>
            <p:ph sz="quarter" idx="13"/>
          </p:nvPr>
        </p:nvSpPr>
        <p:spPr>
          <a:xfrm>
            <a:off x="812800" y="1600200"/>
            <a:ext cx="10566400" cy="4114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812801" y="4962526"/>
            <a:ext cx="10513484" cy="1362075"/>
          </a:xfrm>
        </p:spPr>
        <p:txBody>
          <a:bodyPr anchor="t"/>
          <a:lstStyle>
            <a:lvl1pPr algn="l">
              <a:defRPr sz="3200" b="0" i="0" cap="all"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12801" y="3462339"/>
            <a:ext cx="10513484"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598A9D8-A993-47F7-9A9F-600F13EB3E90}"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C250E07-412A-4799-A526-214C2803D54C}"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812800" y="1600200"/>
            <a:ext cx="49784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13" name="Content Placeholder 12"/>
          <p:cNvSpPr>
            <a:spLocks noGrp="1"/>
          </p:cNvSpPr>
          <p:nvPr>
            <p:ph sz="quarter" idx="14"/>
          </p:nvPr>
        </p:nvSpPr>
        <p:spPr>
          <a:xfrm>
            <a:off x="6400800" y="1600200"/>
            <a:ext cx="49784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2" name="Title 1"/>
          <p:cNvSpPr>
            <a:spLocks noGrp="1"/>
          </p:cNvSpPr>
          <p:nvPr>
            <p:ph type="title"/>
          </p:nvPr>
        </p:nvSpPr>
        <p:spPr>
          <a:xfrm>
            <a:off x="812800" y="274638"/>
            <a:ext cx="10566400" cy="1143000"/>
          </a:xfrm>
        </p:spPr>
        <p:txBody>
          <a:bodyPr/>
          <a:lstStyle/>
          <a:p>
            <a:r>
              <a:rPr lang="ar-SA" smtClean="0"/>
              <a:t>انقر لتحرير نمط العنوان الرئيسي</a:t>
            </a:r>
            <a:endParaRPr lang="en-US" dirty="0"/>
          </a:p>
        </p:txBody>
      </p:sp>
      <p:sp>
        <p:nvSpPr>
          <p:cNvPr id="5" name="Date Placeholder 4"/>
          <p:cNvSpPr>
            <a:spLocks noGrp="1"/>
          </p:cNvSpPr>
          <p:nvPr>
            <p:ph type="dt" sz="half" idx="10"/>
          </p:nvPr>
        </p:nvSpPr>
        <p:spPr/>
        <p:txBody>
          <a:bodyPr/>
          <a:lstStyle/>
          <a:p>
            <a:fld id="{8598A9D8-A993-47F7-9A9F-600F13EB3E90}" type="datetimeFigureOut">
              <a:rPr lang="ar-IQ" smtClean="0"/>
              <a:t>19/03/1447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C250E07-412A-4799-A526-214C2803D54C}"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6400800" y="2209800"/>
            <a:ext cx="49784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11" name="Content Placeholder 10"/>
          <p:cNvSpPr>
            <a:spLocks noGrp="1"/>
          </p:cNvSpPr>
          <p:nvPr>
            <p:ph sz="quarter" idx="13"/>
          </p:nvPr>
        </p:nvSpPr>
        <p:spPr>
          <a:xfrm>
            <a:off x="812800" y="2209800"/>
            <a:ext cx="49784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2" name="Title 1"/>
          <p:cNvSpPr>
            <a:spLocks noGrp="1"/>
          </p:cNvSpPr>
          <p:nvPr>
            <p:ph type="title"/>
          </p:nvPr>
        </p:nvSpPr>
        <p:spPr>
          <a:xfrm>
            <a:off x="812800" y="274638"/>
            <a:ext cx="10566400" cy="1143000"/>
          </a:xfrm>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12800" y="1600200"/>
            <a:ext cx="49784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6400800" y="1600200"/>
            <a:ext cx="49784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8598A9D8-A993-47F7-9A9F-600F13EB3E90}" type="datetimeFigureOut">
              <a:rPr lang="ar-IQ" smtClean="0"/>
              <a:t>19/03/1447</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0C250E07-412A-4799-A526-214C2803D54C}"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812800" y="274638"/>
            <a:ext cx="10566400" cy="1143000"/>
          </a:xfrm>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8598A9D8-A993-47F7-9A9F-600F13EB3E90}" type="datetimeFigureOut">
              <a:rPr lang="ar-IQ" smtClean="0"/>
              <a:t>19/03/1447</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0C250E07-412A-4799-A526-214C2803D54C}"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98A9D8-A993-47F7-9A9F-600F13EB3E90}" type="datetimeFigureOut">
              <a:rPr lang="ar-IQ" smtClean="0"/>
              <a:t>19/03/1447</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0C250E07-412A-4799-A526-214C2803D54C}"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5283200" y="1447800"/>
            <a:ext cx="6197600" cy="4267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2" name="Title 1"/>
          <p:cNvSpPr>
            <a:spLocks noGrp="1"/>
          </p:cNvSpPr>
          <p:nvPr>
            <p:ph type="title"/>
          </p:nvPr>
        </p:nvSpPr>
        <p:spPr>
          <a:xfrm>
            <a:off x="816864" y="1447800"/>
            <a:ext cx="3962400" cy="1097280"/>
          </a:xfrm>
        </p:spPr>
        <p:txBody>
          <a:bodyPr anchor="b"/>
          <a:lstStyle>
            <a:lvl1pPr algn="l">
              <a:defRPr sz="1800" b="0" i="0" cap="none" baseline="0">
                <a:solidFill>
                  <a:schemeClr val="tx2"/>
                </a:solidFill>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816864" y="2547892"/>
            <a:ext cx="39624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8598A9D8-A993-47F7-9A9F-600F13EB3E90}" type="datetimeFigureOut">
              <a:rPr lang="ar-IQ" smtClean="0"/>
              <a:t>19/03/1447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C250E07-412A-4799-A526-214C2803D54C}"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12192000" cy="6858000"/>
          </a:xfrm>
          <a:prstGeom prst="rect">
            <a:avLst/>
          </a:prstGeom>
        </p:spPr>
      </p:pic>
      <p:sp>
        <p:nvSpPr>
          <p:cNvPr id="2" name="Title 1"/>
          <p:cNvSpPr>
            <a:spLocks noGrp="1"/>
          </p:cNvSpPr>
          <p:nvPr>
            <p:ph type="title"/>
          </p:nvPr>
        </p:nvSpPr>
        <p:spPr>
          <a:xfrm>
            <a:off x="812800" y="1447800"/>
            <a:ext cx="3962400" cy="1097280"/>
          </a:xfrm>
        </p:spPr>
        <p:txBody>
          <a:bodyPr anchor="b"/>
          <a:lstStyle>
            <a:lvl1pPr algn="l">
              <a:defRPr sz="1800" b="0" i="0" cap="none" baseline="0">
                <a:solidFill>
                  <a:schemeClr val="tx2"/>
                </a:solidFill>
              </a:defRPr>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6209792" y="1447800"/>
            <a:ext cx="4559808"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812800" y="2547891"/>
            <a:ext cx="39624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8598A9D8-A993-47F7-9A9F-600F13EB3E90}" type="datetimeFigureOut">
              <a:rPr lang="ar-IQ" smtClean="0"/>
              <a:t>19/03/1447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C250E07-412A-4799-A526-214C2803D54C}"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12192000" cy="6858000"/>
          </a:xfrm>
          <a:prstGeom prst="rect">
            <a:avLst/>
          </a:prstGeom>
        </p:spPr>
      </p:pic>
      <p:sp>
        <p:nvSpPr>
          <p:cNvPr id="2" name="Title Placeholder 1"/>
          <p:cNvSpPr>
            <a:spLocks noGrp="1"/>
          </p:cNvSpPr>
          <p:nvPr>
            <p:ph type="title"/>
          </p:nvPr>
        </p:nvSpPr>
        <p:spPr>
          <a:xfrm>
            <a:off x="812800" y="274638"/>
            <a:ext cx="10566400" cy="1143000"/>
          </a:xfrm>
          <a:prstGeom prst="rect">
            <a:avLst/>
          </a:prstGeom>
        </p:spPr>
        <p:txBody>
          <a:bodyPr vert="horz" lIns="91440" tIns="45720" rIns="91440" bIns="45720" rtlCol="0" anchor="b" anchorCtr="0">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12800" y="1600201"/>
            <a:ext cx="105664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4" name="Date Placeholder 3"/>
          <p:cNvSpPr>
            <a:spLocks noGrp="1"/>
          </p:cNvSpPr>
          <p:nvPr>
            <p:ph type="dt" sz="half" idx="2"/>
          </p:nvPr>
        </p:nvSpPr>
        <p:spPr>
          <a:xfrm>
            <a:off x="7620000" y="6356351"/>
            <a:ext cx="2032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598A9D8-A993-47F7-9A9F-600F13EB3E90}" type="datetimeFigureOut">
              <a:rPr lang="ar-IQ" smtClean="0"/>
              <a:t>19/03/1447</a:t>
            </a:fld>
            <a:endParaRPr lang="ar-IQ"/>
          </a:p>
        </p:txBody>
      </p:sp>
      <p:sp>
        <p:nvSpPr>
          <p:cNvPr id="5" name="Footer Placeholder 4"/>
          <p:cNvSpPr>
            <a:spLocks noGrp="1"/>
          </p:cNvSpPr>
          <p:nvPr>
            <p:ph type="ftr" sz="quarter" idx="3"/>
          </p:nvPr>
        </p:nvSpPr>
        <p:spPr>
          <a:xfrm>
            <a:off x="812800" y="6356351"/>
            <a:ext cx="38608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ar-IQ"/>
          </a:p>
        </p:txBody>
      </p:sp>
      <p:sp>
        <p:nvSpPr>
          <p:cNvPr id="6" name="Slide Number Placeholder 5"/>
          <p:cNvSpPr>
            <a:spLocks noGrp="1"/>
          </p:cNvSpPr>
          <p:nvPr>
            <p:ph type="sldNum" sz="quarter" idx="4"/>
          </p:nvPr>
        </p:nvSpPr>
        <p:spPr>
          <a:xfrm>
            <a:off x="10058400" y="6356351"/>
            <a:ext cx="1320800" cy="365125"/>
          </a:xfrm>
          <a:prstGeom prst="rect">
            <a:avLst/>
          </a:prstGeom>
        </p:spPr>
        <p:txBody>
          <a:bodyPr vert="horz" lIns="91440" tIns="45720" rIns="91440" bIns="45720" rtlCol="0" anchor="ctr"/>
          <a:lstStyle>
            <a:lvl1pPr algn="r">
              <a:defRPr sz="1100" baseline="0">
                <a:solidFill>
                  <a:schemeClr val="tx1"/>
                </a:solidFill>
              </a:defRPr>
            </a:lvl1pPr>
          </a:lstStyle>
          <a:p>
            <a:fld id="{0C250E07-412A-4799-A526-214C2803D54C}" type="slidenum">
              <a:rPr lang="ar-IQ" smtClean="0"/>
              <a:t>‹#›</a:t>
            </a:fld>
            <a:endParaRPr lang="ar-IQ"/>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شعار المستنصرية"/>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550159" y="385694"/>
            <a:ext cx="1512277" cy="1371600"/>
          </a:xfrm>
          <a:prstGeom prst="ellipse">
            <a:avLst/>
          </a:prstGeom>
          <a:ln>
            <a:noFill/>
          </a:ln>
          <a:effectLst>
            <a:softEdge rad="112500"/>
          </a:effectLst>
        </p:spPr>
      </p:pic>
      <p:sp>
        <p:nvSpPr>
          <p:cNvPr id="3" name="مستطيل 2"/>
          <p:cNvSpPr/>
          <p:nvPr/>
        </p:nvSpPr>
        <p:spPr>
          <a:xfrm>
            <a:off x="9015836" y="512619"/>
            <a:ext cx="2454386" cy="1413164"/>
          </a:xfrm>
          <a:prstGeom prst="rect">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ar-IQ" dirty="0" smtClean="0"/>
              <a:t>الجامعة المستنصرية </a:t>
            </a:r>
          </a:p>
          <a:p>
            <a:pPr algn="ctr"/>
            <a:r>
              <a:rPr lang="ar-IQ" dirty="0" smtClean="0"/>
              <a:t>كلية الإدارة والاقتصاد</a:t>
            </a:r>
          </a:p>
          <a:p>
            <a:pPr algn="ctr"/>
            <a:r>
              <a:rPr lang="ar-IQ" dirty="0" smtClean="0"/>
              <a:t>قسم إدارة الاعمال</a:t>
            </a:r>
          </a:p>
          <a:p>
            <a:pPr algn="ctr"/>
            <a:endParaRPr lang="ar-IQ" dirty="0"/>
          </a:p>
        </p:txBody>
      </p:sp>
      <p:sp>
        <p:nvSpPr>
          <p:cNvPr id="4" name="مستطيل 3"/>
          <p:cNvSpPr/>
          <p:nvPr/>
        </p:nvSpPr>
        <p:spPr>
          <a:xfrm>
            <a:off x="3948545" y="1496290"/>
            <a:ext cx="3560619" cy="1080655"/>
          </a:xfrm>
          <a:prstGeom prst="rect">
            <a:avLst/>
          </a:prstGeom>
        </p:spPr>
        <p:style>
          <a:lnRef idx="1">
            <a:schemeClr val="accent6"/>
          </a:lnRef>
          <a:fillRef idx="3">
            <a:schemeClr val="accent6"/>
          </a:fillRef>
          <a:effectRef idx="2">
            <a:schemeClr val="accent6"/>
          </a:effectRef>
          <a:fontRef idx="minor">
            <a:schemeClr val="lt1"/>
          </a:fontRef>
        </p:style>
        <p:txBody>
          <a:bodyPr rtlCol="1" anchor="ctr"/>
          <a:lstStyle/>
          <a:p>
            <a:pPr algn="ctr">
              <a:lnSpc>
                <a:spcPct val="200000"/>
              </a:lnSpc>
              <a:spcAft>
                <a:spcPts val="1000"/>
              </a:spcAft>
            </a:pPr>
            <a:r>
              <a:rPr lang="ar-IQ" sz="2000" b="1" u="sng" dirty="0" smtClean="0">
                <a:solidFill>
                  <a:srgbClr val="FF0000"/>
                </a:solidFill>
                <a:ea typeface="Calibri"/>
                <a:cs typeface="Simplified Arabic"/>
              </a:rPr>
              <a:t>ادارة الموارد البشرية الالكترونية</a:t>
            </a:r>
            <a:endParaRPr lang="ar-IQ" sz="2000" b="1" dirty="0" smtClean="0">
              <a:solidFill>
                <a:srgbClr val="943634"/>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5" name="مستطيل 4"/>
          <p:cNvSpPr/>
          <p:nvPr/>
        </p:nvSpPr>
        <p:spPr>
          <a:xfrm>
            <a:off x="3879271" y="2923308"/>
            <a:ext cx="3699166" cy="1080656"/>
          </a:xfrm>
          <a:prstGeom prst="rect">
            <a:avLst/>
          </a:prstGeom>
        </p:spPr>
        <p:style>
          <a:lnRef idx="1">
            <a:schemeClr val="accent1"/>
          </a:lnRef>
          <a:fillRef idx="3">
            <a:schemeClr val="accent1"/>
          </a:fillRef>
          <a:effectRef idx="2">
            <a:schemeClr val="accent1"/>
          </a:effectRef>
          <a:fontRef idx="minor">
            <a:schemeClr val="lt1"/>
          </a:fontRef>
        </p:style>
        <p:txBody>
          <a:bodyPr rtlCol="1" anchor="ctr"/>
          <a:lstStyle/>
          <a:p>
            <a:pPr algn="ctr"/>
            <a:r>
              <a:rPr lang="ar-IQ" b="1" dirty="0" smtClean="0">
                <a:solidFill>
                  <a:srgbClr val="FF0000"/>
                </a:solidFill>
              </a:rPr>
              <a:t>تقرير مقدم الى الدكتورة</a:t>
            </a:r>
          </a:p>
          <a:p>
            <a:pPr algn="ctr"/>
            <a:r>
              <a:rPr lang="ar-IQ" b="1" dirty="0" smtClean="0">
                <a:solidFill>
                  <a:srgbClr val="FF0000"/>
                </a:solidFill>
              </a:rPr>
              <a:t>سمية عباس مجيد</a:t>
            </a:r>
            <a:endParaRPr lang="ar-IQ" b="1" dirty="0">
              <a:solidFill>
                <a:srgbClr val="FF0000"/>
              </a:solidFill>
            </a:endParaRPr>
          </a:p>
        </p:txBody>
      </p:sp>
      <p:sp>
        <p:nvSpPr>
          <p:cNvPr id="6" name="مستطيل مستدير الزوايا 5"/>
          <p:cNvSpPr/>
          <p:nvPr/>
        </p:nvSpPr>
        <p:spPr>
          <a:xfrm>
            <a:off x="4094019" y="4329543"/>
            <a:ext cx="3408217" cy="928255"/>
          </a:xfrm>
          <a:prstGeom prst="roundRec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IQ" b="1" dirty="0" smtClean="0">
                <a:solidFill>
                  <a:srgbClr val="FF0000"/>
                </a:solidFill>
              </a:rPr>
              <a:t>اعداد الباحث</a:t>
            </a:r>
          </a:p>
          <a:p>
            <a:pPr algn="ctr"/>
            <a:r>
              <a:rPr lang="ar-IQ" b="1" dirty="0" smtClean="0">
                <a:solidFill>
                  <a:srgbClr val="FF0000"/>
                </a:solidFill>
              </a:rPr>
              <a:t>زكريا حميد خليل </a:t>
            </a:r>
            <a:endParaRPr lang="ar-IQ" b="1" dirty="0">
              <a:solidFill>
                <a:srgbClr val="FF0000"/>
              </a:solidFill>
            </a:endParaRPr>
          </a:p>
        </p:txBody>
      </p:sp>
      <p:sp>
        <p:nvSpPr>
          <p:cNvPr id="7" name="شكل بيضاوي 6"/>
          <p:cNvSpPr/>
          <p:nvPr/>
        </p:nvSpPr>
        <p:spPr>
          <a:xfrm>
            <a:off x="4682836" y="5444833"/>
            <a:ext cx="2410691" cy="1052945"/>
          </a:xfrm>
          <a:prstGeom prst="ellipse">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ar-IQ" b="1" dirty="0" smtClean="0">
                <a:solidFill>
                  <a:srgbClr val="FF0000"/>
                </a:solidFill>
              </a:rPr>
              <a:t>بغداد / 2024 </a:t>
            </a:r>
            <a:endParaRPr lang="ar-IQ" b="1" dirty="0">
              <a:solidFill>
                <a:srgbClr val="FF0000"/>
              </a:solidFill>
            </a:endParaRPr>
          </a:p>
        </p:txBody>
      </p:sp>
    </p:spTree>
    <p:extLst>
      <p:ext uri="{BB962C8B-B14F-4D97-AF65-F5344CB8AC3E}">
        <p14:creationId xmlns:p14="http://schemas.microsoft.com/office/powerpoint/2010/main" val="1213371091"/>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154770"/>
            <a:ext cx="12078917" cy="584775"/>
          </a:xfrm>
          <a:prstGeom prst="rect">
            <a:avLst/>
          </a:prstGeom>
        </p:spPr>
        <p:txBody>
          <a:bodyPr wrap="square">
            <a:spAutoFit/>
          </a:bodyPr>
          <a:lstStyle/>
          <a:p>
            <a:pPr algn="ctr"/>
            <a:r>
              <a:rPr lang="ar-IQ" sz="3200" dirty="0">
                <a:solidFill>
                  <a:srgbClr val="00B050"/>
                </a:solidFill>
                <a:latin typeface="Simplified Arabic" pitchFamily="18" charset="-78"/>
                <a:cs typeface="Simplified Arabic" pitchFamily="18" charset="-78"/>
              </a:rPr>
              <a:t>الاستراتيجية للموارد البشرية الإلكترونية</a:t>
            </a:r>
            <a:endParaRPr lang="en-US" sz="3200" dirty="0">
              <a:solidFill>
                <a:srgbClr val="00B050"/>
              </a:solidFill>
              <a:latin typeface="Simplified Arabic" pitchFamily="18" charset="-78"/>
              <a:cs typeface="Simplified Arabic" pitchFamily="18" charset="-78"/>
            </a:endParaRPr>
          </a:p>
        </p:txBody>
      </p:sp>
      <p:sp>
        <p:nvSpPr>
          <p:cNvPr id="3" name="مستطيل 2"/>
          <p:cNvSpPr/>
          <p:nvPr/>
        </p:nvSpPr>
        <p:spPr>
          <a:xfrm>
            <a:off x="0" y="616435"/>
            <a:ext cx="12135458" cy="5909310"/>
          </a:xfrm>
          <a:prstGeom prst="rect">
            <a:avLst/>
          </a:prstGeom>
        </p:spPr>
        <p:txBody>
          <a:bodyPr wrap="square">
            <a:spAutoFit/>
          </a:bodyPr>
          <a:lstStyle/>
          <a:p>
            <a:endParaRPr lang="ar-IQ" dirty="0"/>
          </a:p>
          <a:p>
            <a:pPr algn="just"/>
            <a:r>
              <a:rPr lang="ar-IQ" sz="2400" dirty="0">
                <a:latin typeface="Simplified Arabic" pitchFamily="18" charset="-78"/>
                <a:cs typeface="Simplified Arabic" pitchFamily="18" charset="-78"/>
              </a:rPr>
              <a:t>1- تنظير الحاجة إلى التغيير عادة عن طريق بناء وتقديم دراسة جدوى عن الموارد البشرية الإلكترونية لكبار المديرين والمديرين التنفيذيين. غالبًا ما تكون هذه هي المرحلة الأكثر صعوبة في العملية لأن الموارد البشرية يجب ان تقنع أصحاب راس المال والمديرين عادة بأن رؤيتهم وبنية الموارد البشرية الإلكترونية ستوفر فوائد كبيرة لأصحاب المصلحة في تلبية احتياجاتهم المتنوعة. </a:t>
            </a:r>
            <a:endParaRPr lang="ar-IQ" sz="2400" dirty="0" smtClean="0">
              <a:latin typeface="Simplified Arabic" pitchFamily="18" charset="-78"/>
              <a:cs typeface="Simplified Arabic" pitchFamily="18" charset="-78"/>
            </a:endParaRPr>
          </a:p>
          <a:p>
            <a:pPr algn="just"/>
            <a:endParaRPr lang="ar-IQ" sz="2400" dirty="0">
              <a:latin typeface="Simplified Arabic" pitchFamily="18" charset="-78"/>
              <a:cs typeface="Simplified Arabic" pitchFamily="18" charset="-78"/>
            </a:endParaRPr>
          </a:p>
          <a:p>
            <a:pPr algn="just"/>
            <a:r>
              <a:rPr lang="ar-IQ" sz="2400" dirty="0">
                <a:latin typeface="Simplified Arabic" pitchFamily="18" charset="-78"/>
                <a:cs typeface="Simplified Arabic" pitchFamily="18" charset="-78"/>
              </a:rPr>
              <a:t>2- الترويج لأفكارهم من خلال الاستعانة بخدمات المدراء في المنظمة من أجل المشاركة في الرؤية والهندسة المعمارية وإمكانية تلبية الاحتياجات. </a:t>
            </a:r>
            <a:endParaRPr lang="ar-IQ" sz="2400" dirty="0" smtClean="0">
              <a:latin typeface="Simplified Arabic" pitchFamily="18" charset="-78"/>
              <a:cs typeface="Simplified Arabic" pitchFamily="18" charset="-78"/>
            </a:endParaRPr>
          </a:p>
          <a:p>
            <a:pPr algn="just"/>
            <a:endParaRPr lang="ar-IQ" sz="2400" dirty="0">
              <a:latin typeface="Simplified Arabic" pitchFamily="18" charset="-78"/>
              <a:cs typeface="Simplified Arabic" pitchFamily="18" charset="-78"/>
            </a:endParaRPr>
          </a:p>
          <a:p>
            <a:pPr algn="just"/>
            <a:r>
              <a:rPr lang="ar-IQ" sz="2400" dirty="0">
                <a:latin typeface="Simplified Arabic" pitchFamily="18" charset="-78"/>
                <a:cs typeface="Simplified Arabic" pitchFamily="18" charset="-78"/>
              </a:rPr>
              <a:t>3 - إشراك مجموعة واسعة من المديرين والموظفين في تنفيذها على وفق الرؤية. </a:t>
            </a:r>
            <a:endParaRPr lang="ar-IQ" sz="2400" dirty="0" smtClean="0">
              <a:latin typeface="Simplified Arabic" pitchFamily="18" charset="-78"/>
              <a:cs typeface="Simplified Arabic" pitchFamily="18" charset="-78"/>
            </a:endParaRPr>
          </a:p>
          <a:p>
            <a:pPr algn="just"/>
            <a:endParaRPr lang="ar-IQ" sz="2400" dirty="0">
              <a:latin typeface="Simplified Arabic" pitchFamily="18" charset="-78"/>
              <a:cs typeface="Simplified Arabic" pitchFamily="18" charset="-78"/>
            </a:endParaRPr>
          </a:p>
          <a:p>
            <a:pPr algn="just"/>
            <a:r>
              <a:rPr lang="ar-IQ" sz="2400" dirty="0">
                <a:latin typeface="Simplified Arabic" pitchFamily="18" charset="-78"/>
                <a:cs typeface="Simplified Arabic" pitchFamily="18" charset="-78"/>
              </a:rPr>
              <a:t>4 - دمج الأنظمة الجديدة مع الأنظمة القديمة وتقييم تأثير الرؤية وهيكليات الموارد البشرية الإلكترونية في سياق احتياجات أصحاب المصلحة، من خلال ضمان استفادة المديرين والموظفين من قيمة الرؤية وبنية الموارد البشرية الإلكترونية. </a:t>
            </a:r>
            <a:endParaRPr lang="ar-IQ" sz="2400" dirty="0" smtClean="0">
              <a:latin typeface="Simplified Arabic" pitchFamily="18" charset="-78"/>
              <a:cs typeface="Simplified Arabic" pitchFamily="18" charset="-78"/>
            </a:endParaRPr>
          </a:p>
          <a:p>
            <a:pPr algn="just"/>
            <a:endParaRPr lang="ar-IQ" sz="2400" dirty="0">
              <a:latin typeface="Simplified Arabic" pitchFamily="18" charset="-78"/>
              <a:cs typeface="Simplified Arabic" pitchFamily="18" charset="-78"/>
            </a:endParaRPr>
          </a:p>
          <a:p>
            <a:pPr algn="just"/>
            <a:r>
              <a:rPr lang="ar-IQ" sz="2400" dirty="0">
                <a:latin typeface="Simplified Arabic" pitchFamily="18" charset="-78"/>
                <a:cs typeface="Simplified Arabic" pitchFamily="18" charset="-78"/>
              </a:rPr>
              <a:t>.5 تقييم الرؤية والاستراتيجية وهيكل الموارد البشرية الإلكترونية واحتياجات أصحاب المصلحة لتحسينها من أجل التنفيذ اللاحق لتقنيات الموارد البشرية الإلكترونية، على سبيل المثال الموارد البشرية المستندة إلى الويب. </a:t>
            </a:r>
          </a:p>
        </p:txBody>
      </p:sp>
    </p:spTree>
    <p:extLst>
      <p:ext uri="{BB962C8B-B14F-4D97-AF65-F5344CB8AC3E}">
        <p14:creationId xmlns:p14="http://schemas.microsoft.com/office/powerpoint/2010/main" val="555366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473748"/>
            <a:ext cx="11942619" cy="6124754"/>
          </a:xfrm>
          <a:prstGeom prst="rect">
            <a:avLst/>
          </a:prstGeom>
        </p:spPr>
        <p:txBody>
          <a:bodyPr wrap="square">
            <a:spAutoFit/>
          </a:bodyPr>
          <a:lstStyle/>
          <a:p>
            <a:pPr algn="ctr"/>
            <a:r>
              <a:rPr lang="ar-SA" sz="3600" dirty="0" smtClean="0">
                <a:solidFill>
                  <a:srgbClr val="00B050"/>
                </a:solidFill>
                <a:latin typeface="Simplified Arabic" pitchFamily="18" charset="-78"/>
                <a:cs typeface="Simplified Arabic" pitchFamily="18" charset="-78"/>
              </a:rPr>
              <a:t>مفهوم </a:t>
            </a:r>
            <a:r>
              <a:rPr lang="ar-SA" sz="3600" dirty="0">
                <a:solidFill>
                  <a:srgbClr val="00B050"/>
                </a:solidFill>
                <a:latin typeface="Simplified Arabic" pitchFamily="18" charset="-78"/>
                <a:cs typeface="Simplified Arabic" pitchFamily="18" charset="-78"/>
              </a:rPr>
              <a:t>ادارة الموارد البشرية الالكترونية </a:t>
            </a:r>
            <a:endParaRPr lang="ar-IQ" sz="3600" dirty="0" smtClean="0">
              <a:solidFill>
                <a:srgbClr val="00B050"/>
              </a:solidFill>
              <a:latin typeface="Simplified Arabic" pitchFamily="18" charset="-78"/>
              <a:cs typeface="Simplified Arabic" pitchFamily="18" charset="-78"/>
            </a:endParaRPr>
          </a:p>
          <a:p>
            <a:pPr algn="ctr"/>
            <a:endParaRPr lang="ar-IQ" sz="3600" dirty="0" smtClean="0">
              <a:solidFill>
                <a:srgbClr val="FF0000"/>
              </a:solidFill>
              <a:latin typeface="Simplified Arabic" pitchFamily="18" charset="-78"/>
              <a:cs typeface="Simplified Arabic" pitchFamily="18" charset="-78"/>
            </a:endParaRPr>
          </a:p>
          <a:p>
            <a:pPr algn="just"/>
            <a:r>
              <a:rPr lang="ar-SA" sz="4000" dirty="0" smtClean="0">
                <a:latin typeface="Simplified Arabic" pitchFamily="18" charset="-78"/>
                <a:cs typeface="Simplified Arabic" pitchFamily="18" charset="-78"/>
              </a:rPr>
              <a:t>أنه </a:t>
            </a:r>
            <a:r>
              <a:rPr lang="ar-SA" sz="4000" dirty="0">
                <a:latin typeface="Simplified Arabic" pitchFamily="18" charset="-78"/>
                <a:cs typeface="Simplified Arabic" pitchFamily="18" charset="-78"/>
              </a:rPr>
              <a:t>حل قائم على الويب يستفيد من أحدث تقنيات تطبيق الويب </a:t>
            </a:r>
            <a:r>
              <a:rPr lang="ar-SA" sz="4000">
                <a:latin typeface="Simplified Arabic" pitchFamily="18" charset="-78"/>
                <a:cs typeface="Simplified Arabic" pitchFamily="18" charset="-78"/>
              </a:rPr>
              <a:t>( </a:t>
            </a:r>
            <a:r>
              <a:rPr lang="ar-SA" sz="4000" smtClean="0">
                <a:latin typeface="Simplified Arabic" pitchFamily="18" charset="-78"/>
                <a:cs typeface="Simplified Arabic" pitchFamily="18" charset="-78"/>
              </a:rPr>
              <a:t>الانترنت </a:t>
            </a:r>
            <a:r>
              <a:rPr lang="ar-SA" sz="4000" dirty="0">
                <a:latin typeface="Simplified Arabic" pitchFamily="18" charset="-78"/>
                <a:cs typeface="Simplified Arabic" pitchFamily="18" charset="-78"/>
              </a:rPr>
              <a:t>والإنترانت ) لتقديم الحلول لإدارة الموارد البشرية في الوقت الذي تحتاجه ، ويعتبر برنامج شامل سهل الاستخدام وغني بالميزات يتسم بالمرونة الكافية ويتم تصميمه لملائمة كافة احتياجات المنظمة </a:t>
            </a:r>
            <a:r>
              <a:rPr lang="ar-SA" sz="4000" dirty="0" smtClean="0">
                <a:latin typeface="Simplified Arabic" pitchFamily="18" charset="-78"/>
                <a:cs typeface="Simplified Arabic" pitchFamily="18" charset="-78"/>
              </a:rPr>
              <a:t>.</a:t>
            </a:r>
            <a:endParaRPr lang="ar-IQ" sz="4000" dirty="0" smtClean="0">
              <a:latin typeface="Simplified Arabic" pitchFamily="18" charset="-78"/>
              <a:cs typeface="Simplified Arabic" pitchFamily="18" charset="-78"/>
            </a:endParaRPr>
          </a:p>
          <a:p>
            <a:pPr algn="just"/>
            <a:endParaRPr lang="ar-IQ" sz="4000" dirty="0">
              <a:latin typeface="Simplified Arabic" pitchFamily="18" charset="-78"/>
              <a:cs typeface="Simplified Arabic" pitchFamily="18" charset="-78"/>
            </a:endParaRPr>
          </a:p>
          <a:p>
            <a:pPr algn="just"/>
            <a:r>
              <a:rPr lang="ar-SA" sz="4000" dirty="0" smtClean="0">
                <a:latin typeface="Simplified Arabic" pitchFamily="18" charset="-78"/>
                <a:cs typeface="Simplified Arabic" pitchFamily="18" charset="-78"/>
              </a:rPr>
              <a:t>معالجة </a:t>
            </a:r>
            <a:r>
              <a:rPr lang="ar-SA" sz="4000" dirty="0">
                <a:latin typeface="Simplified Arabic" pitchFamily="18" charset="-78"/>
                <a:cs typeface="Simplified Arabic" pitchFamily="18" charset="-78"/>
              </a:rPr>
              <a:t>ونقل المعلومات الرقمية المستخدمة في إدارة الموارد البشرية ، بما في ذلك النصوص والصوت والصور المرئية من  التقنيات التكنولوجية ، وانها توفر القدرة على تلبية متطلبات إدارة الموارد البشرية في ايامنا هذه </a:t>
            </a:r>
            <a:endParaRPr lang="en-US" sz="4000" dirty="0">
              <a:latin typeface="Simplified Arabic" pitchFamily="18" charset="-78"/>
              <a:cs typeface="Simplified Arabic" pitchFamily="18" charset="-78"/>
            </a:endParaRPr>
          </a:p>
        </p:txBody>
      </p:sp>
    </p:spTree>
    <p:extLst>
      <p:ext uri="{BB962C8B-B14F-4D97-AF65-F5344CB8AC3E}">
        <p14:creationId xmlns:p14="http://schemas.microsoft.com/office/powerpoint/2010/main" val="2320621965"/>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 y="-12950"/>
            <a:ext cx="12053454" cy="6494085"/>
          </a:xfrm>
          <a:prstGeom prst="rect">
            <a:avLst/>
          </a:prstGeom>
        </p:spPr>
        <p:txBody>
          <a:bodyPr wrap="square">
            <a:spAutoFit/>
          </a:bodyPr>
          <a:lstStyle/>
          <a:p>
            <a:pPr algn="ctr"/>
            <a:r>
              <a:rPr lang="ar-IQ" sz="2400" b="1" dirty="0" smtClean="0">
                <a:solidFill>
                  <a:srgbClr val="00B050"/>
                </a:solidFill>
                <a:latin typeface="Simplified Arabic" pitchFamily="18" charset="-78"/>
                <a:cs typeface="Simplified Arabic" pitchFamily="18" charset="-78"/>
              </a:rPr>
              <a:t>اسباب </a:t>
            </a:r>
            <a:r>
              <a:rPr lang="ar-IQ" sz="2400" b="1" dirty="0">
                <a:solidFill>
                  <a:srgbClr val="00B050"/>
                </a:solidFill>
                <a:latin typeface="Simplified Arabic" pitchFamily="18" charset="-78"/>
                <a:cs typeface="Simplified Arabic" pitchFamily="18" charset="-78"/>
              </a:rPr>
              <a:t>اعتماد ادارة الموارد البشرية الالكترونية</a:t>
            </a:r>
            <a:endParaRPr lang="en-US" sz="2400" dirty="0">
              <a:solidFill>
                <a:srgbClr val="00B050"/>
              </a:solidFill>
              <a:latin typeface="Simplified Arabic" pitchFamily="18" charset="-78"/>
              <a:cs typeface="Simplified Arabic" pitchFamily="18" charset="-78"/>
            </a:endParaRPr>
          </a:p>
          <a:p>
            <a:pPr algn="just"/>
            <a:r>
              <a:rPr lang="ar-SA" sz="2800" dirty="0" smtClean="0">
                <a:latin typeface="Simplified Arabic" pitchFamily="18" charset="-78"/>
                <a:cs typeface="Simplified Arabic" pitchFamily="18" charset="-78"/>
              </a:rPr>
              <a:t>ستة </a:t>
            </a:r>
            <a:r>
              <a:rPr lang="ar-SA" sz="2800" dirty="0">
                <a:latin typeface="Simplified Arabic" pitchFamily="18" charset="-78"/>
                <a:cs typeface="Simplified Arabic" pitchFamily="18" charset="-78"/>
              </a:rPr>
              <a:t>عوامل هي السبب لاعتماد إدارة الموارد البشرية الإلكترونية :-</a:t>
            </a:r>
            <a:endParaRPr lang="en-US" sz="2800" dirty="0">
              <a:latin typeface="Simplified Arabic" pitchFamily="18" charset="-78"/>
              <a:cs typeface="Simplified Arabic" pitchFamily="18" charset="-78"/>
            </a:endParaRPr>
          </a:p>
          <a:p>
            <a:pPr algn="just"/>
            <a:r>
              <a:rPr lang="ar-SA" sz="2800" dirty="0">
                <a:latin typeface="Simplified Arabic" pitchFamily="18" charset="-78"/>
                <a:cs typeface="Simplified Arabic" pitchFamily="18" charset="-78"/>
              </a:rPr>
              <a:t>1 - تكنولوجيا المعلومات: أصبح من الضروري أن تتكيف إدارة الموارد البشرية مع التغيرات السريعة في برمجيات الحاسوب والأجهزة</a:t>
            </a:r>
            <a:r>
              <a:rPr lang="ar-SA" sz="2800" dirty="0">
                <a:solidFill>
                  <a:schemeClr val="bg1"/>
                </a:solidFill>
                <a:latin typeface="Simplified Arabic" pitchFamily="18" charset="-78"/>
                <a:cs typeface="Simplified Arabic" pitchFamily="18" charset="-78"/>
              </a:rPr>
              <a:t> </a:t>
            </a:r>
            <a:r>
              <a:rPr lang="ar-SA" sz="2800" dirty="0">
                <a:latin typeface="Simplified Arabic" pitchFamily="18" charset="-78"/>
                <a:cs typeface="Simplified Arabic" pitchFamily="18" charset="-78"/>
              </a:rPr>
              <a:t>والشبكات لكي يصبح عمل الموارد البشرية </a:t>
            </a:r>
            <a:r>
              <a:rPr lang="ar-SA" sz="2800" dirty="0" smtClean="0">
                <a:latin typeface="Simplified Arabic" pitchFamily="18" charset="-78"/>
                <a:cs typeface="Simplified Arabic" pitchFamily="18" charset="-78"/>
              </a:rPr>
              <a:t>فاعل </a:t>
            </a:r>
            <a:r>
              <a:rPr lang="ar-SA" sz="2800" dirty="0">
                <a:latin typeface="Simplified Arabic" pitchFamily="18" charset="-78"/>
                <a:cs typeface="Simplified Arabic" pitchFamily="18" charset="-78"/>
              </a:rPr>
              <a:t>.</a:t>
            </a:r>
            <a:endParaRPr lang="en-US" sz="2800" dirty="0">
              <a:latin typeface="Simplified Arabic" pitchFamily="18" charset="-78"/>
              <a:cs typeface="Simplified Arabic" pitchFamily="18" charset="-78"/>
            </a:endParaRPr>
          </a:p>
          <a:p>
            <a:pPr algn="just"/>
            <a:r>
              <a:rPr lang="ar-SA" sz="2800" dirty="0">
                <a:latin typeface="Simplified Arabic" pitchFamily="18" charset="-78"/>
                <a:cs typeface="Simplified Arabic" pitchFamily="18" charset="-78"/>
              </a:rPr>
              <a:t>2 - إعادة هندسة العمليات: يقوم مدراء الموارد البشرية بإعادة تصميم العمليات التجارية وتعزيز الأداء والإنتاجية الكلية للمنظمة.</a:t>
            </a:r>
            <a:endParaRPr lang="en-US" sz="2800" dirty="0">
              <a:latin typeface="Simplified Arabic" pitchFamily="18" charset="-78"/>
              <a:cs typeface="Simplified Arabic" pitchFamily="18" charset="-78"/>
            </a:endParaRPr>
          </a:p>
          <a:p>
            <a:pPr algn="just"/>
            <a:r>
              <a:rPr lang="ar-SA" sz="2800" dirty="0">
                <a:latin typeface="Simplified Arabic" pitchFamily="18" charset="-78"/>
                <a:cs typeface="Simplified Arabic" pitchFamily="18" charset="-78"/>
              </a:rPr>
              <a:t>3 -  الإدارة الرشيقة : من المطلوب ان تعمل المنظمات بمهارة رشاقة من أجل المنافسة. </a:t>
            </a:r>
            <a:endParaRPr lang="en-US" sz="2800" dirty="0">
              <a:latin typeface="Simplified Arabic" pitchFamily="18" charset="-78"/>
              <a:cs typeface="Simplified Arabic" pitchFamily="18" charset="-78"/>
            </a:endParaRPr>
          </a:p>
          <a:p>
            <a:pPr algn="just"/>
            <a:r>
              <a:rPr lang="ar-SA" sz="2800" dirty="0">
                <a:latin typeface="Simplified Arabic" pitchFamily="18" charset="-78"/>
                <a:cs typeface="Simplified Arabic" pitchFamily="18" charset="-78"/>
              </a:rPr>
              <a:t>4 - </a:t>
            </a:r>
            <a:r>
              <a:rPr lang="ar-SA" sz="2800" dirty="0" smtClean="0">
                <a:latin typeface="Simplified Arabic" pitchFamily="18" charset="-78"/>
                <a:cs typeface="Simplified Arabic" pitchFamily="18" charset="-78"/>
              </a:rPr>
              <a:t>منظمات </a:t>
            </a:r>
            <a:r>
              <a:rPr lang="ar-SA" sz="2800" dirty="0">
                <a:latin typeface="Simplified Arabic" pitchFamily="18" charset="-78"/>
                <a:cs typeface="Simplified Arabic" pitchFamily="18" charset="-78"/>
              </a:rPr>
              <a:t>الشبكة: المنظمات تبحث عن حلول اكثر عملية و أقل بيروقراطية. لذلك فان استخدام تكنولوجيا المعلومات التي تقدمها شبكات المنطقة المحلية ، والبريد الإلكتروني ، والشبكة الداخلية المتبادلة ، يمكنها من نقل المعلومات بسهولة بين زملاء العمل وأصحاب المصلحة </a:t>
            </a:r>
            <a:r>
              <a:rPr lang="ar-IQ" sz="2800" dirty="0" smtClean="0">
                <a:latin typeface="Simplified Arabic" pitchFamily="18" charset="-78"/>
                <a:cs typeface="Simplified Arabic" pitchFamily="18" charset="-78"/>
              </a:rPr>
              <a:t>.</a:t>
            </a:r>
            <a:endParaRPr lang="ar-IQ" sz="2800" dirty="0">
              <a:latin typeface="Simplified Arabic" pitchFamily="18" charset="-78"/>
              <a:cs typeface="Simplified Arabic" pitchFamily="18" charset="-78"/>
            </a:endParaRPr>
          </a:p>
          <a:p>
            <a:pPr algn="just"/>
            <a:r>
              <a:rPr lang="ar-SA" sz="2800" dirty="0" smtClean="0">
                <a:latin typeface="Simplified Arabic" pitchFamily="18" charset="-78"/>
                <a:cs typeface="Simplified Arabic" pitchFamily="18" charset="-78"/>
              </a:rPr>
              <a:t>5 </a:t>
            </a:r>
            <a:r>
              <a:rPr lang="ar-SA" sz="2800" dirty="0">
                <a:latin typeface="Simplified Arabic" pitchFamily="18" charset="-78"/>
                <a:cs typeface="Simplified Arabic" pitchFamily="18" charset="-78"/>
              </a:rPr>
              <a:t>- موظفو المعلومات: باستخدام تكنولوجيا المعلومات ، يستطيع الموظفون جمع المعلومات القيمة وتشكيلها وتنقيحها وإصلاحها واستخدامها بسرعة والذي بدورها يسمح للمنظمة بالتعلم ويقدم فرص عمل جديدة.</a:t>
            </a:r>
            <a:endParaRPr lang="en-US" sz="2800" dirty="0">
              <a:latin typeface="Simplified Arabic" pitchFamily="18" charset="-78"/>
              <a:cs typeface="Simplified Arabic" pitchFamily="18" charset="-78"/>
            </a:endParaRPr>
          </a:p>
          <a:p>
            <a:pPr algn="just"/>
            <a:r>
              <a:rPr lang="ar-SA" sz="2800" dirty="0">
                <a:latin typeface="Simplified Arabic" pitchFamily="18" charset="-78"/>
                <a:cs typeface="Simplified Arabic" pitchFamily="18" charset="-78"/>
              </a:rPr>
              <a:t>6- العولمة: يطلب من جميع المنظمات تطوير استراتيجيات عمل عالمية من أجل المنافسة في القرن الحادي والعشرين. </a:t>
            </a:r>
            <a:r>
              <a:rPr lang="ar-SA" dirty="0">
                <a:latin typeface="Simplified Arabic" pitchFamily="18" charset="-78"/>
                <a:cs typeface="Simplified Arabic" pitchFamily="18" charset="-78"/>
              </a:rPr>
              <a:t> </a:t>
            </a:r>
            <a:endParaRPr lang="en-US" dirty="0">
              <a:latin typeface="Simplified Arabic" pitchFamily="18" charset="-78"/>
              <a:cs typeface="Simplified Arabic" pitchFamily="18" charset="-78"/>
            </a:endParaRPr>
          </a:p>
        </p:txBody>
      </p:sp>
    </p:spTree>
    <p:extLst>
      <p:ext uri="{BB962C8B-B14F-4D97-AF65-F5344CB8AC3E}">
        <p14:creationId xmlns:p14="http://schemas.microsoft.com/office/powerpoint/2010/main" val="3228367553"/>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 y="44625"/>
            <a:ext cx="12053454" cy="5878532"/>
          </a:xfrm>
          <a:prstGeom prst="rect">
            <a:avLst/>
          </a:prstGeom>
        </p:spPr>
        <p:txBody>
          <a:bodyPr wrap="square">
            <a:spAutoFit/>
          </a:bodyPr>
          <a:lstStyle/>
          <a:p>
            <a:pPr algn="ctr">
              <a:lnSpc>
                <a:spcPct val="200000"/>
              </a:lnSpc>
            </a:pPr>
            <a:r>
              <a:rPr lang="ar-IQ" sz="2800" dirty="0" smtClean="0">
                <a:solidFill>
                  <a:srgbClr val="00B050"/>
                </a:solidFill>
              </a:rPr>
              <a:t>أهمية </a:t>
            </a:r>
            <a:r>
              <a:rPr lang="ar-SA" sz="2800" b="1" dirty="0">
                <a:solidFill>
                  <a:srgbClr val="00B050"/>
                </a:solidFill>
              </a:rPr>
              <a:t>ادارة الموارد البشرية الالكترونية </a:t>
            </a:r>
            <a:r>
              <a:rPr lang="ar-IQ" sz="2800" dirty="0" smtClean="0">
                <a:solidFill>
                  <a:srgbClr val="00B050"/>
                </a:solidFill>
              </a:rPr>
              <a:t> </a:t>
            </a:r>
            <a:endParaRPr lang="en-US" sz="2800" dirty="0">
              <a:solidFill>
                <a:srgbClr val="00B050"/>
              </a:solidFill>
            </a:endParaRPr>
          </a:p>
          <a:p>
            <a:pPr algn="just">
              <a:lnSpc>
                <a:spcPct val="200000"/>
              </a:lnSpc>
            </a:pPr>
            <a:r>
              <a:rPr lang="ar-IQ" sz="2000" dirty="0">
                <a:latin typeface="Simplified Arabic" pitchFamily="18" charset="-78"/>
                <a:cs typeface="Simplified Arabic" pitchFamily="18" charset="-78"/>
              </a:rPr>
              <a:t>1- توفر وصول لبيانات الموارد البشرية عالميا بتكلفة قليلة الى جميع الاطراف المخولة بما فيها الموظفون والمدراء والرؤساء التنفيذين ، ومقدمو خدمات الموارد البشرية ، والمجتمعات ذات الصلة ، وزبائن المنظمات.</a:t>
            </a:r>
            <a:endParaRPr lang="en-US" sz="2000" dirty="0">
              <a:latin typeface="Simplified Arabic" pitchFamily="18" charset="-78"/>
              <a:cs typeface="Simplified Arabic" pitchFamily="18" charset="-78"/>
            </a:endParaRPr>
          </a:p>
          <a:p>
            <a:pPr algn="just">
              <a:lnSpc>
                <a:spcPct val="200000"/>
              </a:lnSpc>
            </a:pPr>
            <a:r>
              <a:rPr lang="ar-IQ" sz="2000" dirty="0">
                <a:latin typeface="Simplified Arabic" pitchFamily="18" charset="-78"/>
                <a:cs typeface="Simplified Arabic" pitchFamily="18" charset="-78"/>
              </a:rPr>
              <a:t>2- توفر خيارات اكثر فعالية من حيث التكلفة لإدارة نظم معلومات الموارد البشرية ، خاصة للمنظمات الصغيرة والمتوسطة الحجم من خلال مزودي تطبيقات الخدمات.</a:t>
            </a:r>
            <a:endParaRPr lang="en-US" sz="2000" dirty="0">
              <a:latin typeface="Simplified Arabic" pitchFamily="18" charset="-78"/>
              <a:cs typeface="Simplified Arabic" pitchFamily="18" charset="-78"/>
            </a:endParaRPr>
          </a:p>
          <a:p>
            <a:pPr algn="just">
              <a:lnSpc>
                <a:spcPct val="200000"/>
              </a:lnSpc>
            </a:pPr>
            <a:r>
              <a:rPr lang="ar-IQ" sz="2000" dirty="0">
                <a:latin typeface="Simplified Arabic" pitchFamily="18" charset="-78"/>
                <a:cs typeface="Simplified Arabic" pitchFamily="18" charset="-78"/>
              </a:rPr>
              <a:t>3 – تسمح بالحصول على كمية كبيرة من البيانات من المصدر ،وبالتالي التخلص من وقت البحث لجمع البيانات وتعزيز دقة البيانات . </a:t>
            </a:r>
            <a:endParaRPr lang="en-US" sz="2000" dirty="0">
              <a:latin typeface="Simplified Arabic" pitchFamily="18" charset="-78"/>
              <a:cs typeface="Simplified Arabic" pitchFamily="18" charset="-78"/>
            </a:endParaRPr>
          </a:p>
          <a:p>
            <a:pPr algn="just">
              <a:lnSpc>
                <a:spcPct val="200000"/>
              </a:lnSpc>
            </a:pPr>
            <a:r>
              <a:rPr lang="ar-IQ" sz="2000" dirty="0">
                <a:latin typeface="Simplified Arabic" pitchFamily="18" charset="-78"/>
                <a:cs typeface="Simplified Arabic" pitchFamily="18" charset="-78"/>
              </a:rPr>
              <a:t>4- تقلل المسافة غير المريحة بين قسم الموارد البشرية وزبائن القسم الداخليين  من خلال الدمج الامثل بين عمليات الشركة التي من المحتمل ان تشمل الشراء الى حسابات الدفع ،وطلب الموظف الجديد لتحديد المرشحين ،واستطلاعات التعويضات لزيادة الاداء .</a:t>
            </a:r>
            <a:endParaRPr lang="en-US" sz="2000" dirty="0">
              <a:latin typeface="Simplified Arabic" pitchFamily="18" charset="-78"/>
              <a:cs typeface="Simplified Arabic" pitchFamily="18" charset="-78"/>
            </a:endParaRPr>
          </a:p>
          <a:p>
            <a:pPr algn="just">
              <a:lnSpc>
                <a:spcPct val="200000"/>
              </a:lnSpc>
            </a:pPr>
            <a:r>
              <a:rPr lang="ar-IQ" sz="2000" dirty="0">
                <a:latin typeface="Simplified Arabic" pitchFamily="18" charset="-78"/>
                <a:cs typeface="Simplified Arabic" pitchFamily="18" charset="-78"/>
              </a:rPr>
              <a:t>5- تساعد في عولمة معلومات الموارد البشرية للمنظمات وتسهل امكانية الوصول اليها بتكاليف منخفضة. </a:t>
            </a:r>
            <a:endParaRPr lang="en-US" sz="2000" dirty="0">
              <a:latin typeface="Simplified Arabic" pitchFamily="18" charset="-78"/>
              <a:cs typeface="Simplified Arabic" pitchFamily="18" charset="-78"/>
            </a:endParaRPr>
          </a:p>
        </p:txBody>
      </p:sp>
    </p:spTree>
    <p:extLst>
      <p:ext uri="{BB962C8B-B14F-4D97-AF65-F5344CB8AC3E}">
        <p14:creationId xmlns:p14="http://schemas.microsoft.com/office/powerpoint/2010/main" val="3958107880"/>
      </p:ext>
    </p:extLst>
  </p:cSld>
  <p:clrMapOvr>
    <a:masterClrMapping/>
  </p:clrMapOvr>
  <p:transition spd="slow">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141238"/>
            <a:ext cx="12039600" cy="6771084"/>
          </a:xfrm>
          <a:prstGeom prst="rect">
            <a:avLst/>
          </a:prstGeom>
        </p:spPr>
        <p:txBody>
          <a:bodyPr wrap="square">
            <a:spAutoFit/>
          </a:bodyPr>
          <a:lstStyle/>
          <a:p>
            <a:pPr algn="ctr"/>
            <a:r>
              <a:rPr lang="ar-SA" sz="3200" b="1" dirty="0">
                <a:solidFill>
                  <a:srgbClr val="00B050"/>
                </a:solidFill>
                <a:latin typeface="Simplified Arabic" pitchFamily="18" charset="-78"/>
                <a:cs typeface="Simplified Arabic" pitchFamily="18" charset="-78"/>
              </a:rPr>
              <a:t>انواع ادارة الموارد البشرية </a:t>
            </a:r>
            <a:r>
              <a:rPr lang="ar-SA" sz="3200" b="1" dirty="0" smtClean="0">
                <a:solidFill>
                  <a:srgbClr val="00B050"/>
                </a:solidFill>
                <a:latin typeface="Simplified Arabic" pitchFamily="18" charset="-78"/>
                <a:cs typeface="Simplified Arabic" pitchFamily="18" charset="-78"/>
              </a:rPr>
              <a:t>الالكترونية</a:t>
            </a:r>
            <a:endParaRPr lang="ar-IQ" sz="3200" b="1" dirty="0" smtClean="0">
              <a:solidFill>
                <a:srgbClr val="00B050"/>
              </a:solidFill>
              <a:latin typeface="Simplified Arabic" pitchFamily="18" charset="-78"/>
              <a:cs typeface="Simplified Arabic" pitchFamily="18" charset="-78"/>
            </a:endParaRPr>
          </a:p>
          <a:p>
            <a:endParaRPr lang="en-US" dirty="0"/>
          </a:p>
          <a:p>
            <a:pPr algn="just">
              <a:lnSpc>
                <a:spcPct val="200000"/>
              </a:lnSpc>
            </a:pPr>
            <a:r>
              <a:rPr lang="ar-SA" sz="2400" b="1" dirty="0" smtClean="0"/>
              <a:t>1</a:t>
            </a:r>
            <a:r>
              <a:rPr lang="ar-SA" sz="2400" b="1" dirty="0" smtClean="0">
                <a:latin typeface="Simplified Arabic" pitchFamily="18" charset="-78"/>
                <a:cs typeface="Simplified Arabic" pitchFamily="18" charset="-78"/>
              </a:rPr>
              <a:t>- </a:t>
            </a:r>
            <a:r>
              <a:rPr lang="ar-SA" sz="2400" b="1" dirty="0">
                <a:latin typeface="Simplified Arabic" pitchFamily="18" charset="-78"/>
                <a:cs typeface="Simplified Arabic" pitchFamily="18" charset="-78"/>
              </a:rPr>
              <a:t>أدارة الموارد البشرية الالكترونية التشغيلية</a:t>
            </a:r>
            <a:r>
              <a:rPr lang="ar-SA" sz="2400" dirty="0">
                <a:latin typeface="Simplified Arabic" pitchFamily="18" charset="-78"/>
                <a:cs typeface="Simplified Arabic" pitchFamily="18" charset="-78"/>
              </a:rPr>
              <a:t> </a:t>
            </a:r>
            <a:endParaRPr lang="en-US" sz="2400" dirty="0">
              <a:latin typeface="Simplified Arabic" pitchFamily="18" charset="-78"/>
              <a:cs typeface="Simplified Arabic" pitchFamily="18" charset="-78"/>
            </a:endParaRPr>
          </a:p>
          <a:p>
            <a:pPr algn="just">
              <a:lnSpc>
                <a:spcPct val="200000"/>
              </a:lnSpc>
            </a:pPr>
            <a:r>
              <a:rPr lang="ar-IQ" sz="2400" dirty="0">
                <a:latin typeface="Simplified Arabic" pitchFamily="18" charset="-78"/>
                <a:cs typeface="Simplified Arabic" pitchFamily="18" charset="-78"/>
              </a:rPr>
              <a:t>التي تهتم</a:t>
            </a:r>
            <a:r>
              <a:rPr lang="ar-SA" sz="2400" dirty="0">
                <a:latin typeface="Simplified Arabic" pitchFamily="18" charset="-78"/>
                <a:cs typeface="Simplified Arabic" pitchFamily="18" charset="-78"/>
              </a:rPr>
              <a:t> بأنشطة الموارد البشرية الكلاسيكية في المجال الإداري مثل إدارة الرواتب وإدارة بيانات الموظفين. يرتبط هذا النوع من </a:t>
            </a:r>
            <a:r>
              <a:rPr lang="en-US" sz="2400" dirty="0">
                <a:latin typeface="Simplified Arabic" pitchFamily="18" charset="-78"/>
                <a:cs typeface="Simplified Arabic" pitchFamily="18" charset="-78"/>
              </a:rPr>
              <a:t>(e-HRM)</a:t>
            </a:r>
            <a:r>
              <a:rPr lang="ar-SA" sz="2400" dirty="0">
                <a:latin typeface="Simplified Arabic" pitchFamily="18" charset="-78"/>
                <a:cs typeface="Simplified Arabic" pitchFamily="18" charset="-78"/>
              </a:rPr>
              <a:t> ارتباطًا وثيقًا بالنتائج التشغيلية </a:t>
            </a:r>
            <a:r>
              <a:rPr lang="ar-SA" sz="2400" dirty="0" smtClean="0">
                <a:latin typeface="Simplified Arabic" pitchFamily="18" charset="-78"/>
                <a:cs typeface="Simplified Arabic" pitchFamily="18" charset="-78"/>
              </a:rPr>
              <a:t>لها</a:t>
            </a:r>
            <a:endParaRPr lang="ar-IQ" sz="2400" dirty="0">
              <a:latin typeface="Simplified Arabic" pitchFamily="18" charset="-78"/>
              <a:cs typeface="Simplified Arabic" pitchFamily="18" charset="-78"/>
            </a:endParaRPr>
          </a:p>
          <a:p>
            <a:pPr algn="just">
              <a:lnSpc>
                <a:spcPct val="200000"/>
              </a:lnSpc>
            </a:pPr>
            <a:r>
              <a:rPr lang="ar-SA" sz="2400" b="1" dirty="0">
                <a:latin typeface="Simplified Arabic" pitchFamily="18" charset="-78"/>
                <a:cs typeface="Simplified Arabic" pitchFamily="18" charset="-78"/>
              </a:rPr>
              <a:t>2 – ادارة الموارد البشرية الالكترونية </a:t>
            </a:r>
            <a:r>
              <a:rPr lang="ar-SA" sz="2400" b="1" dirty="0" err="1">
                <a:latin typeface="Simplified Arabic" pitchFamily="18" charset="-78"/>
                <a:cs typeface="Simplified Arabic" pitchFamily="18" charset="-78"/>
              </a:rPr>
              <a:t>العلاقاتية</a:t>
            </a:r>
            <a:r>
              <a:rPr lang="ar-SA" sz="2400" b="1" dirty="0">
                <a:latin typeface="Simplified Arabic" pitchFamily="18" charset="-78"/>
                <a:cs typeface="Simplified Arabic" pitchFamily="18" charset="-78"/>
              </a:rPr>
              <a:t> </a:t>
            </a:r>
            <a:endParaRPr lang="en-US" sz="2400" dirty="0">
              <a:latin typeface="Simplified Arabic" pitchFamily="18" charset="-78"/>
              <a:cs typeface="Simplified Arabic" pitchFamily="18" charset="-78"/>
            </a:endParaRPr>
          </a:p>
          <a:p>
            <a:pPr algn="just">
              <a:lnSpc>
                <a:spcPct val="200000"/>
              </a:lnSpc>
            </a:pPr>
            <a:r>
              <a:rPr lang="ar-SA" sz="2400" dirty="0">
                <a:latin typeface="Simplified Arabic" pitchFamily="18" charset="-78"/>
                <a:cs typeface="Simplified Arabic" pitchFamily="18" charset="-78"/>
              </a:rPr>
              <a:t>تهتم بأنشطة إدارة الموارد البشرية الأكثر تقدمًا. ولا ينصب التركيز هنا على الإدارة ، بل على أدوات الموارد البشرية التي تدعم العمليات الأساسية للمنظمة مثل التوظيف والاختيار للموظفين الجدد والتدريب وإدارة الأداء. ويرتبط هذا النوع ارتباطًا وثيقًا بالنتائج </a:t>
            </a:r>
            <a:r>
              <a:rPr lang="ar-SA" sz="2400" dirty="0" err="1">
                <a:latin typeface="Simplified Arabic" pitchFamily="18" charset="-78"/>
                <a:cs typeface="Simplified Arabic" pitchFamily="18" charset="-78"/>
              </a:rPr>
              <a:t>العلاقاتية</a:t>
            </a:r>
            <a:r>
              <a:rPr lang="ar-SA" sz="2400" dirty="0">
                <a:latin typeface="Simplified Arabic" pitchFamily="18" charset="-78"/>
                <a:cs typeface="Simplified Arabic" pitchFamily="18" charset="-78"/>
              </a:rPr>
              <a:t> لها </a:t>
            </a:r>
            <a:endParaRPr lang="ar-IQ" sz="2400" dirty="0" smtClean="0">
              <a:latin typeface="Simplified Arabic" pitchFamily="18" charset="-78"/>
              <a:cs typeface="Simplified Arabic" pitchFamily="18" charset="-78"/>
            </a:endParaRPr>
          </a:p>
          <a:p>
            <a:pPr>
              <a:lnSpc>
                <a:spcPct val="200000"/>
              </a:lnSpc>
            </a:pPr>
            <a:endParaRPr lang="en-US" sz="2400" dirty="0"/>
          </a:p>
        </p:txBody>
      </p:sp>
    </p:spTree>
    <p:extLst>
      <p:ext uri="{BB962C8B-B14F-4D97-AF65-F5344CB8AC3E}">
        <p14:creationId xmlns:p14="http://schemas.microsoft.com/office/powerpoint/2010/main" val="1486068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976837"/>
            <a:ext cx="12039600" cy="3405419"/>
          </a:xfrm>
          <a:prstGeom prst="rect">
            <a:avLst/>
          </a:prstGeom>
        </p:spPr>
        <p:txBody>
          <a:bodyPr wrap="square">
            <a:spAutoFit/>
          </a:bodyPr>
          <a:lstStyle/>
          <a:p>
            <a:pPr algn="just">
              <a:lnSpc>
                <a:spcPct val="200000"/>
              </a:lnSpc>
            </a:pPr>
            <a:r>
              <a:rPr lang="ar-IQ" sz="2800" b="1" dirty="0" smtClean="0">
                <a:latin typeface="Simplified Arabic" pitchFamily="18" charset="-78"/>
                <a:cs typeface="Simplified Arabic" pitchFamily="18" charset="-78"/>
              </a:rPr>
              <a:t>3- </a:t>
            </a:r>
            <a:r>
              <a:rPr lang="ar-IQ" sz="2800" b="1" dirty="0">
                <a:latin typeface="Simplified Arabic" pitchFamily="18" charset="-78"/>
                <a:cs typeface="Simplified Arabic" pitchFamily="18" charset="-78"/>
              </a:rPr>
              <a:t>ادارة الموارد البشرية الالكترونية </a:t>
            </a:r>
            <a:r>
              <a:rPr lang="ar-IQ" sz="2800" b="1" dirty="0" smtClean="0">
                <a:latin typeface="Simplified Arabic" pitchFamily="18" charset="-78"/>
                <a:cs typeface="Simplified Arabic" pitchFamily="18" charset="-78"/>
              </a:rPr>
              <a:t>التحويلية</a:t>
            </a:r>
            <a:endParaRPr lang="en-US" sz="2800" dirty="0">
              <a:latin typeface="Simplified Arabic" pitchFamily="18" charset="-78"/>
              <a:cs typeface="Simplified Arabic" pitchFamily="18" charset="-78"/>
            </a:endParaRPr>
          </a:p>
          <a:p>
            <a:pPr algn="just">
              <a:lnSpc>
                <a:spcPct val="200000"/>
              </a:lnSpc>
            </a:pPr>
            <a:r>
              <a:rPr lang="ar-IQ" sz="2800" b="1" dirty="0">
                <a:latin typeface="Simplified Arabic" pitchFamily="18" charset="-78"/>
                <a:cs typeface="Simplified Arabic" pitchFamily="18" charset="-78"/>
              </a:rPr>
              <a:t> </a:t>
            </a:r>
            <a:r>
              <a:rPr lang="ar-IQ" sz="2800" dirty="0">
                <a:latin typeface="Simplified Arabic" pitchFamily="18" charset="-78"/>
                <a:cs typeface="Simplified Arabic" pitchFamily="18" charset="-78"/>
              </a:rPr>
              <a:t> يركز هذا النوع بأنشطة الموارد البشرية ذات الطابع الاستراتيجي مثل عمليات التغيير التنظيمي ، وادارة الكفاءات الاستراتيجية ، ومن الممكن بناء قوة عمل جاهزة للتغيير من خلال مجموعة متكاملة من الادوات القائمة على الانترنيت والتي تمكن القوة العاملة على التطور بما ينسجم مع الخيارات الاستراتيجية للمنظمة </a:t>
            </a:r>
            <a:endParaRPr lang="en-US"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778827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6982" y="318655"/>
            <a:ext cx="12095018" cy="6140142"/>
          </a:xfrm>
          <a:prstGeom prst="rect">
            <a:avLst/>
          </a:prstGeom>
        </p:spPr>
        <p:txBody>
          <a:bodyPr wrap="square">
            <a:spAutoFit/>
          </a:bodyPr>
          <a:lstStyle/>
          <a:p>
            <a:pPr algn="ctr">
              <a:lnSpc>
                <a:spcPct val="150000"/>
              </a:lnSpc>
            </a:pPr>
            <a:r>
              <a:rPr lang="ar-SA" sz="2800" b="1" dirty="0">
                <a:solidFill>
                  <a:srgbClr val="00B050"/>
                </a:solidFill>
                <a:latin typeface="Simplified Arabic" pitchFamily="18" charset="-78"/>
                <a:cs typeface="Simplified Arabic" pitchFamily="18" charset="-78"/>
              </a:rPr>
              <a:t>عوامل التبني الناجح لإدارة الموارد البشرية </a:t>
            </a:r>
            <a:r>
              <a:rPr lang="ar-SA" sz="2800" b="1" dirty="0" smtClean="0">
                <a:solidFill>
                  <a:srgbClr val="00B050"/>
                </a:solidFill>
                <a:latin typeface="Simplified Arabic" pitchFamily="18" charset="-78"/>
                <a:cs typeface="Simplified Arabic" pitchFamily="18" charset="-78"/>
              </a:rPr>
              <a:t>الإلكترونية</a:t>
            </a:r>
            <a:endParaRPr lang="ar-IQ" sz="2800" b="1" dirty="0" smtClean="0">
              <a:solidFill>
                <a:srgbClr val="00B050"/>
              </a:solidFill>
              <a:latin typeface="Simplified Arabic" pitchFamily="18" charset="-78"/>
              <a:cs typeface="Simplified Arabic" pitchFamily="18" charset="-78"/>
            </a:endParaRPr>
          </a:p>
          <a:p>
            <a:pPr algn="just">
              <a:lnSpc>
                <a:spcPct val="150000"/>
              </a:lnSpc>
            </a:pPr>
            <a:r>
              <a:rPr lang="ar-SA" dirty="0" smtClean="0">
                <a:latin typeface="Simplified Arabic" pitchFamily="18" charset="-78"/>
                <a:cs typeface="Simplified Arabic" pitchFamily="18" charset="-78"/>
              </a:rPr>
              <a:t> </a:t>
            </a:r>
            <a:r>
              <a:rPr lang="ar-IQ" b="1" dirty="0" smtClean="0">
                <a:latin typeface="Simplified Arabic" pitchFamily="18" charset="-78"/>
                <a:cs typeface="Simplified Arabic" pitchFamily="18" charset="-78"/>
              </a:rPr>
              <a:t>1- </a:t>
            </a:r>
            <a:r>
              <a:rPr lang="ar-SA" b="1" dirty="0">
                <a:latin typeface="Simplified Arabic" pitchFamily="18" charset="-78"/>
                <a:cs typeface="Simplified Arabic" pitchFamily="18" charset="-78"/>
              </a:rPr>
              <a:t>أشتراك المستخدم :- ان اشتراك المستخدم في المراحل المبكرة من مراحل التنفيذ والتطوير لهذا النظام يسمح للمستخدمين بالقيام بتعديلات على النظام لتلبية </a:t>
            </a:r>
            <a:r>
              <a:rPr lang="ar-SA" b="1" dirty="0" smtClean="0">
                <a:latin typeface="Simplified Arabic" pitchFamily="18" charset="-78"/>
                <a:cs typeface="Simplified Arabic" pitchFamily="18" charset="-78"/>
              </a:rPr>
              <a:t>احتياجاتهم</a:t>
            </a:r>
            <a:endParaRPr lang="en-US" b="1" dirty="0">
              <a:latin typeface="Simplified Arabic" pitchFamily="18" charset="-78"/>
              <a:cs typeface="Simplified Arabic" pitchFamily="18" charset="-78"/>
            </a:endParaRPr>
          </a:p>
          <a:p>
            <a:pPr algn="just">
              <a:lnSpc>
                <a:spcPct val="150000"/>
              </a:lnSpc>
            </a:pPr>
            <a:r>
              <a:rPr lang="ar-SA" b="1" dirty="0">
                <a:latin typeface="Simplified Arabic" pitchFamily="18" charset="-78"/>
                <a:cs typeface="Simplified Arabic" pitchFamily="18" charset="-78"/>
              </a:rPr>
              <a:t>2</a:t>
            </a:r>
            <a:r>
              <a:rPr lang="ar-IQ" b="1" dirty="0">
                <a:latin typeface="Simplified Arabic" pitchFamily="18" charset="-78"/>
                <a:cs typeface="Simplified Arabic" pitchFamily="18" charset="-78"/>
              </a:rPr>
              <a:t>- أعادة هندسة عمليات المنظمة : - عندما تنفذ المنظمة النظام الجديد ،  </a:t>
            </a:r>
            <a:r>
              <a:rPr lang="ar-SA" b="1" dirty="0">
                <a:latin typeface="Simplified Arabic" pitchFamily="18" charset="-78"/>
                <a:cs typeface="Simplified Arabic" pitchFamily="18" charset="-78"/>
              </a:rPr>
              <a:t>يجب إعادة هندسة بعض عمليات الموارد البشرية من اجل ان يكون اكثر </a:t>
            </a:r>
            <a:r>
              <a:rPr lang="ar-SA" b="1" dirty="0" smtClean="0">
                <a:latin typeface="Simplified Arabic" pitchFamily="18" charset="-78"/>
                <a:cs typeface="Simplified Arabic" pitchFamily="18" charset="-78"/>
              </a:rPr>
              <a:t>فاعلية</a:t>
            </a:r>
            <a:endParaRPr lang="en-US" b="1" dirty="0">
              <a:latin typeface="Simplified Arabic" pitchFamily="18" charset="-78"/>
              <a:cs typeface="Simplified Arabic" pitchFamily="18" charset="-78"/>
            </a:endParaRPr>
          </a:p>
          <a:p>
            <a:pPr algn="just">
              <a:lnSpc>
                <a:spcPct val="150000"/>
              </a:lnSpc>
            </a:pPr>
            <a:r>
              <a:rPr lang="ar-IQ" b="1" dirty="0">
                <a:latin typeface="Simplified Arabic" pitchFamily="18" charset="-78"/>
                <a:cs typeface="Simplified Arabic" pitchFamily="18" charset="-78"/>
              </a:rPr>
              <a:t>3-</a:t>
            </a:r>
            <a:r>
              <a:rPr lang="ar-SA" b="1" dirty="0">
                <a:latin typeface="Simplified Arabic" pitchFamily="18" charset="-78"/>
                <a:cs typeface="Simplified Arabic" pitchFamily="18" charset="-78"/>
              </a:rPr>
              <a:t> التخطيط والرؤية : - لضمان نجاح  تطبيق النظام الجديد ، يجب الحصول على موافقة مدير المشروع ، والجهات المسؤولة على الخطة ومتابعتها خلال دورة حياة النظام الجديد . وان الخطة ستضمن موائمة اهداف واستراتيجية النظام الجديد مع استراتيجيات الموارد </a:t>
            </a:r>
            <a:r>
              <a:rPr lang="ar-SA" b="1" dirty="0" smtClean="0">
                <a:latin typeface="Simplified Arabic" pitchFamily="18" charset="-78"/>
                <a:cs typeface="Simplified Arabic" pitchFamily="18" charset="-78"/>
              </a:rPr>
              <a:t>البشرية</a:t>
            </a:r>
            <a:endParaRPr lang="en-US" b="1" dirty="0">
              <a:latin typeface="Simplified Arabic" pitchFamily="18" charset="-78"/>
              <a:cs typeface="Simplified Arabic" pitchFamily="18" charset="-78"/>
            </a:endParaRPr>
          </a:p>
          <a:p>
            <a:pPr algn="just">
              <a:lnSpc>
                <a:spcPct val="150000"/>
              </a:lnSpc>
            </a:pPr>
            <a:r>
              <a:rPr lang="ar-IQ" b="1" dirty="0">
                <a:latin typeface="Simplified Arabic" pitchFamily="18" charset="-78"/>
                <a:cs typeface="Simplified Arabic" pitchFamily="18" charset="-78"/>
              </a:rPr>
              <a:t>4 – </a:t>
            </a:r>
            <a:r>
              <a:rPr lang="ar-SA" b="1" dirty="0">
                <a:latin typeface="Simplified Arabic" pitchFamily="18" charset="-78"/>
                <a:cs typeface="Simplified Arabic" pitchFamily="18" charset="-78"/>
              </a:rPr>
              <a:t>التدريب والتعليم :- نظرا لان النظام الجديد يقدم طرق جديدة لمعالجة انشطة الموارد البشرية الجديدة ، لذلك يجب توفير التدريب المناسب لجميع مستخدمي النظام . </a:t>
            </a:r>
            <a:endParaRPr lang="ar-IQ" b="1" dirty="0" smtClean="0">
              <a:latin typeface="Simplified Arabic" pitchFamily="18" charset="-78"/>
              <a:cs typeface="Simplified Arabic" pitchFamily="18" charset="-78"/>
            </a:endParaRPr>
          </a:p>
          <a:p>
            <a:pPr algn="just">
              <a:lnSpc>
                <a:spcPct val="150000"/>
              </a:lnSpc>
            </a:pPr>
            <a:r>
              <a:rPr lang="ar-IQ" b="1" dirty="0" smtClean="0">
                <a:latin typeface="Simplified Arabic" pitchFamily="18" charset="-78"/>
                <a:cs typeface="Simplified Arabic" pitchFamily="18" charset="-78"/>
              </a:rPr>
              <a:t>5 </a:t>
            </a:r>
            <a:r>
              <a:rPr lang="ar-IQ" b="1" dirty="0">
                <a:latin typeface="Simplified Arabic" pitchFamily="18" charset="-78"/>
                <a:cs typeface="Simplified Arabic" pitchFamily="18" charset="-78"/>
              </a:rPr>
              <a:t>– </a:t>
            </a:r>
            <a:r>
              <a:rPr lang="ar-SA" b="1" dirty="0">
                <a:latin typeface="Simplified Arabic" pitchFamily="18" charset="-78"/>
                <a:cs typeface="Simplified Arabic" pitchFamily="18" charset="-78"/>
              </a:rPr>
              <a:t>ادارة التغيير :- يمكن ان تكون ادارة التغيير داخل المنظمة وظيفة بحد ذاتها لأنها تتطلب ادارة الموظفين وتوقعاتهم وتقديم كافة حلول اشكاليات التغيير </a:t>
            </a:r>
            <a:r>
              <a:rPr lang="ar-SA" b="1" dirty="0" smtClean="0">
                <a:latin typeface="Simplified Arabic" pitchFamily="18" charset="-78"/>
                <a:cs typeface="Simplified Arabic" pitchFamily="18" charset="-78"/>
              </a:rPr>
              <a:t>.</a:t>
            </a:r>
            <a:endParaRPr lang="ar-IQ" b="1" dirty="0" smtClean="0">
              <a:latin typeface="Simplified Arabic" pitchFamily="18" charset="-78"/>
              <a:cs typeface="Simplified Arabic" pitchFamily="18" charset="-78"/>
            </a:endParaRPr>
          </a:p>
          <a:p>
            <a:pPr algn="just">
              <a:lnSpc>
                <a:spcPct val="150000"/>
              </a:lnSpc>
            </a:pPr>
            <a:r>
              <a:rPr lang="ar-SA" b="1" dirty="0" smtClean="0">
                <a:latin typeface="Simplified Arabic" pitchFamily="18" charset="-78"/>
                <a:cs typeface="Simplified Arabic" pitchFamily="18" charset="-78"/>
              </a:rPr>
              <a:t> </a:t>
            </a:r>
            <a:r>
              <a:rPr lang="ar-IQ" b="1" dirty="0" smtClean="0">
                <a:latin typeface="Simplified Arabic" pitchFamily="18" charset="-78"/>
                <a:cs typeface="Simplified Arabic" pitchFamily="18" charset="-78"/>
              </a:rPr>
              <a:t>6 </a:t>
            </a:r>
            <a:r>
              <a:rPr lang="ar-IQ" b="1" dirty="0">
                <a:latin typeface="Simplified Arabic" pitchFamily="18" charset="-78"/>
                <a:cs typeface="Simplified Arabic" pitchFamily="18" charset="-78"/>
              </a:rPr>
              <a:t>– دعم الادارة العليا :- من اجل ان يكون تطبيق النظام الجديد ناجحا ، يجب ان تدعم الادارة العليا الجهات المسؤولة باستمرار خلال مرحلة التنفيذ للتأكد من عدم وجود عوائق تمنع او تؤخر التقدم في تطبيق النظام الجديد. </a:t>
            </a:r>
            <a:endParaRPr lang="en-US" b="1" dirty="0">
              <a:latin typeface="Simplified Arabic" pitchFamily="18" charset="-78"/>
              <a:cs typeface="Simplified Arabic" pitchFamily="18" charset="-78"/>
            </a:endParaRPr>
          </a:p>
          <a:p>
            <a:pPr algn="just">
              <a:lnSpc>
                <a:spcPct val="150000"/>
              </a:lnSpc>
            </a:pPr>
            <a:r>
              <a:rPr lang="ar-IQ" b="1" dirty="0">
                <a:latin typeface="Simplified Arabic" pitchFamily="18" charset="-78"/>
                <a:cs typeface="Simplified Arabic" pitchFamily="18" charset="-78"/>
              </a:rPr>
              <a:t>7 – الاتصالات الفاعلة :- تعتبر الاتصالات ما بين الاقسام ومع الزبائن وشركاء الاعمال التجارية عنصرا رئيسيا لنجاح تنفيذ النظام الجديد . </a:t>
            </a:r>
            <a:endParaRPr lang="ar-IQ" b="1" dirty="0" smtClean="0">
              <a:latin typeface="Simplified Arabic" pitchFamily="18" charset="-78"/>
              <a:cs typeface="Simplified Arabic" pitchFamily="18" charset="-78"/>
            </a:endParaRPr>
          </a:p>
          <a:p>
            <a:pPr algn="just">
              <a:lnSpc>
                <a:spcPct val="150000"/>
              </a:lnSpc>
            </a:pPr>
            <a:r>
              <a:rPr lang="ar-IQ" b="1" dirty="0" smtClean="0">
                <a:latin typeface="Simplified Arabic" pitchFamily="18" charset="-78"/>
                <a:cs typeface="Simplified Arabic" pitchFamily="18" charset="-78"/>
              </a:rPr>
              <a:t>8 </a:t>
            </a:r>
            <a:r>
              <a:rPr lang="ar-IQ" b="1" dirty="0">
                <a:latin typeface="Simplified Arabic" pitchFamily="18" charset="-78"/>
                <a:cs typeface="Simplified Arabic" pitchFamily="18" charset="-78"/>
              </a:rPr>
              <a:t>– ادارة المشروع : - يجب ان تقوم المنظمة بتخصيص مدير مشروع لقيادة مشروع تنفيذ وتطوير النظام بشكل احترافي وفقا لقواعد الاعمال . ويجب ان يكون للمشروع اهداف اعمال واضحة ومحددة من اجل ان </a:t>
            </a:r>
            <a:r>
              <a:rPr lang="ar-IQ" b="1" dirty="0" err="1">
                <a:latin typeface="Simplified Arabic" pitchFamily="18" charset="-78"/>
                <a:cs typeface="Simplified Arabic" pitchFamily="18" charset="-78"/>
              </a:rPr>
              <a:t>تتوائم</a:t>
            </a:r>
            <a:r>
              <a:rPr lang="ar-IQ" b="1" dirty="0">
                <a:latin typeface="Simplified Arabic" pitchFamily="18" charset="-78"/>
                <a:cs typeface="Simplified Arabic" pitchFamily="18" charset="-78"/>
              </a:rPr>
              <a:t> مع نتائج المشروع </a:t>
            </a:r>
            <a:r>
              <a:rPr lang="ar-IQ" dirty="0">
                <a:latin typeface="Simplified Arabic" pitchFamily="18" charset="-78"/>
                <a:cs typeface="Simplified Arabic" pitchFamily="18" charset="-78"/>
              </a:rPr>
              <a:t>.</a:t>
            </a:r>
            <a:endParaRPr lang="en-US" dirty="0">
              <a:latin typeface="Simplified Arabic" pitchFamily="18" charset="-78"/>
              <a:cs typeface="Simplified Arabic" pitchFamily="18" charset="-78"/>
            </a:endParaRPr>
          </a:p>
        </p:txBody>
      </p:sp>
    </p:spTree>
    <p:extLst>
      <p:ext uri="{BB962C8B-B14F-4D97-AF65-F5344CB8AC3E}">
        <p14:creationId xmlns:p14="http://schemas.microsoft.com/office/powerpoint/2010/main" val="1749930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10836" y="154817"/>
            <a:ext cx="11790219" cy="6524863"/>
          </a:xfrm>
          <a:prstGeom prst="rect">
            <a:avLst/>
          </a:prstGeom>
        </p:spPr>
        <p:txBody>
          <a:bodyPr wrap="square">
            <a:spAutoFit/>
          </a:bodyPr>
          <a:lstStyle/>
          <a:p>
            <a:pPr algn="ctr">
              <a:lnSpc>
                <a:spcPct val="200000"/>
              </a:lnSpc>
            </a:pPr>
            <a:r>
              <a:rPr lang="ar-SA" sz="4000" b="1" dirty="0">
                <a:solidFill>
                  <a:srgbClr val="00B050"/>
                </a:solidFill>
                <a:latin typeface="Simplified Arabic" pitchFamily="18" charset="-78"/>
                <a:cs typeface="Simplified Arabic" pitchFamily="18" charset="-78"/>
              </a:rPr>
              <a:t>ممارسات ادارة الموارد البشرية الالكترونية</a:t>
            </a:r>
            <a:endParaRPr lang="en-US" sz="4000" dirty="0">
              <a:solidFill>
                <a:srgbClr val="00B050"/>
              </a:solidFill>
              <a:latin typeface="Simplified Arabic" pitchFamily="18" charset="-78"/>
              <a:cs typeface="Simplified Arabic" pitchFamily="18" charset="-78"/>
            </a:endParaRPr>
          </a:p>
          <a:p>
            <a:pPr algn="just">
              <a:lnSpc>
                <a:spcPct val="200000"/>
              </a:lnSpc>
            </a:pPr>
            <a:r>
              <a:rPr lang="ar-SA" sz="4000" b="1" dirty="0">
                <a:latin typeface="Simplified Arabic" pitchFamily="18" charset="-78"/>
                <a:cs typeface="Simplified Arabic" pitchFamily="18" charset="-78"/>
              </a:rPr>
              <a:t>1 - التوظيف </a:t>
            </a:r>
            <a:r>
              <a:rPr lang="ar-SA" sz="4000" b="1" dirty="0" smtClean="0">
                <a:latin typeface="Simplified Arabic" pitchFamily="18" charset="-78"/>
                <a:cs typeface="Simplified Arabic" pitchFamily="18" charset="-78"/>
              </a:rPr>
              <a:t>الالكتروني</a:t>
            </a:r>
            <a:endParaRPr lang="ar-IQ" sz="4000" b="1" dirty="0" smtClean="0">
              <a:latin typeface="Simplified Arabic" pitchFamily="18" charset="-78"/>
              <a:cs typeface="Simplified Arabic" pitchFamily="18" charset="-78"/>
            </a:endParaRPr>
          </a:p>
          <a:p>
            <a:pPr algn="just">
              <a:lnSpc>
                <a:spcPct val="200000"/>
              </a:lnSpc>
            </a:pPr>
            <a:r>
              <a:rPr lang="ar-SA" sz="4000" b="1" dirty="0">
                <a:latin typeface="Simplified Arabic" pitchFamily="18" charset="-78"/>
                <a:cs typeface="Simplified Arabic" pitchFamily="18" charset="-78"/>
              </a:rPr>
              <a:t>2- التدريب والتطوير الالكتروني </a:t>
            </a:r>
            <a:endParaRPr lang="en-US" sz="4000" dirty="0">
              <a:latin typeface="Simplified Arabic" pitchFamily="18" charset="-78"/>
              <a:cs typeface="Simplified Arabic" pitchFamily="18" charset="-78"/>
            </a:endParaRPr>
          </a:p>
          <a:p>
            <a:pPr algn="just">
              <a:lnSpc>
                <a:spcPct val="200000"/>
              </a:lnSpc>
            </a:pPr>
            <a:r>
              <a:rPr lang="ar-IQ" sz="4000" b="1" dirty="0">
                <a:latin typeface="Simplified Arabic" pitchFamily="18" charset="-78"/>
                <a:cs typeface="Simplified Arabic" pitchFamily="18" charset="-78"/>
              </a:rPr>
              <a:t>3- تقييم الاداء الالكتروني </a:t>
            </a:r>
            <a:endParaRPr lang="en-US" sz="4000" dirty="0">
              <a:latin typeface="Simplified Arabic" pitchFamily="18" charset="-78"/>
              <a:cs typeface="Simplified Arabic" pitchFamily="18" charset="-78"/>
            </a:endParaRPr>
          </a:p>
          <a:p>
            <a:pPr algn="just">
              <a:lnSpc>
                <a:spcPct val="200000"/>
              </a:lnSpc>
            </a:pPr>
            <a:r>
              <a:rPr lang="ar-IQ" sz="4000" b="1" dirty="0">
                <a:latin typeface="Simplified Arabic" pitchFamily="18" charset="-78"/>
                <a:cs typeface="Simplified Arabic" pitchFamily="18" charset="-78"/>
              </a:rPr>
              <a:t>4- التعويضات الالكترونية </a:t>
            </a:r>
            <a:endParaRPr lang="en-US" sz="4000" dirty="0">
              <a:latin typeface="Simplified Arabic" pitchFamily="18" charset="-78"/>
              <a:cs typeface="Simplified Arabic" pitchFamily="18" charset="-78"/>
            </a:endParaRPr>
          </a:p>
          <a:p>
            <a:endParaRPr lang="en-US" dirty="0">
              <a:effectLst/>
            </a:endParaRPr>
          </a:p>
        </p:txBody>
      </p:sp>
    </p:spTree>
    <p:extLst>
      <p:ext uri="{BB962C8B-B14F-4D97-AF65-F5344CB8AC3E}">
        <p14:creationId xmlns:p14="http://schemas.microsoft.com/office/powerpoint/2010/main" val="631917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7492" y="113207"/>
            <a:ext cx="11626180" cy="523220"/>
          </a:xfrm>
          <a:prstGeom prst="rect">
            <a:avLst/>
          </a:prstGeom>
        </p:spPr>
        <p:txBody>
          <a:bodyPr wrap="square">
            <a:spAutoFit/>
          </a:bodyPr>
          <a:lstStyle/>
          <a:p>
            <a:pPr algn="ctr"/>
            <a:r>
              <a:rPr lang="ar-IQ" sz="2800" dirty="0">
                <a:solidFill>
                  <a:srgbClr val="00B050"/>
                </a:solidFill>
                <a:latin typeface="Simplified Arabic" pitchFamily="18" charset="-78"/>
                <a:cs typeface="Simplified Arabic" pitchFamily="18" charset="-78"/>
              </a:rPr>
              <a:t>دور الموارد البشرية الإلكترونية في إدارة الموارد البشرية الاستراتيجية </a:t>
            </a:r>
            <a:endParaRPr lang="en-US" sz="2800" dirty="0">
              <a:solidFill>
                <a:srgbClr val="00B050"/>
              </a:solidFill>
              <a:latin typeface="Simplified Arabic" pitchFamily="18" charset="-78"/>
              <a:cs typeface="Simplified Arabic" pitchFamily="18" charset="-78"/>
            </a:endParaRPr>
          </a:p>
        </p:txBody>
      </p:sp>
      <p:sp>
        <p:nvSpPr>
          <p:cNvPr id="3" name="مستطيل 2"/>
          <p:cNvSpPr/>
          <p:nvPr/>
        </p:nvSpPr>
        <p:spPr>
          <a:xfrm>
            <a:off x="110836" y="636427"/>
            <a:ext cx="11970328" cy="6124754"/>
          </a:xfrm>
          <a:prstGeom prst="rect">
            <a:avLst/>
          </a:prstGeom>
        </p:spPr>
        <p:txBody>
          <a:bodyPr wrap="square">
            <a:spAutoFit/>
          </a:bodyPr>
          <a:lstStyle/>
          <a:p>
            <a:endParaRPr lang="ar-IQ" sz="2800" dirty="0">
              <a:latin typeface="Simplified Arabic" pitchFamily="18" charset="-78"/>
              <a:cs typeface="Simplified Arabic" pitchFamily="18" charset="-78"/>
            </a:endParaRPr>
          </a:p>
          <a:p>
            <a:pPr algn="just"/>
            <a:r>
              <a:rPr lang="ar-IQ" sz="2800" dirty="0" smtClean="0">
                <a:latin typeface="Simplified Arabic" pitchFamily="18" charset="-78"/>
                <a:cs typeface="Simplified Arabic" pitchFamily="18" charset="-78"/>
              </a:rPr>
              <a:t>1-يمكن </a:t>
            </a:r>
            <a:r>
              <a:rPr lang="ar-IQ" sz="2800" dirty="0">
                <a:latin typeface="Simplified Arabic" pitchFamily="18" charset="-78"/>
                <a:cs typeface="Simplified Arabic" pitchFamily="18" charset="-78"/>
              </a:rPr>
              <a:t>أن تقلل الموارد البشرية الإلكترونية من تكاليف معاملات الموارد البشرية وعدد موظفي الموارد </a:t>
            </a:r>
            <a:r>
              <a:rPr lang="ar-IQ" sz="2800" dirty="0" smtClean="0">
                <a:latin typeface="Simplified Arabic" pitchFamily="18" charset="-78"/>
                <a:cs typeface="Simplified Arabic" pitchFamily="18" charset="-78"/>
              </a:rPr>
              <a:t>البشرية.</a:t>
            </a:r>
          </a:p>
          <a:p>
            <a:pPr algn="just"/>
            <a:endParaRPr lang="ar-IQ" sz="2800" dirty="0">
              <a:latin typeface="Simplified Arabic" pitchFamily="18" charset="-78"/>
              <a:cs typeface="Simplified Arabic" pitchFamily="18" charset="-78"/>
            </a:endParaRPr>
          </a:p>
          <a:p>
            <a:pPr algn="just"/>
            <a:r>
              <a:rPr lang="ar-IQ" sz="2800" dirty="0" smtClean="0">
                <a:latin typeface="Simplified Arabic" pitchFamily="18" charset="-78"/>
                <a:cs typeface="Simplified Arabic" pitchFamily="18" charset="-78"/>
              </a:rPr>
              <a:t>2-يمكن </a:t>
            </a:r>
            <a:r>
              <a:rPr lang="ar-IQ" sz="2800" dirty="0">
                <a:latin typeface="Simplified Arabic" pitchFamily="18" charset="-78"/>
                <a:cs typeface="Simplified Arabic" pitchFamily="18" charset="-78"/>
              </a:rPr>
              <a:t>للموارد البشرية الإلكترونية أن تحل محل القدرات المادية من خلال الاستفادة من قانون الأصول الرقمية" لإعادة استخدام المعلومات بمرونة في عدد لا نهائي من الاعمال بهامش تكلفة قليلة أو بدون </a:t>
            </a:r>
            <a:r>
              <a:rPr lang="ar-IQ" sz="2800" dirty="0" smtClean="0">
                <a:latin typeface="Simplified Arabic" pitchFamily="18" charset="-78"/>
                <a:cs typeface="Simplified Arabic" pitchFamily="18" charset="-78"/>
              </a:rPr>
              <a:t>تكلفة.</a:t>
            </a:r>
          </a:p>
          <a:p>
            <a:pPr algn="just"/>
            <a:endParaRPr lang="ar-IQ" sz="2800" dirty="0">
              <a:latin typeface="Simplified Arabic" pitchFamily="18" charset="-78"/>
              <a:cs typeface="Simplified Arabic" pitchFamily="18" charset="-78"/>
            </a:endParaRPr>
          </a:p>
          <a:p>
            <a:pPr algn="just"/>
            <a:r>
              <a:rPr lang="ar-IQ" sz="2800" dirty="0" smtClean="0">
                <a:latin typeface="Simplified Arabic" pitchFamily="18" charset="-78"/>
                <a:cs typeface="Simplified Arabic" pitchFamily="18" charset="-78"/>
              </a:rPr>
              <a:t>3-يمكن </a:t>
            </a:r>
            <a:r>
              <a:rPr lang="ar-IQ" sz="2800" dirty="0">
                <a:latin typeface="Simplified Arabic" pitchFamily="18" charset="-78"/>
                <a:cs typeface="Simplified Arabic" pitchFamily="18" charset="-78"/>
              </a:rPr>
              <a:t>أن تسهل الموارد البشرية الإلكترونية "علاقات العملاء" الافتراضية وأسواق العمل الداخلية بشكل أكثر فاعلية من خلال زيادة مدى الوصول والثراء للمعلومات والاتصالات ثنائية الاتجاه الأمثلة على مثل هذه التدفقات المعلوماتية المحسنة واضحة بالفعل في بعض التطبيقات، بما في ذلك تمكين التوظيف الداخلي او الخارجي والبحث عن مواقع الشبكات الاجتماعية، والتطوير الوظيفي عبر الإنترنت وإدارة الأداء</a:t>
            </a:r>
            <a:r>
              <a:rPr lang="ar-IQ" sz="2800" dirty="0" smtClean="0">
                <a:latin typeface="Simplified Arabic" pitchFamily="18" charset="-78"/>
                <a:cs typeface="Simplified Arabic" pitchFamily="18" charset="-78"/>
              </a:rPr>
              <a:t>.</a:t>
            </a:r>
          </a:p>
          <a:p>
            <a:pPr algn="just"/>
            <a:endParaRPr lang="ar-IQ" sz="2800" dirty="0">
              <a:latin typeface="Simplified Arabic" pitchFamily="18" charset="-78"/>
              <a:cs typeface="Simplified Arabic" pitchFamily="18" charset="-78"/>
            </a:endParaRPr>
          </a:p>
          <a:p>
            <a:pPr algn="just"/>
            <a:r>
              <a:rPr lang="ar-IQ" sz="2800" dirty="0" smtClean="0">
                <a:latin typeface="Simplified Arabic" pitchFamily="18" charset="-78"/>
                <a:cs typeface="Simplified Arabic" pitchFamily="18" charset="-78"/>
              </a:rPr>
              <a:t>4-يمكنها </a:t>
            </a:r>
            <a:r>
              <a:rPr lang="ar-IQ" sz="2800" dirty="0">
                <a:latin typeface="Simplified Arabic" pitchFamily="18" charset="-78"/>
                <a:cs typeface="Simplified Arabic" pitchFamily="18" charset="-78"/>
              </a:rPr>
              <a:t>تحويل "نموذج الأعمال" التقليدي للموارد البشرية من خلال تمكين الموارد البشرية إلكترونيًا من توفير قيمة استراتيجية للمؤسسات التي لم يكن باستطاعتها في </a:t>
            </a:r>
            <a:r>
              <a:rPr lang="ar-IQ" sz="2800" dirty="0" smtClean="0">
                <a:latin typeface="Simplified Arabic" pitchFamily="18" charset="-78"/>
                <a:cs typeface="Simplified Arabic" pitchFamily="18" charset="-78"/>
              </a:rPr>
              <a:t>السابق.</a:t>
            </a:r>
            <a:endParaRPr lang="ar-IQ"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640183617"/>
      </p:ext>
    </p:extLst>
  </p:cSld>
  <p:clrMapOvr>
    <a:masterClrMapping/>
  </p:clrMapOvr>
</p:sld>
</file>

<file path=ppt/theme/theme1.xml><?xml version="1.0" encoding="utf-8"?>
<a:theme xmlns:a="http://schemas.openxmlformats.org/drawingml/2006/main" name="أفق">
  <a:themeElements>
    <a:clrScheme name="أف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أفق">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أفق">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2549</TotalTime>
  <Words>1146</Words>
  <Application>Microsoft Office PowerPoint</Application>
  <PresentationFormat>Widescreen</PresentationFormat>
  <Paragraphs>70</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Narrow</vt:lpstr>
      <vt:lpstr>Calibri</vt:lpstr>
      <vt:lpstr>Simplified Arabic</vt:lpstr>
      <vt:lpstr>Times New Roman</vt:lpstr>
      <vt:lpstr>أفق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الكرخ الثالثة</dc:creator>
  <cp:lastModifiedBy>Maher</cp:lastModifiedBy>
  <cp:revision>185</cp:revision>
  <dcterms:created xsi:type="dcterms:W3CDTF">2019-03-16T15:21:12Z</dcterms:created>
  <dcterms:modified xsi:type="dcterms:W3CDTF">2025-09-11T05:52:21Z</dcterms:modified>
</cp:coreProperties>
</file>