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ar-SA" smtClean="0"/>
              <a:t>انقر لتحرير نمط العنوان الرئيسي</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ar-SA" smtClean="0"/>
              <a:t>انقر لتحرير نمط العنوان الرئيسي</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
        <p:nvSpPr>
          <p:cNvPr id="8" name="Content Placeholder 7"/>
          <p:cNvSpPr>
            <a:spLocks noGrp="1"/>
          </p:cNvSpPr>
          <p:nvPr>
            <p:ph sz="quarter" idx="13"/>
          </p:nvPr>
        </p:nvSpPr>
        <p:spPr>
          <a:xfrm>
            <a:off x="609600" y="1600200"/>
            <a:ext cx="7924800" cy="4114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2" name="Title 1"/>
          <p:cNvSpPr>
            <a:spLocks noGrp="1"/>
          </p:cNvSpPr>
          <p:nvPr>
            <p:ph type="title"/>
          </p:nvPr>
        </p:nvSpPr>
        <p:spPr>
          <a:xfrm>
            <a:off x="609600" y="274638"/>
            <a:ext cx="7924800" cy="1143000"/>
          </a:xfrm>
        </p:spPr>
        <p:txBody>
          <a:bodyPr/>
          <a:lstStyle/>
          <a:p>
            <a:r>
              <a:rPr lang="ar-SA" smtClean="0"/>
              <a:t>انقر لتحرير نمط العنوان الرئيسي</a:t>
            </a:r>
            <a:endParaRPr lang="en-US" dirty="0"/>
          </a:p>
        </p:txBody>
      </p:sp>
      <p:sp>
        <p:nvSpPr>
          <p:cNvPr id="5" name="Date Placeholder 4"/>
          <p:cNvSpPr>
            <a:spLocks noGrp="1"/>
          </p:cNvSpPr>
          <p:nvPr>
            <p:ph type="dt" sz="half" idx="10"/>
          </p:nvPr>
        </p:nvSpPr>
        <p:spPr/>
        <p:txBody>
          <a:bodyPr/>
          <a:lstStyle/>
          <a:p>
            <a:fld id="{1B8ABB09-4A1D-463E-8065-109CC2B7EFAA}" type="datetimeFigureOut">
              <a:rPr lang="ar-SA" smtClean="0"/>
              <a:t>19/03/1447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19/03/1447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1B8ABB09-4A1D-463E-8065-109CC2B7EFAA}" type="datetimeFigureOut">
              <a:rPr lang="ar-SA" smtClean="0"/>
              <a:t>19/03/1447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19/03/1447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19/03/1447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19/03/1447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1B8ABB09-4A1D-463E-8065-109CC2B7EFAA}" type="datetimeFigureOut">
              <a:rPr lang="ar-SA" smtClean="0"/>
              <a:t>19/03/1447</a:t>
            </a:fld>
            <a:endParaRPr lang="ar-SA"/>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ar-SA"/>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3000" kern="1200" cap="all" spc="50" baseline="0">
          <a:solidFill>
            <a:schemeClr val="tx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صورة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75" y="504825"/>
            <a:ext cx="2057400" cy="1333500"/>
          </a:xfrm>
          <a:prstGeom prst="rect">
            <a:avLst/>
          </a:prstGeom>
          <a:noFill/>
          <a:extLst>
            <a:ext uri="{909E8E84-426E-40DD-AFC4-6F175D3DCCD1}">
              <a14:hiddenFill xmlns:a14="http://schemas.microsoft.com/office/drawing/2010/main">
                <a:solidFill>
                  <a:srgbClr val="FFFFFF"/>
                </a:solidFill>
              </a14:hiddenFill>
            </a:ext>
          </a:extLst>
        </p:spPr>
      </p:pic>
      <p:sp>
        <p:nvSpPr>
          <p:cNvPr id="6" name="Rounded Rectangle 3"/>
          <p:cNvSpPr/>
          <p:nvPr/>
        </p:nvSpPr>
        <p:spPr>
          <a:xfrm>
            <a:off x="899592" y="2204864"/>
            <a:ext cx="6984776" cy="2367280"/>
          </a:xfrm>
          <a:prstGeom prst="roundRect">
            <a:avLst/>
          </a:prstGeom>
          <a:ln/>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ar-IQ" sz="2000" b="1" dirty="0">
                <a:solidFill>
                  <a:srgbClr val="FF0000"/>
                </a:solidFill>
                <a:effectLst/>
                <a:ea typeface="Calibri"/>
                <a:cs typeface="Times New Roman"/>
              </a:rPr>
              <a:t>محاضرة في مادة إدارة الموارد البشرية</a:t>
            </a:r>
            <a:endParaRPr lang="en-US" sz="1100" dirty="0">
              <a:effectLst/>
              <a:ea typeface="Calibri"/>
              <a:cs typeface="Arial"/>
            </a:endParaRPr>
          </a:p>
          <a:p>
            <a:pPr algn="ctr" rtl="1">
              <a:lnSpc>
                <a:spcPct val="115000"/>
              </a:lnSpc>
              <a:spcAft>
                <a:spcPts val="1000"/>
              </a:spcAft>
            </a:pPr>
            <a:r>
              <a:rPr lang="ar-IQ" sz="2000" b="1" dirty="0">
                <a:solidFill>
                  <a:srgbClr val="FF0000"/>
                </a:solidFill>
                <a:effectLst/>
                <a:ea typeface="Calibri"/>
                <a:cs typeface="Times New Roman"/>
              </a:rPr>
              <a:t>إدارة الموارد البشرية الالكترونية + إدارة الموارد البشرية العالمية + إدارة ادارة الموارد البشرية الجوالة </a:t>
            </a:r>
            <a:endParaRPr lang="en-US" sz="1100" dirty="0">
              <a:effectLst/>
              <a:ea typeface="Calibri"/>
              <a:cs typeface="Arial"/>
            </a:endParaRPr>
          </a:p>
          <a:p>
            <a:pPr algn="ctr" rtl="1">
              <a:lnSpc>
                <a:spcPct val="115000"/>
              </a:lnSpc>
              <a:spcAft>
                <a:spcPts val="1000"/>
              </a:spcAft>
            </a:pPr>
            <a:r>
              <a:rPr lang="en-US" sz="2000" b="1" dirty="0">
                <a:solidFill>
                  <a:srgbClr val="FF0000"/>
                </a:solidFill>
                <a:effectLst/>
                <a:latin typeface="Times New Roman"/>
                <a:ea typeface="Calibri"/>
                <a:cs typeface="Arial"/>
              </a:rPr>
              <a:t>Electronic HRM +Global HRM + Rovers HRM</a:t>
            </a:r>
            <a:endParaRPr lang="en-US" sz="1100" dirty="0">
              <a:effectLst/>
              <a:ea typeface="Calibri"/>
              <a:cs typeface="Arial"/>
            </a:endParaRPr>
          </a:p>
        </p:txBody>
      </p:sp>
      <p:sp>
        <p:nvSpPr>
          <p:cNvPr id="4"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8" name="Rectangle 7"/>
          <p:cNvSpPr>
            <a:spLocks noChangeArrowheads="1"/>
          </p:cNvSpPr>
          <p:nvPr/>
        </p:nvSpPr>
        <p:spPr bwMode="auto">
          <a:xfrm>
            <a:off x="0" y="529680"/>
            <a:ext cx="24885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949325" algn="l"/>
                <a:tab pos="2378075" algn="l"/>
                <a:tab pos="5426075" algn="r"/>
              </a:tabLst>
            </a:pPr>
            <a:r>
              <a:rPr kumimoji="0" lang="en-US" sz="800" b="0" i="0" u="none" strike="noStrike" cap="none" normalizeH="0" baseline="0" dirty="0" smtClean="0">
                <a:ln>
                  <a:noFill/>
                </a:ln>
                <a:solidFill>
                  <a:schemeClr val="tx1"/>
                </a:solidFill>
                <a:effectLst/>
                <a:latin typeface="Arial" pitchFamily="34" charset="0"/>
                <a:cs typeface="Arial" pitchFamily="34" charset="0"/>
              </a:rPr>
              <a:t/>
            </a:r>
            <a:br>
              <a:rPr kumimoji="0" lang="en-US" sz="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49325" algn="l"/>
                <a:tab pos="2378075" algn="l"/>
                <a:tab pos="5426075" algn="r"/>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مستطيل 8"/>
          <p:cNvSpPr/>
          <p:nvPr/>
        </p:nvSpPr>
        <p:spPr>
          <a:xfrm>
            <a:off x="2195736" y="4657779"/>
            <a:ext cx="4572000" cy="1723549"/>
          </a:xfrm>
          <a:prstGeom prst="rect">
            <a:avLst/>
          </a:prstGeom>
        </p:spPr>
        <p:txBody>
          <a:bodyPr>
            <a:spAutoFit/>
          </a:bodyPr>
          <a:lstStyle/>
          <a:p>
            <a:pPr lvl="0" algn="ctr" eaLnBrk="0" fontAlgn="base" hangingPunct="0">
              <a:spcBef>
                <a:spcPct val="0"/>
              </a:spcBef>
              <a:spcAft>
                <a:spcPct val="0"/>
              </a:spcAft>
              <a:tabLst>
                <a:tab pos="949325" algn="l"/>
                <a:tab pos="2378075" algn="l"/>
                <a:tab pos="5426075" algn="r"/>
              </a:tabLst>
            </a:pPr>
            <a:r>
              <a:rPr lang="ar-IQ" sz="2400" dirty="0">
                <a:latin typeface="Times New Roman" pitchFamily="18" charset="0"/>
                <a:ea typeface="Calibri" pitchFamily="34" charset="0"/>
                <a:cs typeface="Times New Roman" pitchFamily="18" charset="0"/>
              </a:rPr>
              <a:t>مقدمة الى </a:t>
            </a:r>
            <a:endParaRPr lang="en-US" sz="800" dirty="0">
              <a:latin typeface="Arial" pitchFamily="34" charset="0"/>
              <a:cs typeface="Arial" pitchFamily="34" charset="0"/>
            </a:endParaRPr>
          </a:p>
          <a:p>
            <a:pPr lvl="0" algn="ctr" eaLnBrk="0" fontAlgn="base" hangingPunct="0">
              <a:spcBef>
                <a:spcPct val="0"/>
              </a:spcBef>
              <a:spcAft>
                <a:spcPct val="0"/>
              </a:spcAft>
              <a:tabLst>
                <a:tab pos="949325" algn="l"/>
                <a:tab pos="2378075" algn="l"/>
                <a:tab pos="5426075" algn="r"/>
              </a:tabLst>
            </a:pPr>
            <a:r>
              <a:rPr lang="ar-IQ" sz="2200" b="1" dirty="0">
                <a:solidFill>
                  <a:srgbClr val="4F81BD"/>
                </a:solidFill>
                <a:latin typeface="Times New Roman" pitchFamily="18" charset="0"/>
                <a:ea typeface="Calibri" pitchFamily="34" charset="0"/>
                <a:cs typeface="Times New Roman" pitchFamily="18" charset="0"/>
              </a:rPr>
              <a:t>( أ . د سمية عباس مجيد )</a:t>
            </a:r>
            <a:endParaRPr lang="en-US" sz="800" dirty="0">
              <a:latin typeface="Arial" pitchFamily="34" charset="0"/>
              <a:cs typeface="Arial" pitchFamily="34" charset="0"/>
            </a:endParaRPr>
          </a:p>
          <a:p>
            <a:pPr lvl="0" algn="ctr" eaLnBrk="0" fontAlgn="base" hangingPunct="0">
              <a:spcBef>
                <a:spcPct val="0"/>
              </a:spcBef>
              <a:spcAft>
                <a:spcPct val="0"/>
              </a:spcAft>
              <a:tabLst>
                <a:tab pos="949325" algn="l"/>
                <a:tab pos="2378075" algn="l"/>
                <a:tab pos="5426075" algn="r"/>
              </a:tabLst>
            </a:pPr>
            <a:r>
              <a:rPr lang="ar-IQ" dirty="0">
                <a:latin typeface="Times New Roman" pitchFamily="18" charset="0"/>
                <a:ea typeface="Calibri" pitchFamily="34" charset="0"/>
                <a:cs typeface="Times New Roman" pitchFamily="18" charset="0"/>
              </a:rPr>
              <a:t>و</a:t>
            </a:r>
            <a:r>
              <a:rPr lang="ar-IQ" sz="1700" dirty="0">
                <a:latin typeface="Times New Roman" pitchFamily="18" charset="0"/>
                <a:ea typeface="Calibri" pitchFamily="34" charset="0"/>
                <a:cs typeface="Times New Roman" pitchFamily="18" charset="0"/>
              </a:rPr>
              <a:t>هي جزء من متطلبات شهادة الدكتوراه في ادارة الاعمال</a:t>
            </a:r>
            <a:endParaRPr lang="en-US" sz="800" dirty="0">
              <a:latin typeface="Arial" pitchFamily="34" charset="0"/>
              <a:cs typeface="Arial" pitchFamily="34" charset="0"/>
            </a:endParaRPr>
          </a:p>
          <a:p>
            <a:pPr lvl="0" algn="ctr" eaLnBrk="0" fontAlgn="base" hangingPunct="0">
              <a:spcBef>
                <a:spcPct val="0"/>
              </a:spcBef>
              <a:spcAft>
                <a:spcPct val="0"/>
              </a:spcAft>
              <a:tabLst>
                <a:tab pos="949325" algn="l"/>
                <a:tab pos="2378075" algn="l"/>
                <a:tab pos="5426075" algn="r"/>
              </a:tabLst>
            </a:pPr>
            <a:r>
              <a:rPr lang="ar-IQ" dirty="0">
                <a:latin typeface="Times New Roman" pitchFamily="18" charset="0"/>
                <a:ea typeface="Calibri" pitchFamily="34" charset="0"/>
                <a:cs typeface="Times New Roman" pitchFamily="18" charset="0"/>
              </a:rPr>
              <a:t>الكورس الأول</a:t>
            </a:r>
            <a:endParaRPr lang="en-US" sz="800" dirty="0">
              <a:latin typeface="Arial" pitchFamily="34" charset="0"/>
              <a:cs typeface="Arial" pitchFamily="34" charset="0"/>
            </a:endParaRPr>
          </a:p>
          <a:p>
            <a:pPr lvl="0" algn="ctr" eaLnBrk="0" fontAlgn="base" hangingPunct="0">
              <a:spcBef>
                <a:spcPct val="0"/>
              </a:spcBef>
              <a:spcAft>
                <a:spcPct val="0"/>
              </a:spcAft>
              <a:tabLst>
                <a:tab pos="949325" algn="l"/>
                <a:tab pos="2378075" algn="l"/>
                <a:tab pos="5426075" algn="r"/>
              </a:tabLst>
            </a:pPr>
            <a:r>
              <a:rPr lang="ar-IQ" sz="2400" dirty="0">
                <a:solidFill>
                  <a:srgbClr val="E36C0A"/>
                </a:solidFill>
                <a:latin typeface="Times New Roman" pitchFamily="18" charset="0"/>
                <a:ea typeface="Calibri" pitchFamily="34" charset="0"/>
                <a:cs typeface="Times New Roman" pitchFamily="18" charset="0"/>
              </a:rPr>
              <a:t> </a:t>
            </a:r>
            <a:r>
              <a:rPr lang="ar-IQ" dirty="0">
                <a:solidFill>
                  <a:srgbClr val="E36C0A"/>
                </a:solidFill>
                <a:latin typeface="Times New Roman" pitchFamily="18" charset="0"/>
                <a:ea typeface="Calibri" pitchFamily="34" charset="0"/>
                <a:cs typeface="Times New Roman" pitchFamily="18" charset="0"/>
              </a:rPr>
              <a:t>من قبل طلبة مرحلة الدكتوراه \ 2024-2025</a:t>
            </a:r>
            <a:endParaRPr lang="en-US" sz="800" dirty="0">
              <a:latin typeface="Arial" pitchFamily="34" charset="0"/>
              <a:cs typeface="Arial" pitchFamily="34" charset="0"/>
            </a:endParaRPr>
          </a:p>
        </p:txBody>
      </p:sp>
      <p:sp>
        <p:nvSpPr>
          <p:cNvPr id="10" name="عنوان 9"/>
          <p:cNvSpPr>
            <a:spLocks noGrp="1"/>
          </p:cNvSpPr>
          <p:nvPr>
            <p:ph type="title"/>
          </p:nvPr>
        </p:nvSpPr>
        <p:spPr>
          <a:xfrm>
            <a:off x="5074096" y="404664"/>
            <a:ext cx="3602360" cy="1296144"/>
          </a:xfrm>
        </p:spPr>
        <p:txBody>
          <a:bodyPr/>
          <a:lstStyle/>
          <a:p>
            <a:pPr algn="ctr"/>
            <a:r>
              <a:rPr lang="ar-SA" sz="2400" b="1" dirty="0"/>
              <a:t>الجامعة المستنصرية</a:t>
            </a:r>
            <a:r>
              <a:rPr lang="en-US" sz="2400" dirty="0"/>
              <a:t/>
            </a:r>
            <a:br>
              <a:rPr lang="en-US" sz="2400" dirty="0"/>
            </a:br>
            <a:r>
              <a:rPr lang="ar-SA" sz="2400" b="1" dirty="0"/>
              <a:t>كلية الادارة والاقتصاد</a:t>
            </a:r>
            <a:r>
              <a:rPr lang="en-US" sz="2400" dirty="0"/>
              <a:t/>
            </a:r>
            <a:br>
              <a:rPr lang="en-US" sz="2400" dirty="0"/>
            </a:br>
            <a:r>
              <a:rPr lang="ar-SA" sz="2400" b="1" dirty="0"/>
              <a:t>قسم ادارة الاعمال / دكتوراه</a:t>
            </a:r>
            <a:endParaRPr lang="ar-SA" sz="2400" dirty="0"/>
          </a:p>
        </p:txBody>
      </p:sp>
    </p:spTree>
    <p:extLst>
      <p:ext uri="{BB962C8B-B14F-4D97-AF65-F5344CB8AC3E}">
        <p14:creationId xmlns:p14="http://schemas.microsoft.com/office/powerpoint/2010/main" val="2488790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r>
              <a:rPr lang="ar-SA" sz="3200" b="1" dirty="0"/>
              <a:t>التحديات في إدارة الموارد البشرية العالمية في كوكا </a:t>
            </a:r>
            <a:r>
              <a:rPr lang="ar-SA" sz="3200" b="1" dirty="0" smtClean="0"/>
              <a:t>كولا</a:t>
            </a:r>
            <a:endParaRPr lang="ar-SA" dirty="0"/>
          </a:p>
        </p:txBody>
      </p:sp>
      <p:sp>
        <p:nvSpPr>
          <p:cNvPr id="3" name="عنصر نائب للمحتوى 2"/>
          <p:cNvSpPr>
            <a:spLocks noGrp="1"/>
          </p:cNvSpPr>
          <p:nvPr>
            <p:ph sz="quarter" idx="13"/>
          </p:nvPr>
        </p:nvSpPr>
        <p:spPr/>
        <p:txBody>
          <a:bodyPr>
            <a:noAutofit/>
          </a:bodyPr>
          <a:lstStyle/>
          <a:p>
            <a:pPr marL="0" indent="0" algn="just">
              <a:buNone/>
            </a:pPr>
            <a:r>
              <a:rPr lang="ar-IQ" sz="2400" b="1" dirty="0" smtClean="0"/>
              <a:t>1. </a:t>
            </a:r>
            <a:r>
              <a:rPr lang="ar-SA" sz="2400" b="1" dirty="0" smtClean="0"/>
              <a:t>التنوع </a:t>
            </a:r>
            <a:r>
              <a:rPr lang="ar-SA" sz="2400" b="1" dirty="0"/>
              <a:t>الثقافي</a:t>
            </a:r>
            <a:endParaRPr lang="en-US" sz="2400" dirty="0"/>
          </a:p>
          <a:p>
            <a:pPr marL="0" indent="0" algn="just">
              <a:buNone/>
            </a:pPr>
            <a:r>
              <a:rPr lang="ar-SA" sz="2400" dirty="0" smtClean="0"/>
              <a:t>تعمل كوكا كولا في مناطق جغرافية متنوعة، بما في ذلك أمريكا الشمالية، وأوروبا، وآسيا، والشرق الأوسط، وأفريقيا. كل منطقة لديها ثقافتها الخاصة، مما يشكل تحديًا لإدارة الموارد البشرية. على سبيل المثال</a:t>
            </a:r>
            <a:r>
              <a:rPr lang="en-US" sz="2400" dirty="0" smtClean="0"/>
              <a:t>:</a:t>
            </a:r>
          </a:p>
          <a:p>
            <a:pPr lvl="0" algn="just"/>
            <a:r>
              <a:rPr lang="ar-SA" sz="2400" dirty="0" smtClean="0"/>
              <a:t>في </a:t>
            </a:r>
            <a:r>
              <a:rPr lang="ar-SA" sz="2400" dirty="0"/>
              <a:t>الولايات المتحدة وأوروبا، قد تكون بيئة العمل أكثر انفتاحًا ومرونة، بينما في مناطق مثل الشرق الأوسط وآسيا، قد تهيمن الهياكل التنظيمية التقليدية والعلاقات</a:t>
            </a:r>
            <a:r>
              <a:rPr lang="en-US" sz="2400" dirty="0"/>
              <a:t> hierarchal </a:t>
            </a:r>
            <a:r>
              <a:rPr lang="ar-SA" sz="2400" dirty="0"/>
              <a:t>على بيئة العمل</a:t>
            </a:r>
            <a:r>
              <a:rPr lang="en-US" sz="2400" dirty="0"/>
              <a:t>.</a:t>
            </a:r>
          </a:p>
          <a:p>
            <a:pPr lvl="0" algn="just"/>
            <a:r>
              <a:rPr lang="ar-SA" sz="2400" dirty="0"/>
              <a:t>يعتبر الفهم الثقافي أساسياً عند تدريب الفرق المتعددة الجنسيات لضمان التناغم بين الموظفين المختلفين ثقافياً</a:t>
            </a:r>
            <a:r>
              <a:rPr lang="en-US" sz="2400" dirty="0"/>
              <a:t>.</a:t>
            </a:r>
          </a:p>
          <a:p>
            <a:pPr algn="just"/>
            <a:endParaRPr lang="ar-SA" sz="2400" dirty="0"/>
          </a:p>
        </p:txBody>
      </p:sp>
    </p:spTree>
    <p:extLst>
      <p:ext uri="{BB962C8B-B14F-4D97-AF65-F5344CB8AC3E}">
        <p14:creationId xmlns:p14="http://schemas.microsoft.com/office/powerpoint/2010/main" val="1889480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chor="ctr"/>
          <a:lstStyle/>
          <a:p>
            <a:pPr algn="r"/>
            <a:r>
              <a:rPr lang="en-US" sz="3200" b="1" dirty="0"/>
              <a:t> .2</a:t>
            </a:r>
            <a:r>
              <a:rPr lang="en-US" sz="2000" b="1" dirty="0"/>
              <a:t>  </a:t>
            </a:r>
            <a:r>
              <a:rPr lang="ar-SA" sz="3200" b="1" dirty="0"/>
              <a:t>الامتثال للقوانين </a:t>
            </a:r>
            <a:r>
              <a:rPr lang="ar-SA" sz="3200" b="1" dirty="0" smtClean="0"/>
              <a:t>المحلية</a:t>
            </a:r>
            <a:endParaRPr lang="ar-SA" dirty="0"/>
          </a:p>
        </p:txBody>
      </p:sp>
      <p:sp>
        <p:nvSpPr>
          <p:cNvPr id="3" name="عنصر نائب للمحتوى 2"/>
          <p:cNvSpPr>
            <a:spLocks noGrp="1"/>
          </p:cNvSpPr>
          <p:nvPr>
            <p:ph sz="quarter" idx="13"/>
          </p:nvPr>
        </p:nvSpPr>
        <p:spPr/>
        <p:txBody>
          <a:bodyPr>
            <a:normAutofit/>
          </a:bodyPr>
          <a:lstStyle/>
          <a:p>
            <a:pPr marL="0" indent="0" algn="just">
              <a:buNone/>
            </a:pPr>
            <a:r>
              <a:rPr lang="ar-IQ" sz="2400" dirty="0"/>
              <a:t>ت</a:t>
            </a:r>
            <a:r>
              <a:rPr lang="ar-SA" sz="2400" dirty="0" smtClean="0"/>
              <a:t>عمل </a:t>
            </a:r>
            <a:r>
              <a:rPr lang="ar-SA" sz="2400" dirty="0"/>
              <a:t>كوكا كولا في دول تختلف قوانين العمل فيها بشكل كبير. على سبيل المثال</a:t>
            </a:r>
            <a:r>
              <a:rPr lang="en-US" sz="2400" dirty="0"/>
              <a:t>:</a:t>
            </a:r>
          </a:p>
          <a:p>
            <a:pPr lvl="0" algn="just"/>
            <a:r>
              <a:rPr lang="ar-SA" sz="2400" dirty="0"/>
              <a:t>في بعض الدول الأوروبية، مثل ألمانيا، قد توجد قوانين صارمة بشأن العمل الإضافي وأيام الراحة</a:t>
            </a:r>
            <a:r>
              <a:rPr lang="en-US" sz="2400" dirty="0"/>
              <a:t>.</a:t>
            </a:r>
          </a:p>
          <a:p>
            <a:pPr lvl="0" algn="just"/>
            <a:r>
              <a:rPr lang="ar-SA" sz="2400" dirty="0"/>
              <a:t>في الصين، قد تكون القوانين الخاصة بالعمالة أكثر تشددًا، ويجب على كوكا كولا الامتثال للمتطلبات المتعلقة بحقوق العمال وظروف العمل</a:t>
            </a:r>
            <a:r>
              <a:rPr lang="en-US" sz="2400" dirty="0"/>
              <a:t>.</a:t>
            </a:r>
          </a:p>
          <a:p>
            <a:pPr algn="just"/>
            <a:r>
              <a:rPr lang="ar-SA" sz="2400" dirty="0"/>
              <a:t>الامتثال لهذه القوانين مع الحفاظ على سياسات عالمية موحدة يمثل تحديًا كبيرًا للإدارة</a:t>
            </a:r>
            <a:r>
              <a:rPr lang="en-US" sz="2400" dirty="0"/>
              <a:t>.</a:t>
            </a:r>
          </a:p>
          <a:p>
            <a:endParaRPr lang="ar-SA" dirty="0"/>
          </a:p>
        </p:txBody>
      </p:sp>
    </p:spTree>
    <p:extLst>
      <p:ext uri="{BB962C8B-B14F-4D97-AF65-F5344CB8AC3E}">
        <p14:creationId xmlns:p14="http://schemas.microsoft.com/office/powerpoint/2010/main" val="2768602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IQ" b="1" dirty="0"/>
              <a:t>3 . </a:t>
            </a:r>
            <a:r>
              <a:rPr lang="ar-IQ" b="1" dirty="0" smtClean="0"/>
              <a:t>ا</a:t>
            </a:r>
            <a:r>
              <a:rPr lang="ar-SA" b="1" dirty="0" smtClean="0"/>
              <a:t>دارة </a:t>
            </a:r>
            <a:r>
              <a:rPr lang="ar-SA" b="1" dirty="0"/>
              <a:t>الأداء </a:t>
            </a:r>
            <a:r>
              <a:rPr lang="ar-SA" b="1" dirty="0" smtClean="0"/>
              <a:t>والتعويضات</a:t>
            </a:r>
            <a:endParaRPr lang="ar-SA" dirty="0"/>
          </a:p>
        </p:txBody>
      </p:sp>
      <p:sp>
        <p:nvSpPr>
          <p:cNvPr id="3" name="عنصر نائب للمحتوى 2"/>
          <p:cNvSpPr>
            <a:spLocks noGrp="1"/>
          </p:cNvSpPr>
          <p:nvPr>
            <p:ph sz="quarter" idx="13"/>
          </p:nvPr>
        </p:nvSpPr>
        <p:spPr/>
        <p:txBody>
          <a:bodyPr>
            <a:normAutofit/>
          </a:bodyPr>
          <a:lstStyle/>
          <a:p>
            <a:pPr marL="0" indent="0" algn="just">
              <a:buNone/>
            </a:pPr>
            <a:r>
              <a:rPr lang="ar-IQ" sz="2800" dirty="0" smtClean="0"/>
              <a:t>يختلف </a:t>
            </a:r>
            <a:r>
              <a:rPr lang="ar-SA" sz="2800" dirty="0" smtClean="0"/>
              <a:t>مفهوم </a:t>
            </a:r>
            <a:r>
              <a:rPr lang="ar-SA" sz="2800" dirty="0"/>
              <a:t>التعويضات والحوافز من بلد لآخر، ويجب على كوكا كولا أن تقوم بتكييف سياساتها لتناسب التوقعات الثقافية والاقتصادية في كل سوق. على سبيل المثال</a:t>
            </a:r>
            <a:r>
              <a:rPr lang="en-US" sz="2800" dirty="0"/>
              <a:t>:</a:t>
            </a:r>
          </a:p>
          <a:p>
            <a:pPr lvl="0" algn="just"/>
            <a:r>
              <a:rPr lang="ar-SA" sz="2800" dirty="0"/>
              <a:t>في الولايات المتحدة، قد يركز الموظفون على المكافآت المالية والحوافز الفردية، بينما في دول أخرى قد يكون التركيز على المكافآت الجماعية أو الحوافز غير المالية مثل الأعياد الخاصة أو المنافع الاجتماعية</a:t>
            </a:r>
            <a:r>
              <a:rPr lang="en-US" sz="2800" dirty="0"/>
              <a:t>.</a:t>
            </a:r>
          </a:p>
          <a:p>
            <a:pPr algn="just"/>
            <a:endParaRPr lang="ar-SA" sz="2800" dirty="0"/>
          </a:p>
        </p:txBody>
      </p:sp>
    </p:spTree>
    <p:extLst>
      <p:ext uri="{BB962C8B-B14F-4D97-AF65-F5344CB8AC3E}">
        <p14:creationId xmlns:p14="http://schemas.microsoft.com/office/powerpoint/2010/main" val="2240368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IQ" b="1" dirty="0" smtClean="0"/>
              <a:t>4. </a:t>
            </a:r>
            <a:r>
              <a:rPr lang="ar-SA" b="1" dirty="0" smtClean="0"/>
              <a:t>التوظيف </a:t>
            </a:r>
            <a:r>
              <a:rPr lang="ar-SA" b="1" dirty="0"/>
              <a:t>والاحتفاظ </a:t>
            </a:r>
            <a:r>
              <a:rPr lang="ar-SA" b="1" dirty="0" smtClean="0"/>
              <a:t>بالموظفين</a:t>
            </a:r>
            <a:endParaRPr lang="ar-SA" dirty="0"/>
          </a:p>
        </p:txBody>
      </p:sp>
      <p:sp>
        <p:nvSpPr>
          <p:cNvPr id="3" name="عنصر نائب للمحتوى 2"/>
          <p:cNvSpPr>
            <a:spLocks noGrp="1"/>
          </p:cNvSpPr>
          <p:nvPr>
            <p:ph sz="quarter" idx="13"/>
          </p:nvPr>
        </p:nvSpPr>
        <p:spPr/>
        <p:txBody>
          <a:bodyPr>
            <a:normAutofit/>
          </a:bodyPr>
          <a:lstStyle/>
          <a:p>
            <a:pPr algn="just"/>
            <a:r>
              <a:rPr lang="ar-SA" sz="2800" dirty="0" smtClean="0"/>
              <a:t>تسعى </a:t>
            </a:r>
            <a:r>
              <a:rPr lang="ar-SA" sz="2800" dirty="0"/>
              <a:t>كوكا كولا إلى جذب أفضل المواهب العالمية، لكن هذه العملية معقدة بسبب المنافسة الشديدة في أسواق العمل المختلفة. في بعض الأسواق، قد يكون من الصعب إيجاد المهارات المتخصصة المطلوبة، بينما في أسواق أخرى، قد تكون عمليات التوظيف أكثر تنافسية بسبب نقص الفرص المحلية</a:t>
            </a:r>
            <a:r>
              <a:rPr lang="en-US" sz="2800" dirty="0"/>
              <a:t>.</a:t>
            </a:r>
          </a:p>
          <a:p>
            <a:pPr marL="0" indent="0" algn="just">
              <a:buNone/>
            </a:pPr>
            <a:endParaRPr lang="ar-SA" sz="2800" dirty="0"/>
          </a:p>
        </p:txBody>
      </p:sp>
    </p:spTree>
    <p:extLst>
      <p:ext uri="{BB962C8B-B14F-4D97-AF65-F5344CB8AC3E}">
        <p14:creationId xmlns:p14="http://schemas.microsoft.com/office/powerpoint/2010/main" val="2244215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SA" b="1" dirty="0"/>
              <a:t>استراتيجيات إدارة الموارد البشرية العالمية في كوكا كولا</a:t>
            </a:r>
            <a:endParaRPr lang="ar-SA" dirty="0"/>
          </a:p>
        </p:txBody>
      </p:sp>
      <p:sp>
        <p:nvSpPr>
          <p:cNvPr id="3" name="عنصر نائب للمحتوى 2"/>
          <p:cNvSpPr>
            <a:spLocks noGrp="1"/>
          </p:cNvSpPr>
          <p:nvPr>
            <p:ph sz="quarter" idx="13"/>
          </p:nvPr>
        </p:nvSpPr>
        <p:spPr>
          <a:xfrm>
            <a:off x="539552" y="1628800"/>
            <a:ext cx="7924800" cy="4114800"/>
          </a:xfrm>
        </p:spPr>
        <p:txBody>
          <a:bodyPr>
            <a:normAutofit/>
          </a:bodyPr>
          <a:lstStyle/>
          <a:p>
            <a:pPr marL="0" indent="0" algn="just">
              <a:buNone/>
            </a:pPr>
            <a:r>
              <a:rPr lang="en-US" sz="2800" b="1" dirty="0" smtClean="0"/>
              <a:t> .1 </a:t>
            </a:r>
            <a:r>
              <a:rPr lang="ar-SA" sz="2800" b="1" dirty="0"/>
              <a:t>تطوير قيادات عالمية متعددة الثقافات</a:t>
            </a:r>
            <a:endParaRPr lang="en-US" sz="2800" dirty="0"/>
          </a:p>
          <a:p>
            <a:pPr algn="just"/>
            <a:r>
              <a:rPr lang="ar-SA" sz="2800" dirty="0"/>
              <a:t>تستثمر كوكا كولا في تدريب وتطوير القيادات العالمية القادرة على العمل في بيئات متعددة الثقافات. على سبيل المثال، قامت الشركة بتطوير برنامج</a:t>
            </a:r>
            <a:r>
              <a:rPr lang="en-US" sz="2800" dirty="0"/>
              <a:t> "Coca-Cola Leadership Program" </a:t>
            </a:r>
            <a:r>
              <a:rPr lang="ar-SA" sz="2800" dirty="0"/>
              <a:t>الذي يركز على بناء مهارات القيادة والقدرة على التكيف مع ثقافات مختلفة، مما يعزز قدرة القيادة على العمل في بيئات متنوعة</a:t>
            </a:r>
            <a:r>
              <a:rPr lang="en-US" sz="2800" dirty="0"/>
              <a:t>.</a:t>
            </a:r>
          </a:p>
        </p:txBody>
      </p:sp>
    </p:spTree>
    <p:extLst>
      <p:ext uri="{BB962C8B-B14F-4D97-AF65-F5344CB8AC3E}">
        <p14:creationId xmlns:p14="http://schemas.microsoft.com/office/powerpoint/2010/main" val="33913804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en-US" b="1" dirty="0"/>
              <a:t> .2</a:t>
            </a:r>
            <a:r>
              <a:rPr lang="ar-SA" b="1" dirty="0"/>
              <a:t>استراتيجية التدريب </a:t>
            </a:r>
            <a:r>
              <a:rPr lang="ar-SA" b="1" dirty="0" smtClean="0"/>
              <a:t>والتطوير</a:t>
            </a:r>
            <a:endParaRPr lang="ar-SA" dirty="0"/>
          </a:p>
        </p:txBody>
      </p:sp>
      <p:sp>
        <p:nvSpPr>
          <p:cNvPr id="3" name="عنصر نائب للمحتوى 2"/>
          <p:cNvSpPr>
            <a:spLocks noGrp="1"/>
          </p:cNvSpPr>
          <p:nvPr>
            <p:ph sz="quarter" idx="13"/>
          </p:nvPr>
        </p:nvSpPr>
        <p:spPr/>
        <p:txBody>
          <a:bodyPr>
            <a:normAutofit/>
          </a:bodyPr>
          <a:lstStyle/>
          <a:p>
            <a:pPr algn="just"/>
            <a:r>
              <a:rPr lang="ar-SA" sz="3200" dirty="0" smtClean="0"/>
              <a:t>تعتمد </a:t>
            </a:r>
            <a:r>
              <a:rPr lang="ar-SA" sz="3200" dirty="0"/>
              <a:t>كوكا كولا على برامج تدريب شاملة لتمكين موظفيها من التفاعل مع زملائهم عبر الثقافات المختلفة. يشمل التدريب تعلم اللغات، فهم العادات والتقاليد المحلية، والتدريب على مهارات القيادة المتعددة الثقافات. على سبيل المثال، تقدم كوكا كولا ورش عمل حول "التواصل بين الثقافات" في جميع مكاتبها حول العالم</a:t>
            </a:r>
            <a:r>
              <a:rPr lang="en-US" sz="3200" dirty="0"/>
              <a:t>.</a:t>
            </a:r>
          </a:p>
          <a:p>
            <a:pPr algn="just"/>
            <a:endParaRPr lang="ar-SA" sz="3200" dirty="0"/>
          </a:p>
        </p:txBody>
      </p:sp>
    </p:spTree>
    <p:extLst>
      <p:ext uri="{BB962C8B-B14F-4D97-AF65-F5344CB8AC3E}">
        <p14:creationId xmlns:p14="http://schemas.microsoft.com/office/powerpoint/2010/main" val="1213377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IQ" b="1" dirty="0" smtClean="0"/>
              <a:t>3. </a:t>
            </a:r>
            <a:r>
              <a:rPr lang="ar-SA" b="1" dirty="0" smtClean="0"/>
              <a:t>التوازن </a:t>
            </a:r>
            <a:r>
              <a:rPr lang="ar-SA" b="1" dirty="0"/>
              <a:t>بين السياسات العالمية والمحلية</a:t>
            </a:r>
            <a:r>
              <a:rPr lang="en-US" dirty="0"/>
              <a:t/>
            </a:r>
            <a:br>
              <a:rPr lang="en-US" dirty="0"/>
            </a:br>
            <a:endParaRPr lang="ar-SA" dirty="0"/>
          </a:p>
        </p:txBody>
      </p:sp>
      <p:sp>
        <p:nvSpPr>
          <p:cNvPr id="3" name="عنصر نائب للمحتوى 2"/>
          <p:cNvSpPr>
            <a:spLocks noGrp="1"/>
          </p:cNvSpPr>
          <p:nvPr>
            <p:ph sz="quarter" idx="13"/>
          </p:nvPr>
        </p:nvSpPr>
        <p:spPr/>
        <p:txBody>
          <a:bodyPr>
            <a:normAutofit/>
          </a:bodyPr>
          <a:lstStyle/>
          <a:p>
            <a:pPr algn="just"/>
            <a:r>
              <a:rPr lang="ar-SA" sz="2800" dirty="0" smtClean="0"/>
              <a:t>أحد </a:t>
            </a:r>
            <a:r>
              <a:rPr lang="ar-SA" sz="2800" dirty="0"/>
              <a:t>أكبر التحديات في إدارة الموارد البشرية العالمية هو إيجاد توازن بين السياسات العالمية الموحدة وبين الحاجة إلى التكيف مع الظروف المحلية. كوكا كولا تمكنت من تحقيق هذا التوازن من خلال اتباع سياسة "التكيف المحلي"، حيث تضع استراتيجيات الموارد البشرية التي تتماشى مع القيم العالمية للشركة، وفي الوقت نفسه تتيح للمكاتب المحلية تعديل هذه الاستراتيجيات بما يتناسب مع السياق المحلي</a:t>
            </a:r>
            <a:r>
              <a:rPr lang="en-US" sz="2800" dirty="0"/>
              <a:t>.</a:t>
            </a:r>
          </a:p>
          <a:p>
            <a:pPr algn="just"/>
            <a:endParaRPr lang="ar-SA" sz="2800" dirty="0"/>
          </a:p>
        </p:txBody>
      </p:sp>
    </p:spTree>
    <p:extLst>
      <p:ext uri="{BB962C8B-B14F-4D97-AF65-F5344CB8AC3E}">
        <p14:creationId xmlns:p14="http://schemas.microsoft.com/office/powerpoint/2010/main" val="2985654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IQ" b="1" dirty="0" smtClean="0"/>
              <a:t> 4. </a:t>
            </a:r>
            <a:r>
              <a:rPr lang="ar-SA" b="1" dirty="0" smtClean="0"/>
              <a:t>التكنولوجيا </a:t>
            </a:r>
            <a:r>
              <a:rPr lang="ar-SA" b="1" dirty="0"/>
              <a:t>والابتكار في إدارة الموارد البشرية</a:t>
            </a:r>
            <a:r>
              <a:rPr lang="en-US" dirty="0"/>
              <a:t/>
            </a:r>
            <a:br>
              <a:rPr lang="en-US" dirty="0"/>
            </a:br>
            <a:endParaRPr lang="ar-SA" dirty="0"/>
          </a:p>
        </p:txBody>
      </p:sp>
      <p:sp>
        <p:nvSpPr>
          <p:cNvPr id="3" name="عنصر نائب للمحتوى 2"/>
          <p:cNvSpPr>
            <a:spLocks noGrp="1"/>
          </p:cNvSpPr>
          <p:nvPr>
            <p:ph sz="quarter" idx="13"/>
          </p:nvPr>
        </p:nvSpPr>
        <p:spPr/>
        <p:txBody>
          <a:bodyPr>
            <a:normAutofit/>
          </a:bodyPr>
          <a:lstStyle/>
          <a:p>
            <a:pPr algn="just"/>
            <a:r>
              <a:rPr lang="ar-SA" sz="2800" dirty="0" smtClean="0"/>
              <a:t>تستخدم </a:t>
            </a:r>
            <a:r>
              <a:rPr lang="ar-SA" sz="2800" dirty="0"/>
              <a:t>كوكا كولا تقنيات متقدمة في إدارة الموارد البشرية، مثل منصات التعلم الإلكتروني وأنظمة إدارة الأداء عبر الإنترنت، مما يساعد على ضمان التدريب والتطوير المستمر للموظفين في جميع أنحاء العالم. كما تستخدم أدوات تكنولوجية لتسهيل عمليات التوظيف عبر الإنترنت وتقديم تعويضات وتقييمات أداء فردية عبر مختلف المواقع</a:t>
            </a:r>
            <a:r>
              <a:rPr lang="en-US" sz="2800" dirty="0"/>
              <a:t>.</a:t>
            </a:r>
          </a:p>
          <a:p>
            <a:pPr algn="just"/>
            <a:endParaRPr lang="ar-SA" sz="2800" dirty="0"/>
          </a:p>
        </p:txBody>
      </p:sp>
    </p:spTree>
    <p:extLst>
      <p:ext uri="{BB962C8B-B14F-4D97-AF65-F5344CB8AC3E}">
        <p14:creationId xmlns:p14="http://schemas.microsoft.com/office/powerpoint/2010/main" val="3316591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SA" b="1" dirty="0"/>
              <a:t>أفضل الممارسات لإدارة الموارد البشرية </a:t>
            </a:r>
            <a:r>
              <a:rPr lang="ar-SA" b="1" dirty="0" smtClean="0"/>
              <a:t>العالمية</a:t>
            </a:r>
            <a:r>
              <a:rPr lang="ar-IQ" dirty="0" smtClean="0"/>
              <a:t> لكوكا كولا</a:t>
            </a:r>
            <a:endParaRPr lang="ar-SA" dirty="0"/>
          </a:p>
        </p:txBody>
      </p:sp>
      <p:sp>
        <p:nvSpPr>
          <p:cNvPr id="3" name="عنصر نائب للمحتوى 2"/>
          <p:cNvSpPr>
            <a:spLocks noGrp="1"/>
          </p:cNvSpPr>
          <p:nvPr>
            <p:ph sz="quarter" idx="13"/>
          </p:nvPr>
        </p:nvSpPr>
        <p:spPr>
          <a:xfrm>
            <a:off x="609600" y="1340768"/>
            <a:ext cx="7924800" cy="4752528"/>
          </a:xfrm>
        </p:spPr>
        <p:txBody>
          <a:bodyPr>
            <a:noAutofit/>
          </a:bodyPr>
          <a:lstStyle/>
          <a:p>
            <a:pPr lvl="0" algn="just"/>
            <a:r>
              <a:rPr lang="ar-SA" sz="2400" b="1" dirty="0" smtClean="0"/>
              <a:t>الاستثمار </a:t>
            </a:r>
            <a:r>
              <a:rPr lang="ar-SA" sz="2400" b="1" dirty="0"/>
              <a:t>في التنوع والشمولية</a:t>
            </a:r>
            <a:r>
              <a:rPr lang="en-US" sz="2400" b="1" dirty="0"/>
              <a:t>:</a:t>
            </a:r>
            <a:r>
              <a:rPr lang="en-US" sz="2400" dirty="0"/>
              <a:t> </a:t>
            </a:r>
            <a:r>
              <a:rPr lang="ar-SA" sz="2400" dirty="0"/>
              <a:t>من خلال تقديم بيئة عمل شاملة تشجع على التنوع، تضمن كوكا كولا جذب المواهب من جميع أنحاء العالم</a:t>
            </a:r>
            <a:r>
              <a:rPr lang="en-US" sz="2400" dirty="0"/>
              <a:t>.</a:t>
            </a:r>
          </a:p>
          <a:p>
            <a:pPr lvl="0" algn="just"/>
            <a:r>
              <a:rPr lang="ar-SA" sz="2400" b="1" dirty="0"/>
              <a:t>التدريب الثقافي</a:t>
            </a:r>
            <a:r>
              <a:rPr lang="en-US" sz="2400" b="1" dirty="0"/>
              <a:t>:</a:t>
            </a:r>
            <a:r>
              <a:rPr lang="en-US" sz="2400" dirty="0"/>
              <a:t> </a:t>
            </a:r>
            <a:r>
              <a:rPr lang="ar-SA" sz="2400" dirty="0"/>
              <a:t>من خلال برامج تدريبية تهدف إلى تعزيز الوعي الثقافي والقدرة على التكيف مع اختلافات بيئة العمل العالمية</a:t>
            </a:r>
            <a:r>
              <a:rPr lang="en-US" sz="2400" dirty="0"/>
              <a:t>.</a:t>
            </a:r>
          </a:p>
          <a:p>
            <a:pPr lvl="0" algn="just"/>
            <a:r>
              <a:rPr lang="ar-SA" sz="2400" b="1" dirty="0"/>
              <a:t>التوظيف المحلي</a:t>
            </a:r>
            <a:r>
              <a:rPr lang="en-US" sz="2400" b="1" dirty="0"/>
              <a:t>:</a:t>
            </a:r>
            <a:r>
              <a:rPr lang="en-US" sz="2400" dirty="0"/>
              <a:t> </a:t>
            </a:r>
            <a:r>
              <a:rPr lang="ar-SA" sz="2400" dirty="0"/>
              <a:t>تعطي كوكا كولا الأولوية لتوظيف الكوادر المحلية في جميع الأسواق التي تعمل بها، مما يساعدها على فهم احتياجات الأسواق المحلية بشكل أفضل</a:t>
            </a:r>
            <a:r>
              <a:rPr lang="en-US" sz="2400" dirty="0"/>
              <a:t>.</a:t>
            </a:r>
          </a:p>
          <a:p>
            <a:pPr lvl="0" algn="just"/>
            <a:r>
              <a:rPr lang="ar-SA" sz="2400" b="1" dirty="0"/>
              <a:t>استخدام التكنولوجيا</a:t>
            </a:r>
            <a:r>
              <a:rPr lang="en-US" sz="2400" b="1" dirty="0"/>
              <a:t>:</a:t>
            </a:r>
            <a:r>
              <a:rPr lang="en-US" sz="2400" dirty="0"/>
              <a:t> </a:t>
            </a:r>
            <a:r>
              <a:rPr lang="ar-SA" sz="2400" dirty="0"/>
              <a:t>من خلال الأنظمة الرقمية لإدارة الموارد البشرية، مثل أنظمة إدارة التعلم</a:t>
            </a:r>
            <a:r>
              <a:rPr lang="en-US" sz="2400" dirty="0"/>
              <a:t> (LMS) </a:t>
            </a:r>
            <a:r>
              <a:rPr lang="ar-SA" sz="2400" dirty="0"/>
              <a:t>وأدوات تقييم الأداء عبر الإنترنت، تمكن كوكا كولا موظفيها من الوصول إلى تدريب مخصص وتقييمات دقيقة بغض النظر عن الموقع الجغرافي</a:t>
            </a:r>
            <a:r>
              <a:rPr lang="en-US" sz="2400" dirty="0"/>
              <a:t>.</a:t>
            </a:r>
          </a:p>
          <a:p>
            <a:pPr algn="just"/>
            <a:endParaRPr lang="ar-SA" sz="2400" dirty="0"/>
          </a:p>
        </p:txBody>
      </p:sp>
    </p:spTree>
    <p:extLst>
      <p:ext uri="{BB962C8B-B14F-4D97-AF65-F5344CB8AC3E}">
        <p14:creationId xmlns:p14="http://schemas.microsoft.com/office/powerpoint/2010/main" val="2857523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nchor="ctr"/>
          <a:lstStyle/>
          <a:p>
            <a:pPr algn="r"/>
            <a:r>
              <a:rPr lang="ar-SA" b="1" dirty="0"/>
              <a:t>أولاً: مفهوم ادارة الموارد البشرية </a:t>
            </a:r>
            <a:r>
              <a:rPr lang="ar-SA" b="1" dirty="0" smtClean="0"/>
              <a:t>العالمية</a:t>
            </a:r>
            <a:endParaRPr lang="ar-SA" dirty="0"/>
          </a:p>
        </p:txBody>
      </p:sp>
      <p:sp>
        <p:nvSpPr>
          <p:cNvPr id="4" name="عنصر نائب للمحتوى 3"/>
          <p:cNvSpPr>
            <a:spLocks noGrp="1"/>
          </p:cNvSpPr>
          <p:nvPr>
            <p:ph sz="quarter" idx="13"/>
          </p:nvPr>
        </p:nvSpPr>
        <p:spPr>
          <a:xfrm>
            <a:off x="609600" y="1600200"/>
            <a:ext cx="7850832" cy="4565104"/>
          </a:xfrm>
        </p:spPr>
        <p:txBody>
          <a:bodyPr>
            <a:noAutofit/>
          </a:bodyPr>
          <a:lstStyle/>
          <a:p>
            <a:pPr algn="just"/>
            <a:r>
              <a:rPr lang="ar-IQ" sz="3600" dirty="0"/>
              <a:t>نبدأ بتوضيح </a:t>
            </a:r>
            <a:r>
              <a:rPr lang="ar-IQ" sz="3600" dirty="0" smtClean="0"/>
              <a:t>مفهوم:</a:t>
            </a:r>
          </a:p>
          <a:p>
            <a:pPr algn="just"/>
            <a:r>
              <a:rPr lang="ar-IQ" sz="3600" dirty="0" smtClean="0"/>
              <a:t> </a:t>
            </a:r>
            <a:r>
              <a:rPr lang="ar-IQ" sz="3600" b="1" dirty="0"/>
              <a:t>المنظمات العالمية </a:t>
            </a:r>
            <a:r>
              <a:rPr lang="ar-IQ" sz="3600" dirty="0"/>
              <a:t>هي منظمة لديها وحدات مؤسسية في عدد من البلدان تتكامل للعمل كمنظمة واحدة في جميع أنحاء العالم. تعمل المنظمة العالمية كما لو كان العالم بأسره كيانًا واحدًا. تبيع المنظمات العالمية نفس المنتجات بشكل أساسي في جميع أنحاء العالم بمكونات قد يتم تصنيعها أو تصميمها في بلدان مختلفة </a:t>
            </a:r>
            <a:endParaRPr lang="ar-IQ" sz="3600" dirty="0" smtClean="0"/>
          </a:p>
        </p:txBody>
      </p:sp>
    </p:spTree>
    <p:extLst>
      <p:ext uri="{BB962C8B-B14F-4D97-AF65-F5344CB8AC3E}">
        <p14:creationId xmlns:p14="http://schemas.microsoft.com/office/powerpoint/2010/main" val="2928196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p:cNvSpPr>
            <a:spLocks noGrp="1"/>
          </p:cNvSpPr>
          <p:nvPr>
            <p:ph sz="quarter" idx="13"/>
          </p:nvPr>
        </p:nvSpPr>
        <p:spPr>
          <a:xfrm>
            <a:off x="251520" y="476672"/>
            <a:ext cx="8282880" cy="5256584"/>
          </a:xfrm>
        </p:spPr>
        <p:txBody>
          <a:bodyPr/>
          <a:lstStyle/>
          <a:p>
            <a:pPr algn="just"/>
            <a:r>
              <a:rPr lang="ar-IQ" sz="2400" b="1" dirty="0"/>
              <a:t>أما </a:t>
            </a:r>
            <a:r>
              <a:rPr lang="ar-SA" sz="2400" b="1" dirty="0"/>
              <a:t>إدارة الموارد البشرية العالمية (</a:t>
            </a:r>
            <a:r>
              <a:rPr lang="en-US" sz="2400" b="1" dirty="0"/>
              <a:t>Global Human Resource Management - GHRM</a:t>
            </a:r>
            <a:r>
              <a:rPr lang="ar-SA" sz="2400" b="1" dirty="0"/>
              <a:t>) </a:t>
            </a:r>
            <a:endParaRPr lang="en-US" sz="2400" b="1" dirty="0" smtClean="0"/>
          </a:p>
          <a:p>
            <a:pPr algn="just"/>
            <a:r>
              <a:rPr lang="ar-SA" sz="2400" dirty="0" smtClean="0"/>
              <a:t>هي </a:t>
            </a:r>
            <a:r>
              <a:rPr lang="ar-SA" sz="2400" dirty="0"/>
              <a:t>عملية تنسيق الأنشطة والسياسات المرتبطة بالموارد البشرية على مستوى عالمي. وهي تتضمن تخطيط القوى العاملة، التوظيف، التدريب والتطوير، التعويضات، العلاقات العمالية، والتقييم. والهدف هو تعزيز قدرة المنظمة على الاستفادة من المواهب العالمية، وتحقيق التنسيق بين فرق العمل المتنوعة ثقافيًا وجغرافيًا. يشمل نطاق إدارة الموارد البشرية العالمية تحديد استراتيجيات فعالة لجذب الموظفين المناسبين، تدريبهم، تحفيزهم، والاحتفاظ بهم. كما يتعين على الشركات مراعاة التحديات الثقافية والقانونية والسياسية التي قد تواجهها في بيئاتها الدولية المختلفة </a:t>
            </a:r>
          </a:p>
          <a:p>
            <a:endParaRPr lang="ar-SA" dirty="0"/>
          </a:p>
        </p:txBody>
      </p:sp>
    </p:spTree>
    <p:extLst>
      <p:ext uri="{BB962C8B-B14F-4D97-AF65-F5344CB8AC3E}">
        <p14:creationId xmlns:p14="http://schemas.microsoft.com/office/powerpoint/2010/main" val="3938439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IQ" sz="3600" b="1" dirty="0" smtClean="0"/>
              <a:t>المتطلبات العالمية لإدارة الموارد البشرية</a:t>
            </a:r>
            <a:endParaRPr lang="ar-SA" sz="3600" b="1" dirty="0"/>
          </a:p>
        </p:txBody>
      </p:sp>
      <p:sp>
        <p:nvSpPr>
          <p:cNvPr id="3" name="عنصر نائب للمحتوى 2"/>
          <p:cNvSpPr>
            <a:spLocks noGrp="1"/>
          </p:cNvSpPr>
          <p:nvPr>
            <p:ph sz="quarter" idx="13"/>
          </p:nvPr>
        </p:nvSpPr>
        <p:spPr/>
        <p:txBody>
          <a:bodyPr/>
          <a:lstStyle/>
          <a:p>
            <a:pPr marL="0" indent="0" algn="just">
              <a:buNone/>
            </a:pPr>
            <a:r>
              <a:rPr lang="ar-SA" sz="2400" dirty="0" smtClean="0"/>
              <a:t>أن </a:t>
            </a:r>
            <a:r>
              <a:rPr lang="ar-SA" sz="2400" dirty="0"/>
              <a:t>معظم المنظمات تعمل الآن في الاقتصاد </a:t>
            </a:r>
            <a:r>
              <a:rPr lang="ar-SA" sz="2400" dirty="0" smtClean="0"/>
              <a:t>العالمي </a:t>
            </a:r>
            <a:r>
              <a:rPr lang="ar-SA" sz="2400" dirty="0"/>
              <a:t>وتحتاج وظيفة إدارة الموارد البشرية إلى إعادة النظر باستمرار في دورها في دعم هذه الوتيرة المتوسعة لعولمة الأعمال. وهذا يتطلب من إدارة الموارد البشرية: </a:t>
            </a:r>
            <a:endParaRPr lang="ar-IQ" sz="2400" dirty="0" smtClean="0"/>
          </a:p>
          <a:p>
            <a:pPr algn="just"/>
            <a:r>
              <a:rPr lang="ar-SA" sz="2400" dirty="0" smtClean="0"/>
              <a:t>مواءمة </a:t>
            </a:r>
            <a:r>
              <a:rPr lang="ar-SA" sz="2400" dirty="0"/>
              <a:t>عمليات ووظائف إدارة الموارد البشرية مع المتطلبات العالمية.</a:t>
            </a:r>
            <a:endParaRPr lang="en-US" sz="2400" dirty="0"/>
          </a:p>
          <a:p>
            <a:pPr lvl="0" algn="just"/>
            <a:r>
              <a:rPr lang="ar-SA" sz="2400" dirty="0"/>
              <a:t> تبني عقلية عالمية تشمل فهماً شاملاً للبيئة العالمية وتأثيرها على إدارة الأفراد في جميع أنحاء العالم.</a:t>
            </a:r>
            <a:endParaRPr lang="en-US" sz="2400" dirty="0"/>
          </a:p>
          <a:p>
            <a:pPr lvl="0" algn="just"/>
            <a:r>
              <a:rPr lang="ar-SA" sz="2400" dirty="0"/>
              <a:t>تعزيز قدراتها وكفاءاتها لتصبح شريكاً تجارياً في العمل على الفرص التجارية العالمية</a:t>
            </a:r>
            <a:endParaRPr lang="en-US" sz="2400" dirty="0"/>
          </a:p>
          <a:p>
            <a:endParaRPr lang="ar-SA" dirty="0"/>
          </a:p>
        </p:txBody>
      </p:sp>
    </p:spTree>
    <p:extLst>
      <p:ext uri="{BB962C8B-B14F-4D97-AF65-F5344CB8AC3E}">
        <p14:creationId xmlns:p14="http://schemas.microsoft.com/office/powerpoint/2010/main" val="3328380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IQ" b="1" dirty="0"/>
              <a:t>ثانياً: اختلاف إدارة الموارد البشرية العالمية عن المحلية </a:t>
            </a:r>
            <a:endParaRPr lang="ar-SA" dirty="0"/>
          </a:p>
        </p:txBody>
      </p:sp>
      <p:sp>
        <p:nvSpPr>
          <p:cNvPr id="3" name="عنصر نائب للمحتوى 2"/>
          <p:cNvSpPr>
            <a:spLocks noGrp="1"/>
          </p:cNvSpPr>
          <p:nvPr>
            <p:ph sz="quarter" idx="13"/>
          </p:nvPr>
        </p:nvSpPr>
        <p:spPr/>
        <p:txBody>
          <a:bodyPr>
            <a:noAutofit/>
          </a:bodyPr>
          <a:lstStyle/>
          <a:p>
            <a:pPr lvl="0"/>
            <a:r>
              <a:rPr lang="ar-IQ" sz="2000" dirty="0"/>
              <a:t>المدى الذي تلعب فيه النقابات العمالية المستقلة دورًا في صنع القرار والطريقة التي يتفاعل بها المديرون والنقابات.</a:t>
            </a:r>
            <a:endParaRPr lang="en-US" sz="2000" dirty="0"/>
          </a:p>
          <a:p>
            <a:pPr lvl="0"/>
            <a:r>
              <a:rPr lang="ar-IQ" sz="2000" dirty="0"/>
              <a:t> مدى تطبيق "حكم القانون" في جميع أنحاء المنظمة، حيث يلتزم الجميع بالسياسات المحددة بغض النظر عن الرتبة أو العلاقات.</a:t>
            </a:r>
            <a:endParaRPr lang="en-US" sz="2000" dirty="0"/>
          </a:p>
          <a:p>
            <a:pPr lvl="0"/>
            <a:r>
              <a:rPr lang="ar-IQ" sz="2000" dirty="0"/>
              <a:t> مستوى تعقيد ممارسات الموارد البشرية التي يتم تبنيها ومدى امتلاك إدارة الموارد البشرية لطابع استراتيجي.</a:t>
            </a:r>
            <a:endParaRPr lang="en-US" sz="2000" dirty="0"/>
          </a:p>
          <a:p>
            <a:pPr lvl="0"/>
            <a:r>
              <a:rPr lang="ar-IQ" sz="2000" dirty="0"/>
              <a:t>مدى تقييد قانون العمل لتصرفات الإدارة والتكاليف المرتبطة بالامتثال للقانون، وخاصة عند إنهاء العقود.</a:t>
            </a:r>
            <a:endParaRPr lang="en-US" sz="2000" dirty="0"/>
          </a:p>
          <a:p>
            <a:pPr lvl="0"/>
            <a:r>
              <a:rPr lang="ar-IQ" sz="2000" dirty="0"/>
              <a:t> مدى اعتياد المنظمات على التخطيط على المدى الطويل عند تطوير سياسات وممارسات الموارد البشرية.</a:t>
            </a:r>
            <a:endParaRPr lang="en-US" sz="2000" dirty="0"/>
          </a:p>
          <a:p>
            <a:pPr lvl="0"/>
            <a:r>
              <a:rPr lang="ar-IQ" sz="2000" dirty="0"/>
              <a:t>مستوى مشاركة الموظف الفردي في صنع القرار.	</a:t>
            </a:r>
            <a:endParaRPr lang="en-US" sz="2000" dirty="0"/>
          </a:p>
          <a:p>
            <a:endParaRPr lang="ar-SA" sz="1800" dirty="0"/>
          </a:p>
        </p:txBody>
      </p:sp>
    </p:spTree>
    <p:extLst>
      <p:ext uri="{BB962C8B-B14F-4D97-AF65-F5344CB8AC3E}">
        <p14:creationId xmlns:p14="http://schemas.microsoft.com/office/powerpoint/2010/main" val="2149168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SA" b="1" dirty="0"/>
              <a:t>ثالثاُ عوامل بيئة ادارة الموارد البشرية العالمية</a:t>
            </a:r>
            <a:r>
              <a:rPr lang="ar-SA" dirty="0"/>
              <a:t> </a:t>
            </a:r>
          </a:p>
        </p:txBody>
      </p:sp>
      <p:sp>
        <p:nvSpPr>
          <p:cNvPr id="3" name="عنصر نائب للمحتوى 2"/>
          <p:cNvSpPr>
            <a:spLocks noGrp="1"/>
          </p:cNvSpPr>
          <p:nvPr>
            <p:ph sz="quarter" idx="13"/>
          </p:nvPr>
        </p:nvSpPr>
        <p:spPr/>
        <p:txBody>
          <a:bodyPr/>
          <a:lstStyle/>
          <a:p>
            <a:endParaRPr lang="ar-SA"/>
          </a:p>
        </p:txBody>
      </p:sp>
    </p:spTree>
    <p:extLst>
      <p:ext uri="{BB962C8B-B14F-4D97-AF65-F5344CB8AC3E}">
        <p14:creationId xmlns:p14="http://schemas.microsoft.com/office/powerpoint/2010/main" val="1042972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ctr"/>
            <a:r>
              <a:rPr lang="ar-SA" sz="2000" b="1" dirty="0"/>
              <a:t>ثالثاُ عوامل بيئة ادارة الموارد البشرية العالمية </a:t>
            </a:r>
            <a:r>
              <a:rPr lang="en-US" sz="2000" b="1" dirty="0"/>
              <a:t/>
            </a:r>
            <a:br>
              <a:rPr lang="en-US" sz="2000" b="1" dirty="0"/>
            </a:br>
            <a:endParaRPr lang="ar-SA" sz="2000" b="1" dirty="0"/>
          </a:p>
        </p:txBody>
      </p:sp>
      <p:pic>
        <p:nvPicPr>
          <p:cNvPr id="5" name="عنصر نائب للصورة 4"/>
          <p:cNvPicPr>
            <a:picLocks noGrp="1" noChangeAspect="1"/>
          </p:cNvPicPr>
          <p:nvPr>
            <p:ph type="pic" idx="1"/>
          </p:nvPr>
        </p:nvPicPr>
        <p:blipFill>
          <a:blip r:embed="rId2">
            <a:extLst>
              <a:ext uri="{28A0092B-C50C-407E-A947-70E740481C1C}">
                <a14:useLocalDpi xmlns:a14="http://schemas.microsoft.com/office/drawing/2010/main" val="0"/>
              </a:ext>
            </a:extLst>
          </a:blip>
          <a:srcRect l="8876" r="8876"/>
          <a:stretch>
            <a:fillRect/>
          </a:stretch>
        </p:blipFill>
        <p:spPr>
          <a:xfrm>
            <a:off x="3851920" y="332656"/>
            <a:ext cx="5184576" cy="6120680"/>
          </a:xfrm>
        </p:spPr>
      </p:pic>
      <p:sp>
        <p:nvSpPr>
          <p:cNvPr id="4" name="عنصر نائب للنص 3"/>
          <p:cNvSpPr>
            <a:spLocks noGrp="1"/>
          </p:cNvSpPr>
          <p:nvPr>
            <p:ph type="body" sz="half" idx="2"/>
          </p:nvPr>
        </p:nvSpPr>
        <p:spPr>
          <a:xfrm>
            <a:off x="0" y="2492896"/>
            <a:ext cx="3635896" cy="2405109"/>
          </a:xfrm>
        </p:spPr>
        <p:txBody>
          <a:bodyPr>
            <a:normAutofit/>
          </a:bodyPr>
          <a:lstStyle/>
          <a:p>
            <a:pPr marL="342900" lvl="0" indent="-342900">
              <a:buFont typeface="+mj-lt"/>
              <a:buAutoNum type="arabicPeriod"/>
            </a:pPr>
            <a:r>
              <a:rPr lang="ar-IQ" sz="1800" b="1" dirty="0"/>
              <a:t>السياسة في الدولة والبنية </a:t>
            </a:r>
            <a:r>
              <a:rPr lang="ar-IQ" sz="1800" b="1" dirty="0" smtClean="0"/>
              <a:t>الاقتصادية</a:t>
            </a:r>
          </a:p>
          <a:p>
            <a:pPr marL="342900" indent="-342900">
              <a:buFont typeface="+mj-lt"/>
              <a:buAutoNum type="arabicPeriod"/>
            </a:pPr>
            <a:r>
              <a:rPr lang="ar-IQ" sz="1800" b="1" dirty="0"/>
              <a:t>النظام القانوني</a:t>
            </a:r>
            <a:endParaRPr lang="en-US" sz="1800" dirty="0"/>
          </a:p>
          <a:p>
            <a:pPr marL="342900" indent="-342900">
              <a:buFont typeface="+mj-lt"/>
              <a:buAutoNum type="arabicPeriod"/>
            </a:pPr>
            <a:r>
              <a:rPr lang="ar-IQ" sz="1800" b="1" dirty="0"/>
              <a:t>المعايير الثقافية الوطنية</a:t>
            </a:r>
            <a:endParaRPr lang="en-US" sz="1800" dirty="0"/>
          </a:p>
          <a:p>
            <a:pPr marL="342900" indent="-342900">
              <a:buFont typeface="+mj-lt"/>
              <a:buAutoNum type="arabicPeriod"/>
            </a:pPr>
            <a:r>
              <a:rPr lang="ar-IQ" sz="1800" b="1" dirty="0"/>
              <a:t>خصائص وديناميكيات القوى العاملة</a:t>
            </a:r>
            <a:endParaRPr lang="en-US" sz="1800" dirty="0"/>
          </a:p>
          <a:p>
            <a:pPr lvl="0"/>
            <a:endParaRPr lang="en-US" sz="1200" dirty="0"/>
          </a:p>
          <a:p>
            <a:endParaRPr lang="ar-SA" sz="1200" dirty="0"/>
          </a:p>
        </p:txBody>
      </p:sp>
    </p:spTree>
    <p:extLst>
      <p:ext uri="{BB962C8B-B14F-4D97-AF65-F5344CB8AC3E}">
        <p14:creationId xmlns:p14="http://schemas.microsoft.com/office/powerpoint/2010/main" val="1450819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4"/>
          <p:cNvSpPr>
            <a:spLocks noGrp="1"/>
          </p:cNvSpPr>
          <p:nvPr>
            <p:ph type="title"/>
          </p:nvPr>
        </p:nvSpPr>
        <p:spPr/>
        <p:txBody>
          <a:bodyPr anchor="ctr"/>
          <a:lstStyle/>
          <a:p>
            <a:pPr algn="r"/>
            <a:r>
              <a:rPr lang="ar-SA" b="1" dirty="0"/>
              <a:t>رابعاً مستويات مشاركة ادارة الموارد البشرية </a:t>
            </a:r>
            <a:r>
              <a:rPr lang="ar-SA" b="1" dirty="0" smtClean="0"/>
              <a:t>العالمية</a:t>
            </a:r>
            <a:endParaRPr lang="ar-SA" dirty="0"/>
          </a:p>
        </p:txBody>
      </p:sp>
      <p:pic>
        <p:nvPicPr>
          <p:cNvPr id="7" name="عنصر نائب للمحتوى 6"/>
          <p:cNvPicPr>
            <a:picLocks noGrp="1"/>
          </p:cNvPicPr>
          <p:nvPr>
            <p:ph sz="quarter" idx="13"/>
          </p:nvPr>
        </p:nvPicPr>
        <p:blipFill>
          <a:blip r:embed="rId2">
            <a:extLst>
              <a:ext uri="{BEBA8EAE-BF5A-486C-A8C5-ECC9F3942E4B}">
                <a14:imgProps xmlns:a14="http://schemas.microsoft.com/office/drawing/2010/main">
                  <a14:imgLayer r:embed="rId3">
                    <a14:imgEffect>
                      <a14:saturation sat="300000"/>
                    </a14:imgEffect>
                  </a14:imgLayer>
                </a14:imgProps>
              </a:ext>
              <a:ext uri="{28A0092B-C50C-407E-A947-70E740481C1C}">
                <a14:useLocalDpi xmlns:a14="http://schemas.microsoft.com/office/drawing/2010/main" val="0"/>
              </a:ext>
            </a:extLst>
          </a:blip>
          <a:stretch>
            <a:fillRect/>
          </a:stretch>
        </p:blipFill>
        <p:spPr>
          <a:xfrm>
            <a:off x="251520" y="1556792"/>
            <a:ext cx="8712968" cy="4320480"/>
          </a:xfrm>
          <a:prstGeom prst="rect">
            <a:avLst/>
          </a:prstGeom>
          <a:ln>
            <a:solidFill>
              <a:schemeClr val="tx2">
                <a:lumMod val="75000"/>
              </a:schemeClr>
            </a:solidFill>
          </a:ln>
        </p:spPr>
      </p:pic>
    </p:spTree>
    <p:extLst>
      <p:ext uri="{BB962C8B-B14F-4D97-AF65-F5344CB8AC3E}">
        <p14:creationId xmlns:p14="http://schemas.microsoft.com/office/powerpoint/2010/main" val="2549093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chor="ctr"/>
          <a:lstStyle/>
          <a:p>
            <a:pPr algn="r"/>
            <a:r>
              <a:rPr lang="ar-SA" b="1" dirty="0"/>
              <a:t> </a:t>
            </a:r>
            <a:r>
              <a:rPr lang="ar-IQ" b="1" dirty="0" smtClean="0"/>
              <a:t>دراسة حالة شركة </a:t>
            </a:r>
            <a:r>
              <a:rPr lang="ar-SA" b="1" dirty="0" smtClean="0"/>
              <a:t>كوكا </a:t>
            </a:r>
            <a:r>
              <a:rPr lang="ar-SA" b="1" dirty="0"/>
              <a:t>كولا</a:t>
            </a:r>
            <a:endParaRPr lang="ar-SA" dirty="0"/>
          </a:p>
        </p:txBody>
      </p:sp>
      <p:sp>
        <p:nvSpPr>
          <p:cNvPr id="3" name="عنصر نائب للمحتوى 2"/>
          <p:cNvSpPr>
            <a:spLocks noGrp="1"/>
          </p:cNvSpPr>
          <p:nvPr>
            <p:ph sz="quarter" idx="13"/>
          </p:nvPr>
        </p:nvSpPr>
        <p:spPr/>
        <p:txBody>
          <a:bodyPr>
            <a:normAutofit/>
          </a:bodyPr>
          <a:lstStyle/>
          <a:p>
            <a:pPr algn="just"/>
            <a:r>
              <a:rPr lang="ar-SA" sz="2800" dirty="0"/>
              <a:t>تعد شركة كوكا كولا إحدى أكبر الشركات العالمية في صناعة المشروبات الغازية. تمتد عملياتها في أكثر من 200 دولة حول العالم، ولها ما يقارب 700,000 موظف في مختلف أنحاء العالم. تواجه الشركة تحديات كبيرة في إدارة موظفيها في بيئات متنوعة ثقافيًا وقانونيًا</a:t>
            </a:r>
            <a:r>
              <a:rPr lang="en-US" sz="2800" dirty="0"/>
              <a:t>.</a:t>
            </a:r>
          </a:p>
          <a:p>
            <a:endParaRPr lang="ar-SA" sz="2800" dirty="0"/>
          </a:p>
        </p:txBody>
      </p:sp>
    </p:spTree>
    <p:extLst>
      <p:ext uri="{BB962C8B-B14F-4D97-AF65-F5344CB8AC3E}">
        <p14:creationId xmlns:p14="http://schemas.microsoft.com/office/powerpoint/2010/main" val="1730224465"/>
      </p:ext>
    </p:extLst>
  </p:cSld>
  <p:clrMapOvr>
    <a:masterClrMapping/>
  </p:clrMapOvr>
</p:sld>
</file>

<file path=ppt/theme/theme1.xml><?xml version="1.0" encoding="utf-8"?>
<a:theme xmlns:a="http://schemas.openxmlformats.org/drawingml/2006/main" name="أفق">
  <a:themeElements>
    <a:clrScheme name="أف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أفق">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أفق">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47</TotalTime>
  <Words>1181</Words>
  <Application>Microsoft Office PowerPoint</Application>
  <PresentationFormat>On-screen Show (4:3)</PresentationFormat>
  <Paragraphs>65</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Arial Narrow</vt:lpstr>
      <vt:lpstr>Calibri</vt:lpstr>
      <vt:lpstr>Times New Roman</vt:lpstr>
      <vt:lpstr>أفق</vt:lpstr>
      <vt:lpstr>الجامعة المستنصرية كلية الادارة والاقتصاد قسم ادارة الاعمال / دكتوراه</vt:lpstr>
      <vt:lpstr>أولاً: مفهوم ادارة الموارد البشرية العالمية</vt:lpstr>
      <vt:lpstr>PowerPoint Presentation</vt:lpstr>
      <vt:lpstr>المتطلبات العالمية لإدارة الموارد البشرية</vt:lpstr>
      <vt:lpstr>ثانياً: اختلاف إدارة الموارد البشرية العالمية عن المحلية </vt:lpstr>
      <vt:lpstr>ثالثاُ عوامل بيئة ادارة الموارد البشرية العالمية </vt:lpstr>
      <vt:lpstr>ثالثاُ عوامل بيئة ادارة الموارد البشرية العالمية  </vt:lpstr>
      <vt:lpstr>رابعاً مستويات مشاركة ادارة الموارد البشرية العالمية</vt:lpstr>
      <vt:lpstr> دراسة حالة شركة كوكا كولا</vt:lpstr>
      <vt:lpstr>التحديات في إدارة الموارد البشرية العالمية في كوكا كولا</vt:lpstr>
      <vt:lpstr> .2  الامتثال للقوانين المحلية</vt:lpstr>
      <vt:lpstr>3 . ادارة الأداء والتعويضات</vt:lpstr>
      <vt:lpstr>4. التوظيف والاحتفاظ بالموظفين</vt:lpstr>
      <vt:lpstr>استراتيجيات إدارة الموارد البشرية العالمية في كوكا كولا</vt:lpstr>
      <vt:lpstr> .2استراتيجية التدريب والتطوير</vt:lpstr>
      <vt:lpstr>3. التوازن بين السياسات العالمية والمحلية </vt:lpstr>
      <vt:lpstr> 4. التكنولوجيا والابتكار في إدارة الموارد البشرية </vt:lpstr>
      <vt:lpstr>أفضل الممارسات لإدارة الموارد البشرية العالمية لكوكا كولا</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الراقي</dc:creator>
  <cp:lastModifiedBy>Maher</cp:lastModifiedBy>
  <cp:revision>16</cp:revision>
  <dcterms:created xsi:type="dcterms:W3CDTF">2024-11-11T22:21:17Z</dcterms:created>
  <dcterms:modified xsi:type="dcterms:W3CDTF">2025-09-11T05:52:54Z</dcterms:modified>
</cp:coreProperties>
</file>