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9" r:id="rId3"/>
    <p:sldId id="260" r:id="rId4"/>
    <p:sldId id="261" r:id="rId5"/>
    <p:sldId id="262" r:id="rId6"/>
    <p:sldId id="264" r:id="rId7"/>
    <p:sldId id="265"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9/11/2025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9/11/2025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199" y="1219200"/>
            <a:ext cx="8247743" cy="4893647"/>
          </a:xfrm>
          <a:prstGeom prst="rect">
            <a:avLst/>
          </a:prstGeom>
        </p:spPr>
        <p:txBody>
          <a:bodyPr wrap="square">
            <a:spAutoFit/>
          </a:bodyPr>
          <a:lstStyle/>
          <a:p>
            <a:pPr algn="r" rtl="1"/>
            <a:r>
              <a:rPr lang="ar-IQ" b="1" dirty="0"/>
              <a:t>وزارة التعليم العالي والبحث العلمي </a:t>
            </a:r>
            <a:endParaRPr lang="en-US" dirty="0"/>
          </a:p>
          <a:p>
            <a:pPr algn="r" rtl="1"/>
            <a:r>
              <a:rPr lang="ar-IQ" b="1" dirty="0"/>
              <a:t>الجامعة المستنصرية </a:t>
            </a:r>
            <a:endParaRPr lang="en-US" dirty="0"/>
          </a:p>
          <a:p>
            <a:pPr algn="r" rtl="1"/>
            <a:r>
              <a:rPr lang="ar-IQ" b="1" dirty="0"/>
              <a:t>كلية الادارة والاقتصاد / قسم ادارة الاعمال </a:t>
            </a:r>
            <a:endParaRPr lang="en-US" dirty="0"/>
          </a:p>
          <a:p>
            <a:pPr algn="r" rtl="1"/>
            <a:r>
              <a:rPr lang="ar-IQ" b="1" dirty="0"/>
              <a:t>دبلوم عالي / تخطيط استراتيجي </a:t>
            </a:r>
            <a:endParaRPr lang="en-US" dirty="0"/>
          </a:p>
          <a:p>
            <a:pPr algn="r" rtl="1"/>
            <a:r>
              <a:rPr lang="ar-IQ" dirty="0"/>
              <a:t> </a:t>
            </a:r>
            <a:endParaRPr lang="en-US" dirty="0"/>
          </a:p>
          <a:p>
            <a:pPr algn="r" rtl="1"/>
            <a:r>
              <a:rPr lang="ar-IQ" dirty="0"/>
              <a:t> </a:t>
            </a:r>
            <a:endParaRPr lang="en-US" dirty="0"/>
          </a:p>
          <a:p>
            <a:pPr algn="r" rtl="1"/>
            <a:r>
              <a:rPr lang="ar-IQ" dirty="0"/>
              <a:t> </a:t>
            </a:r>
            <a:endParaRPr lang="en-US" dirty="0"/>
          </a:p>
          <a:p>
            <a:pPr algn="r" rtl="1"/>
            <a:r>
              <a:rPr lang="ar-IQ" dirty="0"/>
              <a:t> </a:t>
            </a:r>
            <a:endParaRPr lang="en-US" dirty="0"/>
          </a:p>
          <a:p>
            <a:pPr algn="ctr" rtl="1"/>
            <a:r>
              <a:rPr lang="ar-IQ" sz="2800" dirty="0">
                <a:effectLst>
                  <a:outerShdw blurRad="50800" algn="tl">
                    <a:srgbClr val="000000"/>
                  </a:outerShdw>
                </a:effectLst>
              </a:rPr>
              <a:t>عملية اتخاذ القرار في الازمة</a:t>
            </a:r>
            <a:endParaRPr lang="en-US" sz="2800" dirty="0"/>
          </a:p>
          <a:p>
            <a:pPr algn="ctr" rtl="1"/>
            <a:r>
              <a:rPr lang="ar-IQ" sz="2800" dirty="0">
                <a:effectLst>
                  <a:outerShdw blurRad="50800" algn="tl">
                    <a:srgbClr val="000000"/>
                  </a:outerShdw>
                </a:effectLst>
              </a:rPr>
              <a:t>فريق الازمة</a:t>
            </a:r>
            <a:endParaRPr lang="en-US" sz="2800" dirty="0"/>
          </a:p>
          <a:p>
            <a:pPr algn="ctr" rtl="1"/>
            <a:r>
              <a:rPr lang="ar-IQ" sz="2800" b="1" dirty="0"/>
              <a:t>ورقة بحثية مقدمة الى</a:t>
            </a:r>
            <a:endParaRPr lang="en-US" sz="2800" dirty="0"/>
          </a:p>
          <a:p>
            <a:pPr algn="ctr" rtl="1"/>
            <a:r>
              <a:rPr lang="ar-IQ" sz="2800" b="1" dirty="0"/>
              <a:t>ا.د. سمية عباس مجيد</a:t>
            </a:r>
            <a:endParaRPr lang="en-US" sz="2800" dirty="0"/>
          </a:p>
          <a:p>
            <a:pPr algn="ctr" rtl="1"/>
            <a:r>
              <a:rPr lang="ar-IQ" sz="2800" b="1" dirty="0"/>
              <a:t>اعداد الطالبة</a:t>
            </a:r>
            <a:endParaRPr lang="en-US" sz="2800" dirty="0"/>
          </a:p>
          <a:p>
            <a:pPr algn="ctr" rtl="1"/>
            <a:r>
              <a:rPr lang="ar-IQ" sz="2800" b="1" dirty="0"/>
              <a:t>سفانه حاتم عليوي</a:t>
            </a:r>
            <a:endParaRPr lang="en-US" sz="2800" dirty="0"/>
          </a:p>
        </p:txBody>
      </p:sp>
    </p:spTree>
    <p:extLst>
      <p:ext uri="{BB962C8B-B14F-4D97-AF65-F5344CB8AC3E}">
        <p14:creationId xmlns:p14="http://schemas.microsoft.com/office/powerpoint/2010/main" val="355030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77974"/>
            <a:ext cx="8153400" cy="4278094"/>
          </a:xfrm>
          <a:prstGeom prst="rect">
            <a:avLst/>
          </a:prstGeom>
        </p:spPr>
        <p:txBody>
          <a:bodyPr wrap="square">
            <a:spAutoFit/>
          </a:bodyPr>
          <a:lstStyle/>
          <a:p>
            <a:pPr algn="r" rtl="1"/>
            <a:r>
              <a:rPr lang="ar-IQ" sz="3200" b="1" dirty="0"/>
              <a:t>اولا: مفهوم اتخاذ القرار </a:t>
            </a:r>
            <a:endParaRPr lang="en-US" sz="3200" dirty="0"/>
          </a:p>
          <a:p>
            <a:pPr algn="r" rtl="1"/>
            <a:r>
              <a:rPr lang="ar-SA" sz="2000" dirty="0"/>
              <a:t>القرار في الحقیقة ھو عبارة عن اختیار بین مجموعة حلول مطروحة لمشكلة ما أو أزمة ما أو مجموعة من القرارات بعضھا تسییر عمل معین ولذلك فإننا في حیاتنا العملیة نكاد نتخذ یومیا مجموعة من القرارات </a:t>
            </a:r>
            <a:r>
              <a:rPr lang="ar-IQ" sz="2000" dirty="0"/>
              <a:t>بعضها ننتبه وندرسه </a:t>
            </a:r>
            <a:r>
              <a:rPr lang="ar-SA" sz="2000" dirty="0"/>
              <a:t>والبعض الآخر یخرج </a:t>
            </a:r>
            <a:r>
              <a:rPr lang="ar-SA" sz="2000" dirty="0" smtClean="0"/>
              <a:t>عشوائیا</a:t>
            </a:r>
            <a:endParaRPr lang="en-US" sz="2000" dirty="0"/>
          </a:p>
          <a:p>
            <a:pPr algn="r" rtl="1"/>
            <a:r>
              <a:rPr lang="ar-SA" sz="2000" b="1" dirty="0"/>
              <a:t> اتخاذ القرار :</a:t>
            </a:r>
            <a:endParaRPr lang="en-US" sz="2000" dirty="0"/>
          </a:p>
          <a:p>
            <a:pPr algn="r"/>
            <a:r>
              <a:rPr lang="en-US" sz="2000" dirty="0"/>
              <a:t>"</a:t>
            </a:r>
            <a:r>
              <a:rPr lang="ar-SA" sz="2000" dirty="0"/>
              <a:t>اتخاذ القرار هو عملية عقلية منظمة تهدف إلى اختيار أفضل بديل من بين عدة بدائل متاحة، بناءً على تحليل منطقي ومعايير موضوعية، لتحقيق أهداف محددة بأعلى قدر من الكفاءة  والفعالية</a:t>
            </a:r>
            <a:r>
              <a:rPr lang="en-US" sz="2000" dirty="0"/>
              <a:t>."</a:t>
            </a:r>
          </a:p>
          <a:p>
            <a:pPr algn="r"/>
            <a:r>
              <a:rPr lang="ar-SA" sz="2000" dirty="0"/>
              <a:t>ويُعد اتخاذ القرار من أهم وظائف الإدارة، حيث يتطلب فهماً دقيقاً للبيئة الداخلية والخارجية، وتقديراً للنتائج المترتبة على كل بديل مطروح</a:t>
            </a:r>
            <a:r>
              <a:rPr lang="en-US" sz="2000" dirty="0"/>
              <a:t>.</a:t>
            </a:r>
          </a:p>
          <a:p>
            <a:pPr algn="r" rtl="1"/>
            <a:r>
              <a:rPr lang="ar-IQ" sz="2000" dirty="0"/>
              <a:t> </a:t>
            </a:r>
            <a:endParaRPr lang="en-US" sz="2000" dirty="0"/>
          </a:p>
          <a:p>
            <a:pPr algn="r" rtl="1"/>
            <a:r>
              <a:rPr lang="ar-IQ" sz="2000" dirty="0"/>
              <a:t>و للقرار عنصرين اساسيين هما:</a:t>
            </a:r>
            <a:endParaRPr lang="en-US" sz="2000" dirty="0"/>
          </a:p>
          <a:p>
            <a:pPr algn="r" rtl="1"/>
            <a:r>
              <a:rPr lang="ar-IQ" sz="2000" dirty="0"/>
              <a:t>(1) الخبرة:- وتعني مدى خبرة متخذ القرار في حسم اختيار البدائل.</a:t>
            </a:r>
            <a:endParaRPr lang="en-US" sz="2000" dirty="0"/>
          </a:p>
          <a:p>
            <a:pPr algn="r" rtl="1"/>
            <a:r>
              <a:rPr lang="ar-IQ" sz="2000" dirty="0"/>
              <a:t>(2) القابلة للتنفيذ:- وتعني مدى قابلية البديل المناسب للتنفيذ في زمن اتخاذ القرار.</a:t>
            </a:r>
            <a:endParaRPr lang="en-US" sz="2000" dirty="0"/>
          </a:p>
        </p:txBody>
      </p:sp>
    </p:spTree>
    <p:extLst>
      <p:ext uri="{BB962C8B-B14F-4D97-AF65-F5344CB8AC3E}">
        <p14:creationId xmlns:p14="http://schemas.microsoft.com/office/powerpoint/2010/main" val="1745612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43000"/>
            <a:ext cx="8458200" cy="4278094"/>
          </a:xfrm>
          <a:prstGeom prst="rect">
            <a:avLst/>
          </a:prstGeom>
        </p:spPr>
        <p:txBody>
          <a:bodyPr wrap="square">
            <a:spAutoFit/>
          </a:bodyPr>
          <a:lstStyle/>
          <a:p>
            <a:pPr algn="r" rtl="1"/>
            <a:r>
              <a:rPr lang="ar-IQ" sz="3200" b="1" dirty="0"/>
              <a:t>ثانياً : </a:t>
            </a:r>
            <a:r>
              <a:rPr lang="ar-SA" sz="3200" b="1" dirty="0"/>
              <a:t>مزايا المشاركة في اتخاذ القرارات</a:t>
            </a:r>
            <a:endParaRPr lang="en-US" sz="3200" dirty="0"/>
          </a:p>
          <a:p>
            <a:pPr algn="r" rtl="1"/>
            <a:r>
              <a:rPr lang="ar-SA" sz="2400" dirty="0"/>
              <a:t>1- تساعد على تحسین نوعیة القرار، وجعل القرار المتخذ أكثر ثبات فیعملون على تنفیذه بحماس شدید ورغبة صادقة</a:t>
            </a:r>
            <a:r>
              <a:rPr lang="en-US" sz="2400" dirty="0"/>
              <a:t>. </a:t>
            </a:r>
          </a:p>
          <a:p>
            <a:pPr algn="r" rtl="1"/>
            <a:r>
              <a:rPr lang="ar-SA" sz="2400" dirty="0"/>
              <a:t>2-كما تؤدي المشاركة إلى تحقیق الثقة المتبادلة بین المدیر وبین أفراد المؤسسة من ناحیة، وبین المؤسسة والجمھور الذي یتعامل معھ من ناحیة أخرى</a:t>
            </a:r>
            <a:r>
              <a:rPr lang="en-US" sz="2400" dirty="0"/>
              <a:t>. </a:t>
            </a:r>
          </a:p>
          <a:p>
            <a:pPr algn="r" rtl="1"/>
            <a:r>
              <a:rPr lang="ar-SA" sz="2400" dirty="0"/>
              <a:t>3-</a:t>
            </a:r>
            <a:r>
              <a:rPr lang="en-US" sz="2400" dirty="0"/>
              <a:t>- </a:t>
            </a:r>
            <a:r>
              <a:rPr lang="ar-SA" sz="2400" dirty="0"/>
              <a:t>للمشاركة في  عملیة صنع القرارات أثرھا في تنمیة القیادات الإداریة في المستویات الدنیا من التنظیم، وتزید من إحساسھم بالمسئولیة وتفھمھم لأھداف التنظیم، وتجعلھم أكثراستعدا ًدا لتقبل علاج المشكلات وتنفیذ القرارات التي اشتركوا في صنعھا</a:t>
            </a:r>
            <a:r>
              <a:rPr lang="en-US" sz="2400" dirty="0"/>
              <a:t>. </a:t>
            </a:r>
          </a:p>
          <a:p>
            <a:pPr algn="r"/>
            <a:r>
              <a:rPr lang="ar-SA" sz="2400" dirty="0"/>
              <a:t>4- كما تساعد المشاركة في اتخاذ  القرارات على رفع الروح المعنویة لأفراد التنظیم وإشباع حاجة الاحترام </a:t>
            </a:r>
            <a:r>
              <a:rPr lang="ar-SA" sz="2400" dirty="0" smtClean="0"/>
              <a:t>وتأكید</a:t>
            </a:r>
            <a:endParaRPr lang="ar-IQ" sz="2400" dirty="0"/>
          </a:p>
        </p:txBody>
      </p:sp>
    </p:spTree>
    <p:extLst>
      <p:ext uri="{BB962C8B-B14F-4D97-AF65-F5344CB8AC3E}">
        <p14:creationId xmlns:p14="http://schemas.microsoft.com/office/powerpoint/2010/main" val="288511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0"/>
            <a:ext cx="8382000" cy="6124754"/>
          </a:xfrm>
          <a:prstGeom prst="rect">
            <a:avLst/>
          </a:prstGeom>
        </p:spPr>
        <p:txBody>
          <a:bodyPr wrap="square">
            <a:spAutoFit/>
          </a:bodyPr>
          <a:lstStyle/>
          <a:p>
            <a:pPr algn="r" rtl="1"/>
            <a:r>
              <a:rPr lang="ar-IQ" sz="2800" b="1" dirty="0"/>
              <a:t>ثالثا:</a:t>
            </a:r>
            <a:r>
              <a:rPr lang="ar-SA" sz="2800" b="1" dirty="0"/>
              <a:t>الفرق بين صنع القرار واتخاذ القرار</a:t>
            </a:r>
            <a:endParaRPr lang="en-US" sz="2800" dirty="0"/>
          </a:p>
          <a:p>
            <a:pPr algn="r" rtl="1"/>
            <a:r>
              <a:rPr lang="ar-SA" sz="2800" dirty="0"/>
              <a:t>تعني عملية </a:t>
            </a:r>
            <a:r>
              <a:rPr lang="ar-SA" sz="2800" b="1" dirty="0"/>
              <a:t>صنع القرار</a:t>
            </a:r>
            <a:r>
              <a:rPr lang="ar-SA" sz="2800" dirty="0"/>
              <a:t> المفهوم الأشمل الذي يتضمن سلسلة من الخطوات والإجراءات للوصول إلى قرار محدد. فهي لا تُعد مرحلة من مراحل اتخاذ القرار فحسب، بل هي عملية متكاملة تبدأ بتحديد المشكلة، وتمر بجمع البيانات وتحليل البدائل، وتنتهي بمعالجة المشكلة وحلها بطريقة أو بأخرى</a:t>
            </a:r>
            <a:r>
              <a:rPr lang="en-US" sz="2800" dirty="0"/>
              <a:t>.</a:t>
            </a:r>
          </a:p>
          <a:p>
            <a:pPr algn="r" rtl="1"/>
            <a:r>
              <a:rPr lang="ar-SA" sz="2800" dirty="0"/>
              <a:t>لذلك، فإن </a:t>
            </a:r>
            <a:r>
              <a:rPr lang="ar-SA" sz="2800" b="1" dirty="0"/>
              <a:t>صنع القرار</a:t>
            </a:r>
            <a:r>
              <a:rPr lang="ar-SA" sz="2800" dirty="0"/>
              <a:t> عملية واسعة تشمل عدة إجراءات، من بينها اختيار البدائل المناسبة للمشكلة المطروحة.</a:t>
            </a:r>
            <a:r>
              <a:rPr lang="en-US" sz="2800" dirty="0"/>
              <a:t>.</a:t>
            </a:r>
          </a:p>
          <a:p>
            <a:pPr algn="r" rtl="1"/>
            <a:r>
              <a:rPr lang="ar-SA" sz="2800" dirty="0"/>
              <a:t>أما </a:t>
            </a:r>
            <a:r>
              <a:rPr lang="ar-SA" sz="2800" b="1" dirty="0"/>
              <a:t>اتخاذ القرار</a:t>
            </a:r>
            <a:r>
              <a:rPr lang="ar-SA" sz="2800" dirty="0"/>
              <a:t>، فهو يمثل المرحلة النهائية فقط من عملية صنع القرار؛ أي اللحظة التي يتم فيها اختيار بديل معين وتنفيذه بناءً على المعطيات التي تم جمعها وتحليلها</a:t>
            </a:r>
            <a:r>
              <a:rPr lang="en-US" sz="2800" dirty="0"/>
              <a:t>.</a:t>
            </a:r>
          </a:p>
          <a:p>
            <a:pPr algn="r"/>
            <a:r>
              <a:rPr lang="ar-SA" sz="2800" dirty="0"/>
              <a:t>ويحدث أحيانًا أن يتم القفز مباشرة إلى مرحلة اتخاذ القرار دون المرور بكامل مراحل صناعته، مما يؤدي إلى اتخاذ قرارات تفتقر إلى المعطيات الكافية والأسس الموضوعية التي تضمن فعاليتها ونجاح تنفيذها</a:t>
            </a:r>
            <a:endParaRPr lang="ar-IQ" sz="2800" dirty="0"/>
          </a:p>
        </p:txBody>
      </p:sp>
    </p:spTree>
    <p:extLst>
      <p:ext uri="{BB962C8B-B14F-4D97-AF65-F5344CB8AC3E}">
        <p14:creationId xmlns:p14="http://schemas.microsoft.com/office/powerpoint/2010/main" val="3006770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81000" y="990600"/>
            <a:ext cx="4038600" cy="5334000"/>
          </a:xfrm>
        </p:spPr>
        <p:txBody>
          <a:bodyPr>
            <a:normAutofit fontScale="92500" lnSpcReduction="20000"/>
          </a:bodyPr>
          <a:lstStyle/>
          <a:p>
            <a:r>
              <a:rPr lang="ar-SA" sz="1300" b="1" dirty="0"/>
              <a:t>المرحلة الرابعة: اختيار الحل المناسب</a:t>
            </a:r>
            <a:endParaRPr lang="en-US" sz="1300" b="1" dirty="0"/>
          </a:p>
          <a:p>
            <a:r>
              <a:rPr lang="ar-SA" sz="1900" b="1" dirty="0"/>
              <a:t>تتم المفاضلة بين البدائل المتاحة بناءً على معايير موضوعية، ومن هذه المعاييرهي مدى تحقيق البديل للاهداف المحددة ,توافق البديل مع قيم المؤسسة وأهدافها وأنظمتها</a:t>
            </a:r>
            <a:r>
              <a:rPr lang="en-US" sz="1900" b="1" dirty="0"/>
              <a:t>.</a:t>
            </a:r>
            <a:r>
              <a:rPr lang="ar-SA" sz="1900" b="1" dirty="0"/>
              <a:t>قبول أفراد المؤسسة للبديل واستعدادهم لتنفيذه</a:t>
            </a:r>
            <a:r>
              <a:rPr lang="en-US" sz="1900" b="1" dirty="0"/>
              <a:t>.</a:t>
            </a:r>
            <a:r>
              <a:rPr lang="ar-SA" sz="1900" b="1" dirty="0"/>
              <a:t>تأثير البديل على العلاقات الإنسانية داخل المؤسسة</a:t>
            </a:r>
            <a:r>
              <a:rPr lang="en-US" sz="1900" b="1" dirty="0"/>
              <a:t>.</a:t>
            </a:r>
            <a:r>
              <a:rPr lang="ar-SA" sz="1900" b="1" dirty="0"/>
              <a:t>مدى ملاءمة البديل للسرعة المطلوبة في التنفيذ</a:t>
            </a:r>
            <a:r>
              <a:rPr lang="en-US" sz="1900" b="1" dirty="0"/>
              <a:t>.</a:t>
            </a:r>
            <a:r>
              <a:rPr lang="ar-SA" sz="1900" b="1" dirty="0"/>
              <a:t>توافق البديل مع البيئة الخارجية وظروفها</a:t>
            </a:r>
            <a:r>
              <a:rPr lang="en-US" sz="1900" b="1" dirty="0"/>
              <a:t>.</a:t>
            </a:r>
            <a:r>
              <a:rPr lang="ar-SA" sz="1900" b="1" dirty="0"/>
              <a:t>الانسجام مع القيم الاجتماعية وأنماط السلوك السائدة</a:t>
            </a:r>
            <a:r>
              <a:rPr lang="en-US" sz="1900" b="1" dirty="0"/>
              <a:t>.</a:t>
            </a:r>
            <a:r>
              <a:rPr lang="ar-SA" sz="1900" b="1" dirty="0"/>
              <a:t>المعلومات المتاحة عن المحيط البيئي</a:t>
            </a:r>
            <a:r>
              <a:rPr lang="en-US" sz="1900" b="1" dirty="0"/>
              <a:t>.</a:t>
            </a:r>
            <a:r>
              <a:rPr lang="ar-SA" sz="1900" b="1" dirty="0"/>
              <a:t>و كفاءة البديل والعائد المتوقع من تنفيذه</a:t>
            </a:r>
            <a:r>
              <a:rPr lang="en-US" sz="1900" b="1" dirty="0"/>
              <a:t>.</a:t>
            </a:r>
          </a:p>
          <a:p>
            <a:pPr rtl="0"/>
            <a:r>
              <a:rPr lang="ar-SA" sz="1900" b="1" dirty="0"/>
              <a:t>المرحلة الخامسة: متابعة تنفيذ القرار وتقويمه</a:t>
            </a:r>
            <a:endParaRPr lang="en-US" sz="1900" b="1" dirty="0"/>
          </a:p>
          <a:p>
            <a:r>
              <a:rPr lang="ar-SA" sz="1900" b="1" dirty="0"/>
              <a:t>يجب اختيار الوقت المناسب لإعلان القرار لضمان تحقيق أفضل النتائج. وبعد تنفيذ القرار، يقوم المدير بتقييم نتائجه لقياس درجة فاعليته ومدى تحقيقه للأهداف المرجوة. تساعد عملية المتابعة على تنمية دقة التحليل خلال التنفيذ، واكتشاف نقاط القصور ومعالجتها. كما تسهم المتابعة في تعزيز روح المسؤولية لدى الموظفين، وتحفزهم على المشاركة الفعالة في عملية </a:t>
            </a:r>
            <a:r>
              <a:rPr lang="ar-SA" sz="1800" b="1" dirty="0"/>
              <a:t>اتخاذ القرار </a:t>
            </a:r>
            <a:endParaRPr lang="ar-IQ" sz="1800" b="1" dirty="0">
              <a:solidFill>
                <a:schemeClr val="bg1">
                  <a:lumMod val="75000"/>
                  <a:lumOff val="25000"/>
                </a:schemeClr>
              </a:solidFill>
            </a:endParaRPr>
          </a:p>
        </p:txBody>
      </p:sp>
      <p:sp>
        <p:nvSpPr>
          <p:cNvPr id="3" name="Content Placeholder 2"/>
          <p:cNvSpPr>
            <a:spLocks noGrp="1"/>
          </p:cNvSpPr>
          <p:nvPr>
            <p:ph sz="half" idx="2"/>
          </p:nvPr>
        </p:nvSpPr>
        <p:spPr>
          <a:xfrm>
            <a:off x="4648200" y="990600"/>
            <a:ext cx="4038600" cy="5562600"/>
          </a:xfrm>
        </p:spPr>
        <p:txBody>
          <a:bodyPr>
            <a:noAutofit/>
          </a:bodyPr>
          <a:lstStyle/>
          <a:p>
            <a:r>
              <a:rPr lang="ar-SA" sz="1600" b="1" dirty="0">
                <a:solidFill>
                  <a:schemeClr val="tx1">
                    <a:lumMod val="95000"/>
                  </a:schemeClr>
                </a:solidFill>
              </a:rPr>
              <a:t>المرحلة الأولى: تشخيص </a:t>
            </a:r>
            <a:r>
              <a:rPr lang="ar-SA" sz="1600" b="1" dirty="0" smtClean="0">
                <a:solidFill>
                  <a:schemeClr val="tx1">
                    <a:lumMod val="95000"/>
                  </a:schemeClr>
                </a:solidFill>
              </a:rPr>
              <a:t>المشكلة</a:t>
            </a:r>
            <a:r>
              <a:rPr lang="ar-SA" sz="1600" b="1" dirty="0">
                <a:solidFill>
                  <a:schemeClr val="tx1">
                    <a:lumMod val="95000"/>
                  </a:schemeClr>
                </a:solidFill>
              </a:rPr>
              <a:t>عند التعامل مع المشكلة، يجب على المدير أن يدرك طبيعة الموقف الذي أدى إلى ظهورها، ويحدد مدى أهميتها، مع الحرص على عدم الخلط بين الأعراض والأسباب. كما ينبغي اختيار الوقت المناسب لمعالجة المشكلة واتخاذ القرار الفعّال بشأنها</a:t>
            </a:r>
            <a:endParaRPr lang="en-US" sz="1600" b="1" dirty="0">
              <a:solidFill>
                <a:schemeClr val="tx1">
                  <a:lumMod val="95000"/>
                </a:schemeClr>
              </a:solidFill>
            </a:endParaRPr>
          </a:p>
          <a:p>
            <a:pPr rtl="0"/>
            <a:r>
              <a:rPr lang="ar-SA" sz="1600" b="1" dirty="0">
                <a:solidFill>
                  <a:schemeClr val="tx1">
                    <a:lumMod val="95000"/>
                  </a:schemeClr>
                </a:solidFill>
              </a:rPr>
              <a:t>المرحلة الثانية: جمع البيانات والمعلومات</a:t>
            </a:r>
            <a:endParaRPr lang="en-US" sz="1600" b="1" dirty="0">
              <a:solidFill>
                <a:schemeClr val="tx1">
                  <a:lumMod val="95000"/>
                </a:schemeClr>
              </a:solidFill>
            </a:endParaRPr>
          </a:p>
          <a:p>
            <a:pPr rtl="0"/>
            <a:r>
              <a:rPr lang="ar-SA" sz="1600" b="1" dirty="0">
                <a:solidFill>
                  <a:schemeClr val="tx1">
                    <a:lumMod val="95000"/>
                  </a:schemeClr>
                </a:solidFill>
              </a:rPr>
              <a:t>لفهم المشكلة بشكل صحيح واقتراح حلول مناسبة لها، يجب جمع بيانات ومعلومات دقيقة ومرتبطة بالمشكلة. يعتمد اتخاذ القرار الفعّال على قدرة المدير على الحصول على أكبر قدر ممكن من المعلومات الدقيقة والمحايدة في الوقت المناسب، ثم تحليلها بعناية للخروج بمؤشرات تساعد على الوصول إلى القرار الأمثل</a:t>
            </a:r>
            <a:r>
              <a:rPr lang="en-US" sz="1600" b="1" dirty="0">
                <a:solidFill>
                  <a:schemeClr val="tx1">
                    <a:lumMod val="95000"/>
                  </a:schemeClr>
                </a:solidFill>
              </a:rPr>
              <a:t>..</a:t>
            </a:r>
          </a:p>
          <a:p>
            <a:pPr rtl="0"/>
            <a:r>
              <a:rPr lang="ar-SA" sz="1600" b="1" dirty="0">
                <a:solidFill>
                  <a:schemeClr val="tx1">
                    <a:lumMod val="95000"/>
                  </a:schemeClr>
                </a:solidFill>
              </a:rPr>
              <a:t>المرحلة الثالثة: تحديد الحلول المتاحة وتقييمها</a:t>
            </a:r>
            <a:endParaRPr lang="en-US" sz="1600" b="1" dirty="0">
              <a:solidFill>
                <a:schemeClr val="tx1">
                  <a:lumMod val="95000"/>
                </a:schemeClr>
              </a:solidFill>
            </a:endParaRPr>
          </a:p>
          <a:p>
            <a:r>
              <a:rPr lang="ar-SA" sz="1600" b="1" dirty="0">
                <a:solidFill>
                  <a:schemeClr val="tx1">
                    <a:lumMod val="95000"/>
                  </a:schemeClr>
                </a:solidFill>
              </a:rPr>
              <a:t>يتوقف عدد الحلول ونوعها على عدة عوامل، مثل وضع المؤسسة، السياسات المتبعة، الإمكانيات المادية، الوقت المتاح، وأسلوب تفكير المدير (متخذ القرار). يلعب التفكير المنطقي والإبداعي دورًا مهمًا في تصنيف البدائل وترتيبها وصولًا إلى عدد محدود منها يمكن المفاضلة بينها</a:t>
            </a:r>
            <a:endParaRPr lang="ar-IQ" sz="1600" b="1" dirty="0">
              <a:solidFill>
                <a:schemeClr val="tx1">
                  <a:lumMod val="95000"/>
                </a:schemeClr>
              </a:solidFill>
            </a:endParaRPr>
          </a:p>
        </p:txBody>
      </p:sp>
      <p:sp>
        <p:nvSpPr>
          <p:cNvPr id="4" name="Title 3"/>
          <p:cNvSpPr>
            <a:spLocks noGrp="1"/>
          </p:cNvSpPr>
          <p:nvPr>
            <p:ph type="title"/>
          </p:nvPr>
        </p:nvSpPr>
        <p:spPr/>
        <p:txBody>
          <a:bodyPr>
            <a:normAutofit fontScale="90000"/>
          </a:bodyPr>
          <a:lstStyle/>
          <a:p>
            <a:pPr algn="r"/>
            <a:r>
              <a:rPr lang="ar-SA" dirty="0">
                <a:effectLst/>
              </a:rPr>
              <a:t>مراحل اتخاذ القرارات </a:t>
            </a:r>
            <a:r>
              <a:rPr lang="en-US" dirty="0">
                <a:effectLst/>
              </a:rPr>
              <a:t>  </a:t>
            </a:r>
            <a:r>
              <a:rPr lang="ar-IQ" dirty="0">
                <a:effectLst/>
              </a:rPr>
              <a:t>رابعا:</a:t>
            </a:r>
            <a:r>
              <a:rPr lang="en-US" dirty="0">
                <a:effectLst/>
              </a:rPr>
              <a:t/>
            </a:r>
            <a:br>
              <a:rPr lang="en-US" dirty="0">
                <a:effectLst/>
              </a:rPr>
            </a:br>
            <a:endParaRPr lang="ar-IQ" dirty="0"/>
          </a:p>
        </p:txBody>
      </p:sp>
    </p:spTree>
    <p:extLst>
      <p:ext uri="{BB962C8B-B14F-4D97-AF65-F5344CB8AC3E}">
        <p14:creationId xmlns:p14="http://schemas.microsoft.com/office/powerpoint/2010/main" val="204587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166843"/>
            <a:ext cx="7620000" cy="4955203"/>
          </a:xfrm>
          <a:prstGeom prst="rect">
            <a:avLst/>
          </a:prstGeom>
        </p:spPr>
        <p:txBody>
          <a:bodyPr wrap="square">
            <a:spAutoFit/>
          </a:bodyPr>
          <a:lstStyle/>
          <a:p>
            <a:pPr algn="r" rtl="1"/>
            <a:r>
              <a:rPr lang="ar-IQ" sz="2800" b="1" dirty="0"/>
              <a:t>خامسا: فريق الأزمة</a:t>
            </a:r>
            <a:endParaRPr lang="en-US" sz="2800" dirty="0"/>
          </a:p>
          <a:p>
            <a:pPr algn="r" rtl="1"/>
            <a:r>
              <a:rPr lang="ar-IQ" sz="2400" dirty="0"/>
              <a:t>طبيعة فريق الأزمة</a:t>
            </a:r>
            <a:endParaRPr lang="en-US" sz="2400" dirty="0"/>
          </a:p>
          <a:p>
            <a:pPr algn="r" rtl="1"/>
            <a:r>
              <a:rPr lang="ar-IQ" sz="2400" dirty="0"/>
              <a:t>تلجأ إدارة الأزمات إلى التعامل مع أية أزمة جديدة من خلال فريق متخصص يجري تشكيله لهذا الغرض، وهذا الفريق يختلف عن الإدارة المتخصصة بالأزمات والتي تدعى بـ "إدارة الأزمات" ، فإدارة الأزمات هي إدارة تتمتع بصفة الاستمرارية والدوام في المنظمة وتكون مدرجة على الهيكل التنظيمي للمنظمة.</a:t>
            </a:r>
            <a:endParaRPr lang="en-US" sz="2400" dirty="0"/>
          </a:p>
          <a:p>
            <a:pPr algn="r" rtl="1"/>
            <a:r>
              <a:rPr lang="ar-IQ" sz="2400" dirty="0"/>
              <a:t>أما "فريق عمل الأزمة" أو "فريق إدارة الأزمة" فهو ذلك الفريق الذي يجري تكليفه من إدارة الأزمات بالتعامل مع الأزمة وقوى الأزمة والعمل على معالجة الأزمة والحد من خطورتها وآثارها السلبية، وهذا الفريق هو فريق يكلف بمهام وظيفية محددة للتعامل مع أزمة بحدّ ذاتها ، وقد يتطلب الأمر ان يجري تكليف هذا الفريق بالاستمرار بعد ذلك، وقد يجري حلّ هذا الفريق بعد انتهائه من معالجة هذه </a:t>
            </a:r>
            <a:r>
              <a:rPr lang="ar-IQ" sz="2400" dirty="0" smtClean="0"/>
              <a:t>الأزمة</a:t>
            </a:r>
            <a:endParaRPr lang="en-US" sz="2400" dirty="0"/>
          </a:p>
        </p:txBody>
      </p:sp>
    </p:spTree>
    <p:extLst>
      <p:ext uri="{BB962C8B-B14F-4D97-AF65-F5344CB8AC3E}">
        <p14:creationId xmlns:p14="http://schemas.microsoft.com/office/powerpoint/2010/main" val="3309516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838200"/>
            <a:ext cx="7696200" cy="5447645"/>
          </a:xfrm>
          <a:prstGeom prst="rect">
            <a:avLst/>
          </a:prstGeom>
        </p:spPr>
        <p:txBody>
          <a:bodyPr wrap="square">
            <a:spAutoFit/>
          </a:bodyPr>
          <a:lstStyle/>
          <a:p>
            <a:pPr algn="r" rtl="1"/>
            <a:r>
              <a:rPr lang="ar-IQ" sz="2400" b="1" dirty="0"/>
              <a:t>سادسا: قواعد ومبادئ أساسية لعضوية فريق إدارة الأزمة</a:t>
            </a:r>
            <a:endParaRPr lang="en-US" sz="2400" dirty="0"/>
          </a:p>
          <a:p>
            <a:pPr algn="r" rtl="1"/>
            <a:r>
              <a:rPr lang="ar-IQ" dirty="0"/>
              <a:t>هناك مجموعة من القواعد والمبادئ التي ينبغي مراعاتها ضمن عضوية فريق إدارة الأزمة، واهم هذه القواعد والمبادئ ما يأتي:</a:t>
            </a:r>
            <a:endParaRPr lang="en-US" dirty="0"/>
          </a:p>
          <a:p>
            <a:pPr lvl="0" algn="r" rtl="1"/>
            <a:r>
              <a:rPr lang="ar-IQ" dirty="0"/>
              <a:t>إتباع أخلاقيات ومعايير الفريق.</a:t>
            </a:r>
            <a:endParaRPr lang="en-US" dirty="0"/>
          </a:p>
          <a:p>
            <a:pPr lvl="0" algn="r" rtl="1"/>
            <a:r>
              <a:rPr lang="ar-IQ" dirty="0"/>
              <a:t>الالتزام بالأخلاق الحميدة.</a:t>
            </a:r>
            <a:endParaRPr lang="en-US" dirty="0"/>
          </a:p>
          <a:p>
            <a:pPr lvl="0" algn="r" rtl="1"/>
            <a:r>
              <a:rPr lang="ar-IQ" dirty="0"/>
              <a:t>الوفاء بالمهام والواجبات المناطة بكل عضو من أعضاء الفريق.</a:t>
            </a:r>
            <a:endParaRPr lang="en-US" dirty="0"/>
          </a:p>
          <a:p>
            <a:pPr lvl="0" algn="r" rtl="1"/>
            <a:r>
              <a:rPr lang="ar-IQ" dirty="0"/>
              <a:t>أخذ زمام المبادرة وتنفيذ المطلوب.</a:t>
            </a:r>
            <a:endParaRPr lang="en-US" dirty="0"/>
          </a:p>
          <a:p>
            <a:pPr lvl="0" algn="r" rtl="1"/>
            <a:r>
              <a:rPr lang="ar-IQ" dirty="0"/>
              <a:t>تقديم أهداف الفريق على الأهداف الشخصية.</a:t>
            </a:r>
            <a:endParaRPr lang="en-US" dirty="0"/>
          </a:p>
          <a:p>
            <a:pPr lvl="0" algn="r" rtl="1"/>
            <a:r>
              <a:rPr lang="ar-IQ" dirty="0"/>
              <a:t>مساعدة أعضاء الفريق الآخرين على اكتساب المهارات الجديدة اللازمة لعمل الفريق.</a:t>
            </a:r>
            <a:endParaRPr lang="en-US" dirty="0"/>
          </a:p>
          <a:p>
            <a:pPr lvl="0" algn="r" rtl="1"/>
            <a:r>
              <a:rPr lang="ar-IQ" dirty="0"/>
              <a:t>أن ينفذ كل عضو من أعضاء الفريق مهامه دون أي تباطؤ.</a:t>
            </a:r>
            <a:endParaRPr lang="en-US" dirty="0"/>
          </a:p>
          <a:p>
            <a:pPr lvl="0" algn="r" rtl="1"/>
            <a:r>
              <a:rPr lang="ar-IQ" dirty="0"/>
              <a:t>تنسيق العمل مع اعضاء الفريق.</a:t>
            </a:r>
            <a:endParaRPr lang="en-US" dirty="0"/>
          </a:p>
          <a:p>
            <a:pPr lvl="0" algn="r" rtl="1"/>
            <a:r>
              <a:rPr lang="ar-IQ" dirty="0"/>
              <a:t>التجهيز الجيد لاجتماعات الفريق والمشاركة فيها بفاعلية.</a:t>
            </a:r>
            <a:endParaRPr lang="en-US" dirty="0"/>
          </a:p>
          <a:p>
            <a:pPr lvl="0" algn="r" rtl="1"/>
            <a:r>
              <a:rPr lang="ar-IQ" dirty="0"/>
              <a:t>حضور جميع الاجتماعات والحضور في الوقت المحدد.</a:t>
            </a:r>
            <a:endParaRPr lang="en-US" dirty="0"/>
          </a:p>
          <a:p>
            <a:pPr lvl="0" algn="r" rtl="1"/>
            <a:r>
              <a:rPr lang="ar-IQ" dirty="0"/>
              <a:t>الاستماع إلى الآخرين دون أي مقاطعة.</a:t>
            </a:r>
            <a:endParaRPr lang="en-US" dirty="0"/>
          </a:p>
          <a:p>
            <a:pPr lvl="0" algn="r" rtl="1"/>
            <a:r>
              <a:rPr lang="ar-IQ" dirty="0"/>
              <a:t>مشاركة الآخرين في البيانات والمعلومات والمعرفة عن المشكلة (الأزمة) المطروحة </a:t>
            </a:r>
            <a:endParaRPr lang="en-US" dirty="0"/>
          </a:p>
          <a:p>
            <a:pPr lvl="0" algn="r" rtl="1"/>
            <a:r>
              <a:rPr lang="ar-IQ" dirty="0"/>
              <a:t>تشجيع الآخرين على طرح الأسئلة التي توضح ملابسات الأزمة والظروف الفعلية التي تمر بها.</a:t>
            </a:r>
            <a:endParaRPr lang="en-US" dirty="0"/>
          </a:p>
          <a:p>
            <a:pPr lvl="0" algn="r" rtl="1"/>
            <a:r>
              <a:rPr lang="ar-IQ" dirty="0"/>
              <a:t>الاستعداد لتغيير الرأي إذا تبين أن هذا الرأي غير صحيح.</a:t>
            </a:r>
            <a:endParaRPr lang="en-US" dirty="0"/>
          </a:p>
          <a:p>
            <a:pPr lvl="0" algn="r" rtl="1"/>
            <a:r>
              <a:rPr lang="ar-IQ" dirty="0"/>
              <a:t>إبداء الرأي بوضوح عند عدم الاقتناع بآراء وأفكار الآخرين.</a:t>
            </a:r>
            <a:endParaRPr lang="en-US" dirty="0"/>
          </a:p>
          <a:p>
            <a:pPr algn="r"/>
            <a:r>
              <a:rPr lang="ar-IQ" dirty="0"/>
              <a:t>إجراء جميع الاتصالات المطلوبة التي تتطلبها مهام العضوية في الفريق. </a:t>
            </a:r>
          </a:p>
        </p:txBody>
      </p:sp>
    </p:spTree>
    <p:extLst>
      <p:ext uri="{BB962C8B-B14F-4D97-AF65-F5344CB8AC3E}">
        <p14:creationId xmlns:p14="http://schemas.microsoft.com/office/powerpoint/2010/main" val="261057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62500" lnSpcReduction="20000"/>
          </a:bodyPr>
          <a:lstStyle/>
          <a:p>
            <a:r>
              <a:rPr lang="ar-IQ" dirty="0"/>
              <a:t>4 أسلوب إدارة الإعلان : تقوم إدارة الأزمات أو إدارة المنظمة بالاعلان عن حاجتها إلى أفراد بمواصفات محددة للعمل ضمن فريق الأزمة، وتتم مقابلة الراغبين والتحري عنهم، كما تُجرى لهم الاختبارات اللازمة وذات العلاقة للتحقق من صلاحيتهم للعمل في فريق الأزمة، وهذا النوع من الاعلان قد يكون إعلاناً عاماً وقد يكون إعلاناً متخصصاً.</a:t>
            </a:r>
            <a:endParaRPr lang="en-US" dirty="0"/>
          </a:p>
          <a:p>
            <a:r>
              <a:rPr lang="ar-IQ" dirty="0"/>
              <a:t> </a:t>
            </a:r>
            <a:endParaRPr lang="en-US" dirty="0"/>
          </a:p>
          <a:p>
            <a:r>
              <a:rPr lang="ar-IQ" dirty="0"/>
              <a:t>5 أسلوب التجنيد : قد تلجأ إدارة الأزمات إلى زرع بعض الأفراد ضمن أقسام ودوائر المنظمة ليكونوا أفراداً سريين يعملون في فريق الأزمة، ويكون الهدف الرئيس من زرع هؤلاء الأفراد هو رصد حركة الأطراف التي تثير الأزمة أو تدعم وتؤيد قوى الأزمة في المنظمة. </a:t>
            </a:r>
          </a:p>
        </p:txBody>
      </p:sp>
      <p:sp>
        <p:nvSpPr>
          <p:cNvPr id="3" name="Content Placeholder 2"/>
          <p:cNvSpPr>
            <a:spLocks noGrp="1"/>
          </p:cNvSpPr>
          <p:nvPr>
            <p:ph sz="half" idx="2"/>
          </p:nvPr>
        </p:nvSpPr>
        <p:spPr/>
        <p:txBody>
          <a:bodyPr>
            <a:normAutofit fontScale="62500" lnSpcReduction="20000"/>
          </a:bodyPr>
          <a:lstStyle/>
          <a:p>
            <a:r>
              <a:rPr lang="ar-IQ" dirty="0"/>
              <a:t>1 أسلوب الانتقاء الشخصي :من الأساليب الشائعة في اختيار أفراد فريق الأزمة هو أسلوب الانتقاء الشخصي، إذ يقوم مدير الأزمات أو إدارة المنظمة) باختيار بعض الأفراد من واقع الخبرة الشخصية لمدير الأزمات في معرفة هؤلاء الأفراد من خلال الاحتكاك بهم قبل الأزمة وفي أثناء الأزمة، ومن خلال معرفة هؤلاء الأفراد ضمن أنشطة وأحداث تظهر مستوى قدراتهم وكفاءتهم للعمل في فريق الأزمة.</a:t>
            </a:r>
            <a:endParaRPr lang="en-US" dirty="0"/>
          </a:p>
          <a:p>
            <a:r>
              <a:rPr lang="ar-IQ" dirty="0"/>
              <a:t> </a:t>
            </a:r>
            <a:endParaRPr lang="en-US" dirty="0"/>
          </a:p>
          <a:p>
            <a:r>
              <a:rPr lang="ar-IQ" dirty="0"/>
              <a:t>2 أسلوب الترشيح: هذا الأسلوب يعتمد على الطلب من بعض الأقسام والدوائر في المنظمة بترشيح مجموعة من الأفراد للعمل ضمن فريق الأزمة، ويجري تحديد مجموعة من المعايير لاختيار هؤلاء الأفراد للتأكد من ملاءمتهم للإنضمام إلى فريق الأزمة، ويجري تدريبهم على المهام التي تتعلق بالأزمة وقد تتم الاستعانة بهم مستقبلاً أو قد يجري الاستغناء عنهم بعد معالجة الأزمة.</a:t>
            </a:r>
            <a:endParaRPr lang="en-US" dirty="0"/>
          </a:p>
          <a:p>
            <a:endParaRPr lang="ar-IQ" dirty="0"/>
          </a:p>
        </p:txBody>
      </p:sp>
      <p:sp>
        <p:nvSpPr>
          <p:cNvPr id="4" name="Title 3"/>
          <p:cNvSpPr>
            <a:spLocks noGrp="1"/>
          </p:cNvSpPr>
          <p:nvPr>
            <p:ph type="title"/>
          </p:nvPr>
        </p:nvSpPr>
        <p:spPr/>
        <p:txBody>
          <a:bodyPr>
            <a:normAutofit fontScale="90000"/>
          </a:bodyPr>
          <a:lstStyle/>
          <a:p>
            <a:pPr algn="r"/>
            <a:r>
              <a:rPr lang="ar-IQ" dirty="0">
                <a:effectLst/>
              </a:rPr>
              <a:t>سابعا : الاساليب المستخدمة في اختيار فريق الازمة </a:t>
            </a:r>
            <a:r>
              <a:rPr lang="en-US" dirty="0">
                <a:effectLst/>
              </a:rPr>
              <a:t/>
            </a:r>
            <a:br>
              <a:rPr lang="en-US" dirty="0">
                <a:effectLst/>
              </a:rPr>
            </a:br>
            <a:endParaRPr lang="ar-IQ" dirty="0"/>
          </a:p>
        </p:txBody>
      </p:sp>
    </p:spTree>
    <p:extLst>
      <p:ext uri="{BB962C8B-B14F-4D97-AF65-F5344CB8AC3E}">
        <p14:creationId xmlns:p14="http://schemas.microsoft.com/office/powerpoint/2010/main" val="3724525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TotalTime>
  <Words>1121</Words>
  <Application>Microsoft Office PowerPoint</Application>
  <PresentationFormat>On-screen Show (4:3)</PresentationFormat>
  <Paragraphs>72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Lucida Sans Unicode</vt:lpstr>
      <vt:lpstr>Verdana</vt:lpstr>
      <vt:lpstr>Wingdings 2</vt:lpstr>
      <vt:lpstr>Wingdings 3</vt:lpstr>
      <vt:lpstr>Concourse</vt:lpstr>
      <vt:lpstr>PowerPoint Presentation</vt:lpstr>
      <vt:lpstr>PowerPoint Presentation</vt:lpstr>
      <vt:lpstr>PowerPoint Presentation</vt:lpstr>
      <vt:lpstr>PowerPoint Presentation</vt:lpstr>
      <vt:lpstr>مراحل اتخاذ القرارات   رابعا: </vt:lpstr>
      <vt:lpstr>PowerPoint Presentation</vt:lpstr>
      <vt:lpstr>PowerPoint Presentation</vt:lpstr>
      <vt:lpstr>سابعا : الاساليب المستخدمة في اختيار فريق الازمة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safana</dc:creator>
  <cp:lastModifiedBy>Maher</cp:lastModifiedBy>
  <cp:revision>3</cp:revision>
  <dcterms:created xsi:type="dcterms:W3CDTF">2006-08-16T00:00:00Z</dcterms:created>
  <dcterms:modified xsi:type="dcterms:W3CDTF">2025-09-11T05:57:15Z</dcterms:modified>
</cp:coreProperties>
</file>