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5410200"/>
          </a:xfrm>
          <a:solidFill>
            <a:schemeClr val="accent6">
              <a:lumMod val="20000"/>
              <a:lumOff val="80000"/>
            </a:schemeClr>
          </a:solidFill>
        </p:spPr>
        <p:txBody>
          <a:bodyPr>
            <a:normAutofit fontScale="90000"/>
          </a:bodyPr>
          <a:lstStyle/>
          <a:p>
            <a:r>
              <a:rPr lang="ar-IQ" sz="3600" dirty="0"/>
              <a:t/>
            </a:r>
            <a:br>
              <a:rPr lang="ar-IQ" sz="3600" dirty="0"/>
            </a:br>
            <a:r>
              <a:rPr lang="ar-IQ" sz="3600" dirty="0"/>
              <a:t>كلية الادارة والاقتصاد </a:t>
            </a:r>
            <a:br>
              <a:rPr lang="ar-IQ" sz="3600" dirty="0"/>
            </a:br>
            <a:r>
              <a:rPr lang="ar-IQ" sz="3600" dirty="0"/>
              <a:t>دبلوم عالي / تخطيط استراتيجي </a:t>
            </a:r>
            <a:br>
              <a:rPr lang="ar-IQ" sz="3600" dirty="0"/>
            </a:br>
            <a:r>
              <a:rPr lang="ar-IQ" sz="3600" dirty="0"/>
              <a:t/>
            </a:r>
            <a:br>
              <a:rPr lang="ar-IQ" sz="3600" dirty="0"/>
            </a:br>
            <a:r>
              <a:rPr lang="ar-IQ" sz="3600" dirty="0"/>
              <a:t>سيناريوهات ادارة الازمة </a:t>
            </a:r>
            <a:br>
              <a:rPr lang="ar-IQ" sz="3600" dirty="0"/>
            </a:br>
            <a:r>
              <a:rPr lang="ar-IQ" sz="3600" dirty="0"/>
              <a:t>ن</a:t>
            </a:r>
            <a:r>
              <a:rPr lang="ar-IQ" sz="3600" dirty="0" smtClean="0"/>
              <a:t>موذج </a:t>
            </a:r>
            <a:r>
              <a:rPr lang="ar-IQ" sz="3600" dirty="0"/>
              <a:t>مقدم الى :</a:t>
            </a:r>
            <a:br>
              <a:rPr lang="ar-IQ" sz="3600" dirty="0"/>
            </a:br>
            <a:r>
              <a:rPr lang="ar-IQ" sz="3600" dirty="0"/>
              <a:t>أ.د سمية عباس مجيد</a:t>
            </a:r>
            <a:br>
              <a:rPr lang="ar-IQ" sz="3600" dirty="0"/>
            </a:br>
            <a:r>
              <a:rPr lang="ar-IQ" sz="3600" dirty="0"/>
              <a:t>اعداد الطالبة : زينب سليم علون</a:t>
            </a:r>
            <a:br>
              <a:rPr lang="ar-IQ" sz="3600" dirty="0"/>
            </a:br>
            <a:r>
              <a:rPr lang="ar-IQ" sz="3600" dirty="0"/>
              <a:t>للعام </a:t>
            </a:r>
            <a:r>
              <a:rPr lang="ar-IQ" dirty="0"/>
              <a:t>الدراسي 2024 – 2025 م</a:t>
            </a:r>
            <a:br>
              <a:rPr lang="ar-IQ" dirty="0"/>
            </a:br>
            <a:r>
              <a:rPr lang="ar-IQ" dirty="0"/>
              <a:t/>
            </a:r>
            <a:br>
              <a:rPr lang="ar-IQ" dirty="0"/>
            </a:br>
            <a:r>
              <a:rPr lang="ar-IQ" dirty="0"/>
              <a:t/>
            </a:r>
            <a:br>
              <a:rPr lang="ar-IQ" dirty="0"/>
            </a:br>
            <a:endParaRPr lang="en-US" dirty="0"/>
          </a:p>
        </p:txBody>
      </p:sp>
    </p:spTree>
    <p:extLst>
      <p:ext uri="{BB962C8B-B14F-4D97-AF65-F5344CB8AC3E}">
        <p14:creationId xmlns:p14="http://schemas.microsoft.com/office/powerpoint/2010/main" val="300499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81000"/>
            <a:ext cx="7772400" cy="1470025"/>
          </a:xfrm>
          <a:solidFill>
            <a:schemeClr val="accent6">
              <a:lumMod val="20000"/>
              <a:lumOff val="80000"/>
            </a:schemeClr>
          </a:solidFill>
        </p:spPr>
        <p:txBody>
          <a:bodyPr>
            <a:normAutofit fontScale="90000"/>
          </a:bodyPr>
          <a:lstStyle/>
          <a:p>
            <a:pPr marL="0" marR="0" algn="r">
              <a:lnSpc>
                <a:spcPct val="115000"/>
              </a:lnSpc>
              <a:spcBef>
                <a:spcPts val="0"/>
              </a:spcBef>
              <a:spcAft>
                <a:spcPts val="0"/>
              </a:spcAft>
            </a:pPr>
            <a:r>
              <a:rPr lang="ar-IQ" b="1" dirty="0">
                <a:ea typeface="Calibri"/>
              </a:rPr>
              <a:t>المقدمة :</a:t>
            </a:r>
            <a:r>
              <a:rPr lang="en-US" sz="3200" dirty="0">
                <a:ea typeface="Calibri"/>
                <a:cs typeface="Arial"/>
              </a:rPr>
              <a:t/>
            </a:r>
            <a:br>
              <a:rPr lang="en-US" sz="3200" dirty="0">
                <a:ea typeface="Calibri"/>
                <a:cs typeface="Arial"/>
              </a:rPr>
            </a:br>
            <a:endParaRPr lang="en-US" dirty="0"/>
          </a:p>
        </p:txBody>
      </p:sp>
      <p:sp>
        <p:nvSpPr>
          <p:cNvPr id="3" name="Subtitle 2"/>
          <p:cNvSpPr>
            <a:spLocks noGrp="1"/>
          </p:cNvSpPr>
          <p:nvPr>
            <p:ph type="subTitle" idx="1"/>
          </p:nvPr>
        </p:nvSpPr>
        <p:spPr>
          <a:xfrm>
            <a:off x="990600" y="2286000"/>
            <a:ext cx="7696200" cy="3505200"/>
          </a:xfrm>
          <a:solidFill>
            <a:schemeClr val="accent6">
              <a:lumMod val="40000"/>
              <a:lumOff val="60000"/>
            </a:schemeClr>
          </a:solidFill>
        </p:spPr>
        <p:txBody>
          <a:bodyPr>
            <a:normAutofit fontScale="70000" lnSpcReduction="20000"/>
          </a:bodyPr>
          <a:lstStyle/>
          <a:p>
            <a:pPr algn="justLow" rtl="1"/>
            <a:r>
              <a:rPr lang="ar-IQ" dirty="0"/>
              <a:t>السيناريوهات تعد بمثابة تخطيط افتراضي يعتمد على تقدير مسبق لمجموعة من العوامل التي قد تحدث في المستقبل، وهو ما يسمح للمؤسسات بوضع استراتيجيات فعالة للتعامل مع الأزمات قبل وقوعها أو في مراحلها المبكرة. وتساعد هذه السيناريوهات في فهم المخاطر المحتملة، وتحديد الموارد اللازمة، وتدريب الفرق على كيفية الاستجابة بسرعة وكفاءة.</a:t>
            </a:r>
          </a:p>
          <a:p>
            <a:pPr algn="justLow" rtl="1"/>
            <a:r>
              <a:rPr lang="ar-IQ" dirty="0"/>
              <a:t>تشمل سيناريوهات إدارة الأزمة استراتيجيات عدة مثل الوقاية، التخفيف من الأضرار، التفاعل السريع مع الأزمة، واستعادة الوضع الطبيعي بعد الأزمة. وكل سيناريو يتطلب اتخاذ قرارات مستنيرة بناءً على معلومات دقيقة، وضمان التنسيق بين الجهات المختلفة المعنية.</a:t>
            </a:r>
          </a:p>
          <a:p>
            <a:pPr algn="justLow" rtl="1"/>
            <a:r>
              <a:rPr lang="ar-IQ" dirty="0"/>
              <a:t>إن التخطيط المسبق عبر سيناريوهات إدارة الأزمات هو من العوامل الرئيسية التي تساهم في تقليل الخسائر وتحقيق الاستجابة الفعالة والمناسبة عندما تحدث الأزمة بالفعل.</a:t>
            </a:r>
          </a:p>
          <a:p>
            <a:endParaRPr lang="en-US" dirty="0"/>
          </a:p>
        </p:txBody>
      </p:sp>
    </p:spTree>
    <p:extLst>
      <p:ext uri="{BB962C8B-B14F-4D97-AF65-F5344CB8AC3E}">
        <p14:creationId xmlns:p14="http://schemas.microsoft.com/office/powerpoint/2010/main" val="3731949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pPr algn="r"/>
            <a:r>
              <a:rPr lang="ar-IQ" dirty="0"/>
              <a:t>المفهوم الاصطلاحي للسيناريو</a:t>
            </a:r>
            <a:endParaRPr lang="en-US" dirty="0"/>
          </a:p>
        </p:txBody>
      </p:sp>
      <p:sp>
        <p:nvSpPr>
          <p:cNvPr id="3" name="Content Placeholder 2"/>
          <p:cNvSpPr>
            <a:spLocks noGrp="1"/>
          </p:cNvSpPr>
          <p:nvPr>
            <p:ph idx="1"/>
          </p:nvPr>
        </p:nvSpPr>
        <p:spPr>
          <a:solidFill>
            <a:schemeClr val="accent6">
              <a:lumMod val="40000"/>
              <a:lumOff val="60000"/>
            </a:schemeClr>
          </a:solidFill>
        </p:spPr>
        <p:txBody>
          <a:bodyPr>
            <a:normAutofit lnSpcReduction="10000"/>
          </a:bodyPr>
          <a:lstStyle/>
          <a:p>
            <a:pPr algn="justLow" rtl="1"/>
            <a:r>
              <a:rPr lang="ar-IQ" dirty="0"/>
              <a:t>السيناريو يعبّر عن الاحتمالات التي من الممكن أن تحدث في المستقبل، أو الحالات التي يمكن ان تحدث لكنها لم تحدث والسيناريو منهج حوار في البحث وهو أسلوب مبتكر لدراسة احتمالات تطور المواقف في المستقبل، ويجري ذلك في ضوء الحسابات وردود الأفعال المختلفة الممكنة بين الأطراف المختلفة لكل موقف من خلال تحقيق التوازن في صراعات القوى.والسيناريو هو مجموعة من الإجراءات المحتملة والبدائل الممكنة من اجل مواجهة موقف طارئ وهو أداة للتفكير التخيلي لمواجهة الأزمات المتوقعة مع التغلب على عنصر المفاجأة</a:t>
            </a:r>
            <a:endParaRPr lang="en-US" dirty="0"/>
          </a:p>
        </p:txBody>
      </p:sp>
    </p:spTree>
    <p:extLst>
      <p:ext uri="{BB962C8B-B14F-4D97-AF65-F5344CB8AC3E}">
        <p14:creationId xmlns:p14="http://schemas.microsoft.com/office/powerpoint/2010/main" val="249227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pPr algn="r"/>
            <a:r>
              <a:rPr lang="ar-IQ" dirty="0"/>
              <a:t>العوامل التي يتطلب وجودها في السيناريو </a:t>
            </a:r>
            <a:endParaRPr lang="en-US" dirty="0"/>
          </a:p>
        </p:txBody>
      </p:sp>
      <p:sp>
        <p:nvSpPr>
          <p:cNvPr id="3" name="Content Placeholder 2"/>
          <p:cNvSpPr>
            <a:spLocks noGrp="1"/>
          </p:cNvSpPr>
          <p:nvPr>
            <p:ph idx="1"/>
          </p:nvPr>
        </p:nvSpPr>
        <p:spPr>
          <a:solidFill>
            <a:schemeClr val="accent6">
              <a:lumMod val="40000"/>
              <a:lumOff val="60000"/>
            </a:schemeClr>
          </a:solidFill>
        </p:spPr>
        <p:txBody>
          <a:bodyPr>
            <a:normAutofit fontScale="70000" lnSpcReduction="20000"/>
          </a:bodyPr>
          <a:lstStyle/>
          <a:p>
            <a:pPr algn="justLow" rtl="1"/>
            <a:r>
              <a:rPr lang="ar-IQ" dirty="0"/>
              <a:t>-	الأدوات اللازمة لعملية التنفيذ.</a:t>
            </a:r>
          </a:p>
          <a:p>
            <a:pPr algn="justLow" rtl="1"/>
            <a:r>
              <a:rPr lang="ar-IQ" dirty="0"/>
              <a:t>-  مكان التنفيذ.</a:t>
            </a:r>
          </a:p>
          <a:p>
            <a:pPr algn="justLow" rtl="1"/>
            <a:r>
              <a:rPr lang="ar-IQ" dirty="0"/>
              <a:t>-  توقيت تأدية المهام المرتبطة بمواجهة الأزمة.</a:t>
            </a:r>
          </a:p>
          <a:p>
            <a:pPr algn="justLow" rtl="1"/>
            <a:r>
              <a:rPr lang="ar-IQ" dirty="0"/>
              <a:t>-  توقيت العمليات التنفيذية.</a:t>
            </a:r>
          </a:p>
          <a:p>
            <a:pPr algn="justLow" rtl="1"/>
            <a:r>
              <a:rPr lang="ar-IQ" dirty="0"/>
              <a:t>-  أسلوب تتابع هذه المهام والعمليات.</a:t>
            </a:r>
          </a:p>
          <a:p>
            <a:pPr algn="justLow" rtl="1"/>
            <a:r>
              <a:rPr lang="ar-IQ" dirty="0"/>
              <a:t>- النتائج المطلوب التوصل اليها (من حيث الحجم والنوع) في كل مرحلة ولكل مهمة ولكل عملية .</a:t>
            </a:r>
          </a:p>
          <a:p>
            <a:pPr algn="justLow" rtl="1"/>
            <a:r>
              <a:rPr lang="ar-IQ" dirty="0"/>
              <a:t>-  تحديد الأفراد والأطراف المسؤولة عن تنفيذ كل جزء من أجزاء السيناريو.</a:t>
            </a:r>
          </a:p>
          <a:p>
            <a:pPr algn="justLow" rtl="1"/>
            <a:r>
              <a:rPr lang="ar-IQ" dirty="0"/>
              <a:t>-  تحديد مستوى الأداء المستهدف من تنفيذ هذا السيناريو.</a:t>
            </a:r>
          </a:p>
          <a:p>
            <a:pPr algn="justLow" rtl="1"/>
            <a:r>
              <a:rPr lang="ar-IQ" dirty="0"/>
              <a:t>-  تحديد ووصف لكل مهمة من المهام الأزموية.</a:t>
            </a:r>
          </a:p>
          <a:p>
            <a:pPr algn="justLow" rtl="1"/>
            <a:r>
              <a:rPr lang="ar-IQ" dirty="0"/>
              <a:t>-  تحديد متطلبات كل مهمة من المهام الأزموية.</a:t>
            </a:r>
          </a:p>
          <a:p>
            <a:pPr algn="justLow" rtl="1"/>
            <a:r>
              <a:rPr lang="ar-IQ" dirty="0"/>
              <a:t>-  تزويد المهام بإطار عام يضبطها ويتحكم بها بحيث تشكل هذه المهام مجموعة من الحلقات المتتابعة والمتسلسلة، مع تحقيق التكامل والتنسيق بين هذه المهام.</a:t>
            </a:r>
          </a:p>
          <a:p>
            <a:endParaRPr lang="en-US" dirty="0"/>
          </a:p>
        </p:txBody>
      </p:sp>
    </p:spTree>
    <p:extLst>
      <p:ext uri="{BB962C8B-B14F-4D97-AF65-F5344CB8AC3E}">
        <p14:creationId xmlns:p14="http://schemas.microsoft.com/office/powerpoint/2010/main" val="165002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normAutofit fontScale="90000"/>
          </a:bodyPr>
          <a:lstStyle/>
          <a:p>
            <a:pPr algn="justLow" rtl="1"/>
            <a:r>
              <a:rPr lang="ar-IQ" dirty="0"/>
              <a:t>العوامل المؤثرة على رسم سيناريوهات ناجحة لادارة الازمات</a:t>
            </a:r>
            <a:endParaRPr lang="en-US" dirty="0"/>
          </a:p>
        </p:txBody>
      </p:sp>
      <p:sp>
        <p:nvSpPr>
          <p:cNvPr id="3" name="Content Placeholder 2"/>
          <p:cNvSpPr>
            <a:spLocks noGrp="1"/>
          </p:cNvSpPr>
          <p:nvPr>
            <p:ph idx="1"/>
          </p:nvPr>
        </p:nvSpPr>
        <p:spPr>
          <a:solidFill>
            <a:schemeClr val="accent6">
              <a:lumMod val="40000"/>
              <a:lumOff val="60000"/>
            </a:schemeClr>
          </a:solidFill>
        </p:spPr>
        <p:txBody>
          <a:bodyPr>
            <a:normAutofit fontScale="70000" lnSpcReduction="20000"/>
          </a:bodyPr>
          <a:lstStyle/>
          <a:p>
            <a:pPr algn="justLow" rtl="1"/>
            <a:r>
              <a:rPr lang="ar-IQ" dirty="0"/>
              <a:t>1-	  التحليل المسبق للأزمات: يجب أن يكون هناك دراسة تحليلية مستفيضة لسيناريوهات الأزمات المحتملة. هذه الدراسات يجب أن تشمل جميع الجوانب الاقتصادية والاجتماعية والسياسية والبيئية التي قد تؤثر على الأزمات.</a:t>
            </a:r>
          </a:p>
          <a:p>
            <a:pPr algn="justLow" rtl="1"/>
            <a:r>
              <a:rPr lang="ar-IQ" dirty="0"/>
              <a:t>2-	  توافر المعلومات الدقيقة: توفر المعلومات الصحيحة والموثوقة في الوقت المناسب يعد من العوامل الأساسية التي تمكن من اتخاذ قرارات استراتيجية صحيحة. لذلك، تعد أنظمة جمع وتحليل البيانات أداة حاسمة في إدارة الأزمات.</a:t>
            </a:r>
          </a:p>
          <a:p>
            <a:pPr algn="justLow" rtl="1"/>
            <a:r>
              <a:rPr lang="ar-IQ" dirty="0"/>
              <a:t>3-	  التدريب والتأهيل: تأهيل الفرق المختصة بإدارة الأزمات من خلال التدريب المستمر يسهم في تحسين أدائهم أثناء الأزمة. هذا يشمل التدريب على العمل تحت الضغط، واتخاذ القرارات السريعة، والتواصل الفعّال.</a:t>
            </a:r>
          </a:p>
          <a:p>
            <a:pPr algn="justLow" rtl="1"/>
            <a:r>
              <a:rPr lang="ar-IQ" dirty="0"/>
              <a:t>4-	  المرونة والتكيف السريع: في الأزمات، يجب أن تكون هناك مرونة في التكيّف مع الظروف المتغيرة بشكل سريع. القدرة على التغيير السريع والتعديل على الخطط بناءً على المستجدات عامل حاسم في نجاح إدارة الأزمة.</a:t>
            </a:r>
          </a:p>
          <a:p>
            <a:pPr algn="justLow" rtl="1"/>
            <a:r>
              <a:rPr lang="ar-IQ" dirty="0"/>
              <a:t>5-	 التخطيط الاستراتيجي بعيد المدى: وضع استراتيجيات طويلة الأجل والقدرة على النظر في الآثار المستقبلية للأزمة يساعد على تقليل آثارها. ويجب أن يتضمن ذلك خططًا طارئة ورؤية شاملة للسيناريوهات المحتملة.</a:t>
            </a:r>
          </a:p>
          <a:p>
            <a:endParaRPr lang="en-US" dirty="0"/>
          </a:p>
        </p:txBody>
      </p:sp>
    </p:spTree>
    <p:extLst>
      <p:ext uri="{BB962C8B-B14F-4D97-AF65-F5344CB8AC3E}">
        <p14:creationId xmlns:p14="http://schemas.microsoft.com/office/powerpoint/2010/main" val="236028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txBody>
          <a:bodyPr/>
          <a:lstStyle/>
          <a:p>
            <a:pPr algn="r"/>
            <a:r>
              <a:rPr lang="ar-IQ" dirty="0"/>
              <a:t>أنواع سيناريوهات الأزمة</a:t>
            </a:r>
            <a:endParaRPr lang="en-US" dirty="0"/>
          </a:p>
        </p:txBody>
      </p:sp>
      <p:sp>
        <p:nvSpPr>
          <p:cNvPr id="3" name="Content Placeholder 2"/>
          <p:cNvSpPr>
            <a:spLocks noGrp="1"/>
          </p:cNvSpPr>
          <p:nvPr>
            <p:ph idx="1"/>
          </p:nvPr>
        </p:nvSpPr>
        <p:spPr>
          <a:solidFill>
            <a:schemeClr val="accent6">
              <a:lumMod val="40000"/>
              <a:lumOff val="60000"/>
            </a:schemeClr>
          </a:solidFill>
        </p:spPr>
        <p:txBody>
          <a:bodyPr>
            <a:normAutofit fontScale="85000" lnSpcReduction="20000"/>
          </a:bodyPr>
          <a:lstStyle/>
          <a:p>
            <a:pPr algn="justLow" rtl="1"/>
            <a:r>
              <a:rPr lang="ar-IQ" dirty="0" smtClean="0"/>
              <a:t> </a:t>
            </a:r>
            <a:r>
              <a:rPr lang="ar-IQ" dirty="0"/>
              <a:t>النوع الأول: سيناريوهات صنع الأزمة:</a:t>
            </a:r>
          </a:p>
          <a:p>
            <a:pPr algn="justLow" rtl="1"/>
            <a:r>
              <a:rPr lang="ar-IQ" dirty="0"/>
              <a:t>هذا النوع هو الذي ترسمه وتعمل على تنفيذه قوى صنع الأزمة، أي أن جوهر هذه السيناريوهات ومحتواها هو العمل على إثارة الأزمات في المنظمات من أجل تحقيق بعض الأهداف لقوى صنع الأزمة وللقوى والأطراف المؤيدة والمناصرة لها. وخلاصة القول، أن هذه السيناريوهات هي تلك التي تتضمن إحداث الأفعال الأموية.</a:t>
            </a:r>
          </a:p>
          <a:p>
            <a:pPr algn="justLow" rtl="1"/>
            <a:r>
              <a:rPr lang="ar-IQ" dirty="0" smtClean="0"/>
              <a:t>النوع </a:t>
            </a:r>
            <a:r>
              <a:rPr lang="ar-IQ" dirty="0"/>
              <a:t>الثاني: سيناريوهات إدارة الأزمة:</a:t>
            </a:r>
          </a:p>
          <a:p>
            <a:pPr algn="justLow" rtl="1"/>
            <a:r>
              <a:rPr lang="ar-IQ" dirty="0"/>
              <a:t>هذا النوع يتعلق برسم السيناريوهات التي تتعامل مع الأفعال الأزموية، أي أنها تتعلق بردود الأفعال وليس الأفعال نفسها، ومن هنا يمكن القول أن هذا النوع أكثر صعوبة من النوع الأول.</a:t>
            </a:r>
          </a:p>
          <a:p>
            <a:pPr algn="justLow" rtl="1"/>
            <a:r>
              <a:rPr lang="ar-IQ" dirty="0"/>
              <a:t>وهذا النوع من السيناريوهات يتطلب رؤية شاملة وواسعة، وتقدير لكل الأفعال والتصرفات التي قد تلجأ إليها قوى صنع الأزمة.</a:t>
            </a:r>
          </a:p>
          <a:p>
            <a:endParaRPr lang="en-US" dirty="0"/>
          </a:p>
        </p:txBody>
      </p:sp>
    </p:spTree>
    <p:extLst>
      <p:ext uri="{BB962C8B-B14F-4D97-AF65-F5344CB8AC3E}">
        <p14:creationId xmlns:p14="http://schemas.microsoft.com/office/powerpoint/2010/main" val="35881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229600" cy="3382962"/>
          </a:xfrm>
          <a:solidFill>
            <a:schemeClr val="accent6">
              <a:lumMod val="40000"/>
              <a:lumOff val="60000"/>
            </a:schemeClr>
          </a:solidFill>
        </p:spPr>
        <p:txBody>
          <a:bodyPr/>
          <a:lstStyle/>
          <a:p>
            <a:r>
              <a:rPr lang="ar-IQ" dirty="0" smtClean="0"/>
              <a:t>شكرا لحسن الاصغاء</a:t>
            </a:r>
            <a:endParaRPr lang="en-US" dirty="0"/>
          </a:p>
        </p:txBody>
      </p:sp>
    </p:spTree>
    <p:extLst>
      <p:ext uri="{BB962C8B-B14F-4D97-AF65-F5344CB8AC3E}">
        <p14:creationId xmlns:p14="http://schemas.microsoft.com/office/powerpoint/2010/main" val="461580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352</Words>
  <Application>Microsoft Office PowerPoint</Application>
  <PresentationFormat>On-screen Show (4:3)</PresentationFormat>
  <Paragraphs>32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 كلية الادارة والاقتصاد  دبلوم عالي / تخطيط استراتيجي   سيناريوهات ادارة الازمة  نموذج مقدم الى : أ.د سمية عباس مجيد اعداد الطالبة : زينب سليم علون للعام الدراسي 2024 – 2025 م   </vt:lpstr>
      <vt:lpstr>المقدمة : </vt:lpstr>
      <vt:lpstr>المفهوم الاصطلاحي للسيناريو</vt:lpstr>
      <vt:lpstr>العوامل التي يتطلب وجودها في السيناريو </vt:lpstr>
      <vt:lpstr>العوامل المؤثرة على رسم سيناريوهات ناجحة لادارة الازمات</vt:lpstr>
      <vt:lpstr>أنواع سيناريوهات الأزمة</vt:lpstr>
      <vt:lpstr>شكرا لحسن الاصغاء</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الادارة والاقتصاد  دبلوم عالي / تخطيط استراتيجي   سيناريوهات ادارة الازمة  نموذج مقدم الى : أ.د سمية عباس مجيد اعداد الطالبة : زينب سليم علون للعام الدراسي 2024 – 2025 م</dc:title>
  <dc:creator>zainab</dc:creator>
  <cp:lastModifiedBy>Maher</cp:lastModifiedBy>
  <cp:revision>2</cp:revision>
  <dcterms:created xsi:type="dcterms:W3CDTF">2006-08-16T00:00:00Z</dcterms:created>
  <dcterms:modified xsi:type="dcterms:W3CDTF">2025-09-11T05:55:44Z</dcterms:modified>
</cp:coreProperties>
</file>