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65" r:id="rId5"/>
    <p:sldId id="259" r:id="rId6"/>
    <p:sldId id="260" r:id="rId7"/>
    <p:sldId id="261" r:id="rId8"/>
    <p:sldId id="263" r:id="rId9"/>
    <p:sldId id="272" r:id="rId10"/>
    <p:sldId id="27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06" autoAdjust="0"/>
    <p:restoredTop sz="94660"/>
  </p:normalViewPr>
  <p:slideViewPr>
    <p:cSldViewPr snapToGrid="0">
      <p:cViewPr varScale="1">
        <p:scale>
          <a:sx n="73" d="100"/>
          <a:sy n="73" d="100"/>
        </p:scale>
        <p:origin x="63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pPr/>
              <a:t>9/11/2025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pPr/>
              <a:t>9/11/2025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pPr/>
              <a:t>9/11/2025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pPr/>
              <a:t>9/11/2025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pPr/>
              <a:t>9/11/2025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pPr/>
              <a:t>9/11/2025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pPr/>
              <a:t>9/11/2025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pPr/>
              <a:t>9/11/2025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pPr/>
              <a:t>9/11/2025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E161D1-EDBC-45EC-A075-644C90ED9678}"/>
              </a:ext>
            </a:extLst>
          </p:cNvPr>
          <p:cNvSpPr>
            <a:spLocks noGrp="1"/>
          </p:cNvSpPr>
          <p:nvPr>
            <p:ph type="ctrTitle"/>
          </p:nvPr>
        </p:nvSpPr>
        <p:spPr>
          <a:xfrm>
            <a:off x="1069848" y="1399032"/>
            <a:ext cx="10042801" cy="2836792"/>
          </a:xfrm>
        </p:spPr>
        <p:txBody>
          <a:bodyPr/>
          <a:lstStyle/>
          <a:p>
            <a:pPr algn="r"/>
            <a:r>
              <a:rPr lang="ar-IQ" sz="4000" dirty="0"/>
              <a:t>دور الاعلام في ادارة الازمات </a:t>
            </a:r>
            <a:br>
              <a:rPr lang="ar-IQ" sz="4000" dirty="0"/>
            </a:br>
            <a:endParaRPr lang="en-US" sz="4000" dirty="0"/>
          </a:p>
        </p:txBody>
      </p:sp>
      <p:sp>
        <p:nvSpPr>
          <p:cNvPr id="3" name="Subtitle 2">
            <a:extLst>
              <a:ext uri="{FF2B5EF4-FFF2-40B4-BE49-F238E27FC236}">
                <a16:creationId xmlns:a16="http://schemas.microsoft.com/office/drawing/2014/main" xmlns="" id="{CF121EF4-0FE3-4290-9C06-F34C3F17DAEC}"/>
              </a:ext>
            </a:extLst>
          </p:cNvPr>
          <p:cNvSpPr>
            <a:spLocks noGrp="1"/>
          </p:cNvSpPr>
          <p:nvPr>
            <p:ph type="subTitle" idx="1"/>
          </p:nvPr>
        </p:nvSpPr>
        <p:spPr/>
        <p:txBody>
          <a:bodyPr/>
          <a:lstStyle/>
          <a:p>
            <a:pPr algn="ctr"/>
            <a:r>
              <a:rPr lang="ar-IQ" dirty="0" err="1"/>
              <a:t>أ.د</a:t>
            </a:r>
            <a:r>
              <a:rPr lang="ar-IQ" dirty="0"/>
              <a:t> سمية عباس </a:t>
            </a:r>
            <a:r>
              <a:rPr lang="ar-IQ" dirty="0" smtClean="0"/>
              <a:t>مجيد</a:t>
            </a:r>
            <a:endParaRPr lang="en-US" dirty="0" smtClean="0"/>
          </a:p>
          <a:p>
            <a:pPr algn="ctr"/>
            <a:r>
              <a:rPr lang="ar-IQ" dirty="0" smtClean="0"/>
              <a:t>اعداد الطلبة </a:t>
            </a:r>
            <a:r>
              <a:rPr lang="ar-IQ" dirty="0"/>
              <a:t>/ ( زينب سليم ، زينب عبد الرزاق ، سفانة حاتم ,مها </a:t>
            </a:r>
            <a:r>
              <a:rPr lang="ar-IQ" dirty="0" err="1"/>
              <a:t>قايم</a:t>
            </a:r>
            <a:r>
              <a:rPr lang="ar-IQ" dirty="0"/>
              <a:t> ، محمد عمار )</a:t>
            </a:r>
            <a:endParaRPr lang="en-US" dirty="0"/>
          </a:p>
        </p:txBody>
      </p:sp>
    </p:spTree>
    <p:extLst>
      <p:ext uri="{BB962C8B-B14F-4D97-AF65-F5344CB8AC3E}">
        <p14:creationId xmlns:p14="http://schemas.microsoft.com/office/powerpoint/2010/main" val="2005798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459634E3-A203-4C38-9221-CD7E70E48156}"/>
              </a:ext>
            </a:extLst>
          </p:cNvPr>
          <p:cNvPicPr>
            <a:picLocks noChangeAspect="1"/>
          </p:cNvPicPr>
          <p:nvPr/>
        </p:nvPicPr>
        <p:blipFill>
          <a:blip r:embed="rId2"/>
          <a:stretch>
            <a:fillRect/>
          </a:stretch>
        </p:blipFill>
        <p:spPr>
          <a:xfrm>
            <a:off x="1358153" y="484094"/>
            <a:ext cx="9964271" cy="5970493"/>
          </a:xfrm>
          <a:prstGeom prst="rect">
            <a:avLst/>
          </a:prstGeom>
        </p:spPr>
      </p:pic>
    </p:spTree>
    <p:extLst>
      <p:ext uri="{BB962C8B-B14F-4D97-AF65-F5344CB8AC3E}">
        <p14:creationId xmlns:p14="http://schemas.microsoft.com/office/powerpoint/2010/main" val="289905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C63E9A-701C-4D23-A63A-F5096355F439}"/>
              </a:ext>
            </a:extLst>
          </p:cNvPr>
          <p:cNvSpPr>
            <a:spLocks noGrp="1"/>
          </p:cNvSpPr>
          <p:nvPr>
            <p:ph type="title"/>
          </p:nvPr>
        </p:nvSpPr>
        <p:spPr>
          <a:xfrm>
            <a:off x="8549640" y="685800"/>
            <a:ext cx="3200400" cy="457200"/>
          </a:xfrm>
        </p:spPr>
        <p:txBody>
          <a:bodyPr>
            <a:normAutofit/>
          </a:bodyPr>
          <a:lstStyle/>
          <a:p>
            <a:pPr algn="ctr"/>
            <a:r>
              <a:rPr lang="ar-IQ" sz="2400" dirty="0" smtClean="0"/>
              <a:t>المقدمة</a:t>
            </a:r>
            <a:endParaRPr lang="en-US" sz="2400" dirty="0"/>
          </a:p>
        </p:txBody>
      </p:sp>
      <p:sp>
        <p:nvSpPr>
          <p:cNvPr id="4" name="Text Placeholder 3">
            <a:extLst>
              <a:ext uri="{FF2B5EF4-FFF2-40B4-BE49-F238E27FC236}">
                <a16:creationId xmlns:a16="http://schemas.microsoft.com/office/drawing/2014/main" xmlns="" id="{4643389B-5D39-4A25-9F07-7336E2681F6B}"/>
              </a:ext>
            </a:extLst>
          </p:cNvPr>
          <p:cNvSpPr>
            <a:spLocks noGrp="1"/>
          </p:cNvSpPr>
          <p:nvPr>
            <p:ph type="body" sz="half" idx="2"/>
          </p:nvPr>
        </p:nvSpPr>
        <p:spPr>
          <a:xfrm>
            <a:off x="8549640" y="1358153"/>
            <a:ext cx="3200400" cy="5204012"/>
          </a:xfrm>
        </p:spPr>
        <p:txBody>
          <a:bodyPr>
            <a:normAutofit fontScale="92500" lnSpcReduction="20000"/>
          </a:bodyPr>
          <a:lstStyle/>
          <a:p>
            <a:pPr algn="justLow" rtl="1"/>
            <a:r>
              <a:rPr lang="ar-SA" sz="2000" dirty="0"/>
              <a:t>يُعدّ الإعلام أحد الركائز الأساسية في بناء المجتمعات وتوجيه الرأي العام، وتزداد أهميته بشكل بالغ في أوقات الأزمات، حيث يتحول من مجرد وسيلة لنقل الأخبار إلى أداة استراتيجية لإدارة الموقف والتأثير في سلوك الأفراد والمؤسسات. ففي ظل الأزمات – سواء كانت طبيعية، صحية، أمنية أو اقتصادية – يُصبح الإعلام حلقة الوصل بين الجهات الرسمية والجمهور، ما يعزز من وعي المجتمع ويحدّ من انتشار الشائعات والمعلومات المغلوطة. ومن خلال قدرته على التوجيه والتعبئة والتوعية، يمكن للإعلام أن يلعب دورًا محوريًا في تخفيف آثار الأزمة، وتعزيز روح التضامن، وتسريع عملية الاستجابة والتعافي. وفي ضوء ذلك، تتناول هذه الدراسة تحليل أبعاد هذا الدور، وتبيان الأساليب الإعلامية الفعّالة في إدارة الأزمات، مع التركيز على التحديات التي تواجه المؤسسات الإعلامية في هذا السياق.</a:t>
            </a:r>
          </a:p>
        </p:txBody>
      </p:sp>
      <p:pic>
        <p:nvPicPr>
          <p:cNvPr id="1026" name="Picture 2"/>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32613" r="32613"/>
          <a:stretch>
            <a:fillRect/>
          </a:stretch>
        </p:blipFill>
        <p:spPr bwMode="auto">
          <a:xfrm>
            <a:off x="0" y="0"/>
            <a:ext cx="8229600" cy="6734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0972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16BC4C0A-0D84-41F2-8CB7-006E5A8ED25E}"/>
              </a:ext>
            </a:extLst>
          </p:cNvPr>
          <p:cNvPicPr>
            <a:picLocks noChangeAspect="1"/>
          </p:cNvPicPr>
          <p:nvPr/>
        </p:nvPicPr>
        <p:blipFill>
          <a:blip r:embed="rId2"/>
          <a:stretch>
            <a:fillRect/>
          </a:stretch>
        </p:blipFill>
        <p:spPr>
          <a:xfrm>
            <a:off x="363071" y="228600"/>
            <a:ext cx="11430000" cy="6131859"/>
          </a:xfrm>
          <a:prstGeom prst="rect">
            <a:avLst/>
          </a:prstGeom>
        </p:spPr>
      </p:pic>
    </p:spTree>
    <p:extLst>
      <p:ext uri="{BB962C8B-B14F-4D97-AF65-F5344CB8AC3E}">
        <p14:creationId xmlns:p14="http://schemas.microsoft.com/office/powerpoint/2010/main" val="3667235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A9AAE2-1EC0-4ED3-A64D-6202B2656A0F}"/>
              </a:ext>
            </a:extLst>
          </p:cNvPr>
          <p:cNvSpPr>
            <a:spLocks noGrp="1"/>
          </p:cNvSpPr>
          <p:nvPr>
            <p:ph type="title"/>
          </p:nvPr>
        </p:nvSpPr>
        <p:spPr>
          <a:xfrm>
            <a:off x="1069848" y="484631"/>
            <a:ext cx="10058400" cy="6010297"/>
          </a:xfrm>
        </p:spPr>
        <p:txBody>
          <a:bodyPr>
            <a:normAutofit/>
          </a:bodyPr>
          <a:lstStyle/>
          <a:p>
            <a:pPr algn="r" rtl="1"/>
            <a:r>
              <a:rPr lang="ar-IQ" sz="2800" b="1" u="sng" dirty="0" smtClean="0"/>
              <a:t>المفاهيم </a:t>
            </a:r>
            <a:r>
              <a:rPr lang="ar-SA" sz="2800" b="1" u="sng" dirty="0" smtClean="0"/>
              <a:t>:</a:t>
            </a:r>
            <a:r>
              <a:rPr lang="en-US" sz="2200" dirty="0"/>
              <a:t/>
            </a:r>
            <a:br>
              <a:rPr lang="en-US" sz="2200" dirty="0"/>
            </a:br>
            <a:r>
              <a:rPr lang="ar-SA" sz="2400" dirty="0"/>
              <a:t>مفهوم الأزمة</a:t>
            </a:r>
            <a:br>
              <a:rPr lang="ar-SA" sz="2400" dirty="0"/>
            </a:br>
            <a:r>
              <a:rPr lang="ar-SA" sz="2400" dirty="0" err="1"/>
              <a:t>الأزمة</a:t>
            </a:r>
            <a:r>
              <a:rPr lang="ar-SA" sz="2400" dirty="0"/>
              <a:t> هي موقف مفاجئ يهدد المصالح الحيوية لمجموعة أو مجتمع ما، ويحتاج إلى تدخل سريع وفعّال لتقليل الخسائر المحتملة.</a:t>
            </a:r>
            <a:br>
              <a:rPr lang="ar-SA" sz="2400" dirty="0"/>
            </a:br>
            <a:r>
              <a:rPr lang="ar-SA" sz="2400" dirty="0"/>
              <a:t>مفهوم الإعلام</a:t>
            </a:r>
            <a:br>
              <a:rPr lang="ar-SA" sz="2400" dirty="0"/>
            </a:br>
            <a:r>
              <a:rPr lang="ar-SA" sz="2400" dirty="0" err="1"/>
              <a:t>الإعلام</a:t>
            </a:r>
            <a:r>
              <a:rPr lang="ar-SA" sz="2400" dirty="0"/>
              <a:t> هو منظومة من القنوات والأدوات التي تنقل المعلومات والأفكار والآراء إلى الجمهور، وتشمل الإعلام التقليدي (الصحافة، التلفزيون، الراديو) والإعلام الرقمي (وسائل التواصل الاجتماعي، المواقع الإلكترونية).</a:t>
            </a:r>
            <a:br>
              <a:rPr lang="ar-SA" sz="2400" dirty="0"/>
            </a:br>
            <a:r>
              <a:rPr lang="ar-SA" sz="2400" dirty="0"/>
              <a:t>مفهوم اتصالات الأزمة</a:t>
            </a:r>
            <a:br>
              <a:rPr lang="ar-SA" sz="2400" dirty="0"/>
            </a:br>
            <a:r>
              <a:rPr lang="ar-SA" sz="2400" dirty="0"/>
              <a:t>يقصد باتصالات الأزمة جميع انشطة وجهود الاتصال التي تجريها العلاقات العامة أو أي جهة في المنظمة) عند وقوع أزمة ما، وتجري اتصالات الأزمة في ظل ظروف غير عادية، وفي ظل أجواء سلبية، وتهدف اتصالات الأزمة إلى المحافظة على سمعة حسنة للمنظمة في ظل آثار الأزمة وانعكاساتها.</a:t>
            </a:r>
            <a:br>
              <a:rPr lang="ar-SA" sz="2400" dirty="0"/>
            </a:br>
            <a:endParaRPr lang="en-US" sz="2400" dirty="0"/>
          </a:p>
        </p:txBody>
      </p:sp>
    </p:spTree>
    <p:extLst>
      <p:ext uri="{BB962C8B-B14F-4D97-AF65-F5344CB8AC3E}">
        <p14:creationId xmlns:p14="http://schemas.microsoft.com/office/powerpoint/2010/main" val="3066098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FA3755-EE30-4114-A674-0DC11EFFC28F}"/>
              </a:ext>
            </a:extLst>
          </p:cNvPr>
          <p:cNvSpPr>
            <a:spLocks noGrp="1"/>
          </p:cNvSpPr>
          <p:nvPr>
            <p:ph type="title"/>
          </p:nvPr>
        </p:nvSpPr>
        <p:spPr>
          <a:xfrm>
            <a:off x="2554941" y="484632"/>
            <a:ext cx="8283388" cy="1007992"/>
          </a:xfrm>
        </p:spPr>
        <p:txBody>
          <a:bodyPr>
            <a:normAutofit/>
          </a:bodyPr>
          <a:lstStyle/>
          <a:p>
            <a:pPr algn="ctr"/>
            <a:r>
              <a:rPr lang="ar-IQ" sz="3600" dirty="0" smtClean="0"/>
              <a:t>اهمية اتصالات الازمة</a:t>
            </a:r>
            <a:endParaRPr lang="en-US" sz="3600" dirty="0"/>
          </a:p>
        </p:txBody>
      </p:sp>
      <p:sp>
        <p:nvSpPr>
          <p:cNvPr id="3" name="Content Placeholder 2">
            <a:extLst>
              <a:ext uri="{FF2B5EF4-FFF2-40B4-BE49-F238E27FC236}">
                <a16:creationId xmlns:a16="http://schemas.microsoft.com/office/drawing/2014/main" xmlns="" id="{6BDA579D-37EB-40B9-AFA1-C950EB3B1123}"/>
              </a:ext>
            </a:extLst>
          </p:cNvPr>
          <p:cNvSpPr>
            <a:spLocks noGrp="1"/>
          </p:cNvSpPr>
          <p:nvPr>
            <p:ph idx="1"/>
          </p:nvPr>
        </p:nvSpPr>
        <p:spPr/>
        <p:txBody>
          <a:bodyPr>
            <a:normAutofit/>
          </a:bodyPr>
          <a:lstStyle/>
          <a:p>
            <a:pPr marL="0" lvl="0" indent="0" algn="r" rtl="1" fontAlgn="base">
              <a:buNone/>
            </a:pPr>
            <a:r>
              <a:rPr lang="ar-IQ" sz="2800" dirty="0"/>
              <a:t>لاتصالات الأزمة أهمية كبيرة في أثناء وقوع الأزمة، وتبرز هذه الأهمية من خلال مجالات ومحاور متعددة أهمها:- </a:t>
            </a:r>
          </a:p>
          <a:p>
            <a:pPr lvl="0" algn="r" rtl="1" fontAlgn="base"/>
            <a:r>
              <a:rPr lang="ar-IQ" sz="2800" dirty="0" smtClean="0"/>
              <a:t>1- </a:t>
            </a:r>
            <a:r>
              <a:rPr lang="ar-IQ" sz="2800" dirty="0"/>
              <a:t>الانعكاسات النفسية (السيكولوجية) للأزمة. إذا أن الأزمة تترك آثار نفسية تتطلب معالجة ومواجهة من خلال اتصالات الأزمة الخطة الإعلامية للأزمة). إذ إن هذه الاتصالات تركز على إزالة هذه الآثار والانعكاسات</a:t>
            </a:r>
          </a:p>
          <a:p>
            <a:pPr lvl="0" algn="r" rtl="1" fontAlgn="base"/>
            <a:r>
              <a:rPr lang="ar-IQ" sz="2800" dirty="0"/>
              <a:t>2 تعدد وتنوع وسائل الأعلام في ظل ثورة الاتصالات: تأتي أهمية إعلام الأزمة في ظل التعدد والتنوع الكبير لوسائل الأعلام على الصعيد المحلي وعلى الصعيد العالمي</a:t>
            </a:r>
          </a:p>
          <a:p>
            <a:pPr lvl="0" algn="r" rtl="1" fontAlgn="base"/>
            <a:r>
              <a:rPr lang="ar-IQ" sz="2800" dirty="0"/>
              <a:t>3-  الدور المتزايد لوسائل الأعلام في تكوين الآراء والموافق والاتجاهات أصبح الأعلام يلعب دورا متزايدا في تكوين آراء الأفراد ومواقفهم واتجاهاتهم.</a:t>
            </a:r>
          </a:p>
          <a:p>
            <a:pPr lvl="0" algn="r" rtl="1" fontAlgn="base"/>
            <a:endParaRPr lang="ar-IQ" sz="2800" dirty="0"/>
          </a:p>
          <a:p>
            <a:pPr lvl="0" algn="r" rtl="1" fontAlgn="base"/>
            <a:endParaRPr lang="en-US" sz="2800" dirty="0"/>
          </a:p>
        </p:txBody>
      </p:sp>
    </p:spTree>
    <p:extLst>
      <p:ext uri="{BB962C8B-B14F-4D97-AF65-F5344CB8AC3E}">
        <p14:creationId xmlns:p14="http://schemas.microsoft.com/office/powerpoint/2010/main" val="3621503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C792C2-C900-43AA-8DAE-29CB62D6FD53}"/>
              </a:ext>
            </a:extLst>
          </p:cNvPr>
          <p:cNvSpPr>
            <a:spLocks noGrp="1"/>
          </p:cNvSpPr>
          <p:nvPr>
            <p:ph type="title"/>
          </p:nvPr>
        </p:nvSpPr>
        <p:spPr>
          <a:xfrm>
            <a:off x="1069848" y="363071"/>
            <a:ext cx="10058400" cy="1680882"/>
          </a:xfrm>
        </p:spPr>
        <p:txBody>
          <a:bodyPr>
            <a:normAutofit/>
          </a:bodyPr>
          <a:lstStyle/>
          <a:p>
            <a:pPr algn="ctr"/>
            <a:r>
              <a:rPr lang="ar-IQ" sz="4000" b="1" dirty="0" smtClean="0"/>
              <a:t>المتحدث الرسمي</a:t>
            </a:r>
            <a:endParaRPr lang="en-US" dirty="0"/>
          </a:p>
        </p:txBody>
      </p:sp>
      <p:sp>
        <p:nvSpPr>
          <p:cNvPr id="4" name="Content Placeholder 3">
            <a:extLst>
              <a:ext uri="{FF2B5EF4-FFF2-40B4-BE49-F238E27FC236}">
                <a16:creationId xmlns:a16="http://schemas.microsoft.com/office/drawing/2014/main" xmlns="" id="{12A10D56-DF8E-44C7-88A6-43D45516F808}"/>
              </a:ext>
            </a:extLst>
          </p:cNvPr>
          <p:cNvSpPr>
            <a:spLocks noGrp="1"/>
          </p:cNvSpPr>
          <p:nvPr>
            <p:ph sz="half" idx="2"/>
          </p:nvPr>
        </p:nvSpPr>
        <p:spPr>
          <a:xfrm>
            <a:off x="1764406" y="1692875"/>
            <a:ext cx="8903938" cy="4720281"/>
          </a:xfrm>
        </p:spPr>
        <p:txBody>
          <a:bodyPr>
            <a:normAutofit fontScale="62500" lnSpcReduction="20000"/>
          </a:bodyPr>
          <a:lstStyle/>
          <a:p>
            <a:pPr marL="0" indent="0" algn="r" rtl="1">
              <a:buNone/>
            </a:pPr>
            <a:r>
              <a:rPr lang="ar-IQ" dirty="0"/>
              <a:t>إن جميع نماذج إدارة الأزمات تؤكد على ضرورة وجود متحدث رسمي واحد يتحدث باسم المنظمة عن الأزمة وأحداثها وتطوراتها وأسبابها ونتائجها وانعكاساتها، وهو المسؤول عن جميع العلاقات والتفاعلات مع وسائل الإعلام، وهذا المتحدث الرسمي يجب أن يكون أحد أعضاء الإدارة العليا بحيث يمتلك </a:t>
            </a:r>
            <a:r>
              <a:rPr lang="ar-IQ" dirty="0" err="1"/>
              <a:t>صلاحیات</a:t>
            </a:r>
            <a:r>
              <a:rPr lang="ar-IQ" dirty="0"/>
              <a:t> اتخاذ القرار، ويفضل أن يكون لهذا المتحدث الرسمي خبرة سابقة في التعامل مع وسائل الإعلام. </a:t>
            </a:r>
            <a:r>
              <a:rPr lang="en-US" dirty="0"/>
              <a:t>https://annabaa.org/arabic/books/15269))</a:t>
            </a:r>
          </a:p>
          <a:p>
            <a:pPr marL="0" indent="0" algn="r" rtl="1">
              <a:buNone/>
            </a:pPr>
            <a:endParaRPr lang="en-US" dirty="0"/>
          </a:p>
          <a:p>
            <a:pPr marL="0" indent="0" algn="r" rtl="1">
              <a:buNone/>
            </a:pPr>
            <a:r>
              <a:rPr lang="ar-IQ" dirty="0"/>
              <a:t>وان شكل العلاقة بين الإعلام والأزمات هو أحد المحاور الأساسية التي تساعد في فهم ديناميكيات إدارة الأزمات المعاصرة، فالإعلام لم يعد مجرد ناقل سلبي للأحداث، بل أصبح فاعلًا مؤثرًا قد يسهم في احتواء الأزمة أو تعقيدها، حسب كيفية استخدامه وتوجيه وكما يلي :-</a:t>
            </a:r>
          </a:p>
          <a:p>
            <a:pPr marL="0" indent="0" algn="r" rtl="1">
              <a:buNone/>
            </a:pPr>
            <a:r>
              <a:rPr lang="ar-IQ" dirty="0"/>
              <a:t>1-	الدور التفاعلي للإعلام</a:t>
            </a:r>
          </a:p>
          <a:p>
            <a:pPr marL="0" indent="0" algn="r" rtl="1">
              <a:buNone/>
            </a:pPr>
            <a:r>
              <a:rPr lang="ar-IQ" dirty="0"/>
              <a:t>الإعلام في سياق الأزمات يتحول إلى وسيط استراتيجي يربط بين الجمهور والسلطات، ويؤدي دورًا حيويًا في بناء الثقة العامة عندما تُدار الرسائل الإعلامية بمصداقية وشفافية، يثق الجمهور بالمؤسسات الرسمية. أما في حالة غياب المصداقية، تظهر الشكوك وتنتشر الشائعات وايضا يؤثر في الرأي العام حيث  يساهم في تشكيل تصورات الناس عن خطورة الأزمة، ومن ثم استجابتهم لها.</a:t>
            </a:r>
          </a:p>
          <a:p>
            <a:pPr marL="0" indent="0" algn="r" rtl="1">
              <a:buNone/>
            </a:pPr>
            <a:r>
              <a:rPr lang="ar-IQ" dirty="0"/>
              <a:t>2-	الإعلام كأداة للتهدئة أو التصعيد</a:t>
            </a:r>
          </a:p>
          <a:p>
            <a:pPr marL="0" indent="0" algn="r" rtl="1">
              <a:buNone/>
            </a:pPr>
            <a:r>
              <a:rPr lang="ar-IQ" dirty="0"/>
              <a:t>يعمل الاعلام على التهدئة  وذلك من خلال تقديم معلومات دقيقة ومحدثة، وتوجيه الجمهور نحو السلوكيات السليمة، مثلما حدث في بعض الدول خلال أزمة كورونا حيث استخدمت وسائل الإعلام للتوعية الصحية .</a:t>
            </a:r>
          </a:p>
          <a:p>
            <a:pPr marL="0" indent="0" algn="r" rtl="1">
              <a:buNone/>
            </a:pPr>
            <a:endParaRPr lang="ar-IQ" dirty="0"/>
          </a:p>
          <a:p>
            <a:pPr marL="0" indent="0" algn="r" rtl="1">
              <a:buNone/>
            </a:pPr>
            <a:r>
              <a:rPr lang="ar-IQ" dirty="0"/>
              <a:t>3-	العوامل المؤثرة في فعالية الإعلام أثناء الأزمات </a:t>
            </a:r>
          </a:p>
          <a:p>
            <a:pPr marL="0" indent="0" algn="r" rtl="1">
              <a:buNone/>
            </a:pPr>
            <a:r>
              <a:rPr lang="ar-IQ" dirty="0"/>
              <a:t>ان مهنية القائمين على الرسالة تزيد من  فعالية الإعلام وذلك من خلال رفع جودة التحرير والتدقيق والتحقق من المعلومات ,وايضا التعاون بين الجهات الرسمية ووسائل الإعلام يُمكّن من تقديم رواية موحدة وموثوقة.</a:t>
            </a:r>
          </a:p>
          <a:p>
            <a:pPr marL="0" indent="0" algn="r" rtl="1">
              <a:buNone/>
            </a:pPr>
            <a:r>
              <a:rPr lang="ar-IQ" dirty="0"/>
              <a:t>4-	تأثير الإعلام حسب نوع الأزمة</a:t>
            </a:r>
          </a:p>
          <a:p>
            <a:pPr marL="0" indent="0" algn="r" rtl="1">
              <a:buNone/>
            </a:pPr>
            <a:r>
              <a:rPr lang="ar-IQ" dirty="0"/>
              <a:t>حيث يؤثر الاعلام في الأزمات الصحية يتحول الإعلام إلى قناة توجيهية وتعليمية وفي الأزمات السياسية: يصبح أداة لنقل وجهات النظر وتوسيع نطاق التعبئة الجماهيرية. وفي الكوارث الطبيعية: يركز على الإغاثة والتحذيرات المبكرة.</a:t>
            </a:r>
          </a:p>
        </p:txBody>
      </p:sp>
    </p:spTree>
    <p:extLst>
      <p:ext uri="{BB962C8B-B14F-4D97-AF65-F5344CB8AC3E}">
        <p14:creationId xmlns:p14="http://schemas.microsoft.com/office/powerpoint/2010/main" val="135623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21BB83-5393-4593-844E-B88E9CAFFD29}"/>
              </a:ext>
            </a:extLst>
          </p:cNvPr>
          <p:cNvSpPr>
            <a:spLocks noGrp="1"/>
          </p:cNvSpPr>
          <p:nvPr>
            <p:ph type="title"/>
          </p:nvPr>
        </p:nvSpPr>
        <p:spPr>
          <a:xfrm>
            <a:off x="8685564" y="234778"/>
            <a:ext cx="3200400" cy="792068"/>
          </a:xfrm>
        </p:spPr>
        <p:txBody>
          <a:bodyPr/>
          <a:lstStyle/>
          <a:p>
            <a:pPr algn="ctr"/>
            <a:r>
              <a:rPr lang="ar-SA" dirty="0">
                <a:effectLst>
                  <a:outerShdw blurRad="38100" dist="19050" dir="2700000" algn="tl">
                    <a:schemeClr val="dk1">
                      <a:alpha val="40000"/>
                    </a:schemeClr>
                  </a:outerShdw>
                </a:effectLst>
              </a:rPr>
              <a:t>اتجاهات إعلام الأزمة:</a:t>
            </a:r>
            <a:endParaRPr lang="en-US" dirty="0"/>
          </a:p>
        </p:txBody>
      </p:sp>
      <p:sp>
        <p:nvSpPr>
          <p:cNvPr id="4" name="Text Placeholder 3">
            <a:extLst>
              <a:ext uri="{FF2B5EF4-FFF2-40B4-BE49-F238E27FC236}">
                <a16:creationId xmlns:a16="http://schemas.microsoft.com/office/drawing/2014/main" xmlns="" id="{891AF01E-9F0A-4A66-A262-F4045D7A1BDA}"/>
              </a:ext>
            </a:extLst>
          </p:cNvPr>
          <p:cNvSpPr>
            <a:spLocks noGrp="1"/>
          </p:cNvSpPr>
          <p:nvPr>
            <p:ph type="body" sz="half" idx="2"/>
          </p:nvPr>
        </p:nvSpPr>
        <p:spPr>
          <a:xfrm>
            <a:off x="8549640" y="1112109"/>
            <a:ext cx="3200400" cy="5382820"/>
          </a:xfrm>
        </p:spPr>
        <p:txBody>
          <a:bodyPr>
            <a:noAutofit/>
          </a:bodyPr>
          <a:lstStyle/>
          <a:p>
            <a:pPr algn="r"/>
            <a:r>
              <a:rPr lang="ar-IQ" dirty="0"/>
              <a:t>الإعلام هو من أهم الأدوات التي تستخدمها المنظمات في العصر الحديث، فهذه الأداة تمكن هذه المعلمات من وصف الأحداث القائمة وصفة شاملة ودقيقة. والتأثير في مجريات </a:t>
            </a:r>
            <a:r>
              <a:rPr lang="ar-IQ" dirty="0" err="1"/>
              <a:t>وتتابعات</a:t>
            </a:r>
            <a:r>
              <a:rPr lang="ar-IQ" dirty="0"/>
              <a:t> هذه الأحداث ونقل البيانات والمعلومات عن هذه الأحداث بسرعة كبيرة بفضل ما يتوفر الإعلام من إمكانات </a:t>
            </a:r>
            <a:r>
              <a:rPr lang="ar-IQ" dirty="0" err="1"/>
              <a:t>الكولوجية</a:t>
            </a:r>
            <a:r>
              <a:rPr lang="ar-IQ" dirty="0"/>
              <a:t> وتتركز جهود إعلام الأزمة في اتجاهين رئيسين هما:- شبكة </a:t>
            </a:r>
            <a:r>
              <a:rPr lang="ar-IQ" dirty="0" err="1"/>
              <a:t>النبأالمعلوماتية</a:t>
            </a:r>
            <a:endParaRPr lang="ar-IQ" dirty="0"/>
          </a:p>
          <a:p>
            <a:pPr algn="r"/>
            <a:r>
              <a:rPr lang="ar-IQ" dirty="0" smtClean="0"/>
              <a:t>الاتجاه </a:t>
            </a:r>
            <a:r>
              <a:rPr lang="ar-IQ" dirty="0"/>
              <a:t>الأول : اتجاه اخباري</a:t>
            </a:r>
          </a:p>
          <a:p>
            <a:pPr algn="r"/>
            <a:r>
              <a:rPr lang="ar-IQ" dirty="0"/>
              <a:t>يجري استخدام هذا الاتجاه قبل الأزمة وفي أثناء الأزمة وبعد الأزمة وذلك بهدف نقل أخبار الأزمة إلى عناصر بيئة المنظمة، ويجري التركيز في هذا الاتجاه على تعريف بهذه الأزمة وواقعها وتتابع أحداثها ونتائجها ومحاولات الإدارة وجهودها في التصدي لهذه الأزمة.</a:t>
            </a:r>
          </a:p>
          <a:p>
            <a:pPr algn="r"/>
            <a:r>
              <a:rPr lang="ar-IQ" dirty="0" smtClean="0"/>
              <a:t>الاتجاه </a:t>
            </a:r>
            <a:r>
              <a:rPr lang="ar-IQ" dirty="0"/>
              <a:t>الثاني: إعلام إرشادي توجيهي</a:t>
            </a:r>
          </a:p>
          <a:p>
            <a:pPr algn="r"/>
            <a:r>
              <a:rPr lang="ar-IQ" dirty="0"/>
              <a:t>إن استخدام الإعلام في إرشاد وتوجيه كادر المنظمة </a:t>
            </a:r>
            <a:r>
              <a:rPr lang="ar-IQ" dirty="0" err="1"/>
              <a:t>لوأحيانا</a:t>
            </a:r>
            <a:r>
              <a:rPr lang="ar-IQ" dirty="0"/>
              <a:t> في إرشاد وتوجيه عناصر أخرى من أصحاب المصالح) يؤدي إلى توفير الدعم والمؤازرة والتأييد الإدارة المنظمة من جميع أصحاب المصالح ومن المجتمع.</a:t>
            </a:r>
          </a:p>
          <a:p>
            <a:pPr algn="ctr"/>
            <a:endParaRPr lang="en-US" sz="1200" dirty="0"/>
          </a:p>
        </p:txBody>
      </p:sp>
      <p:pic>
        <p:nvPicPr>
          <p:cNvPr id="2050" name="Picture 2" descr="C:\Users\AL jazeera\Desktop\ما_هي_صفات_القائد_الناجح.jpg"/>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21170" r="21170"/>
          <a:stretch>
            <a:fillRect/>
          </a:stretch>
        </p:blipFill>
        <p:spPr bwMode="auto">
          <a:xfrm>
            <a:off x="0" y="0"/>
            <a:ext cx="830374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1975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612B47-2DA0-4976-A6D2-6C60ECF11C33}"/>
              </a:ext>
            </a:extLst>
          </p:cNvPr>
          <p:cNvSpPr>
            <a:spLocks noGrp="1"/>
          </p:cNvSpPr>
          <p:nvPr>
            <p:ph type="title"/>
          </p:nvPr>
        </p:nvSpPr>
        <p:spPr>
          <a:xfrm>
            <a:off x="8549640" y="685801"/>
            <a:ext cx="3200400" cy="632012"/>
          </a:xfrm>
        </p:spPr>
        <p:txBody>
          <a:bodyPr>
            <a:normAutofit fontScale="90000"/>
          </a:bodyPr>
          <a:lstStyle/>
          <a:p>
            <a:pPr algn="ctr"/>
            <a:r>
              <a:rPr lang="ar-IQ" dirty="0" smtClean="0"/>
              <a:t>محددات وضوابط التغطية الاعلامية للازمات</a:t>
            </a:r>
            <a:endParaRPr lang="en-US" dirty="0"/>
          </a:p>
        </p:txBody>
      </p:sp>
      <p:pic>
        <p:nvPicPr>
          <p:cNvPr id="6" name="Picture Placeholder 5">
            <a:extLst>
              <a:ext uri="{FF2B5EF4-FFF2-40B4-BE49-F238E27FC236}">
                <a16:creationId xmlns:a16="http://schemas.microsoft.com/office/drawing/2014/main" xmlns="" id="{9B22CAA4-6A7C-45B6-8A92-570382B292FF}"/>
              </a:ext>
            </a:extLst>
          </p:cNvPr>
          <p:cNvPicPr>
            <a:picLocks noGrp="1" noChangeAspect="1"/>
          </p:cNvPicPr>
          <p:nvPr>
            <p:ph type="pic" idx="1"/>
          </p:nvPr>
        </p:nvPicPr>
        <p:blipFill>
          <a:blip r:embed="rId2"/>
          <a:srcRect l="9711" r="9711"/>
          <a:stretch>
            <a:fillRect/>
          </a:stretch>
        </p:blipFill>
        <p:spPr/>
      </p:pic>
      <p:sp>
        <p:nvSpPr>
          <p:cNvPr id="4" name="Text Placeholder 3">
            <a:extLst>
              <a:ext uri="{FF2B5EF4-FFF2-40B4-BE49-F238E27FC236}">
                <a16:creationId xmlns:a16="http://schemas.microsoft.com/office/drawing/2014/main" xmlns="" id="{8F681CD2-9E34-4F64-A374-CC6E03A9D43B}"/>
              </a:ext>
            </a:extLst>
          </p:cNvPr>
          <p:cNvSpPr>
            <a:spLocks noGrp="1"/>
          </p:cNvSpPr>
          <p:nvPr>
            <p:ph type="body" sz="half" idx="2"/>
          </p:nvPr>
        </p:nvSpPr>
        <p:spPr>
          <a:xfrm>
            <a:off x="8549640" y="1317813"/>
            <a:ext cx="3200400" cy="4854386"/>
          </a:xfrm>
        </p:spPr>
        <p:txBody>
          <a:bodyPr>
            <a:normAutofit fontScale="85000" lnSpcReduction="20000"/>
          </a:bodyPr>
          <a:lstStyle/>
          <a:p>
            <a:pPr algn="r" rtl="1"/>
            <a:r>
              <a:rPr lang="ar-SA" sz="2000" b="1" dirty="0" smtClean="0"/>
              <a:t>يوجد </a:t>
            </a:r>
            <a:r>
              <a:rPr lang="ar-SA" sz="2000" b="1" dirty="0"/>
              <a:t>عدة محددات لتغطية الازمات اعلاميا وكما ذكرتها (حموده,2000 : 34) كالاتي : </a:t>
            </a:r>
          </a:p>
          <a:p>
            <a:pPr algn="r" rtl="1"/>
            <a:endParaRPr lang="ar-SA" sz="2000" b="1" dirty="0"/>
          </a:p>
          <a:p>
            <a:pPr algn="r" rtl="1"/>
            <a:r>
              <a:rPr lang="ar-SA" sz="2000" b="1" dirty="0" smtClean="0"/>
              <a:t>1-الدقة </a:t>
            </a:r>
            <a:r>
              <a:rPr lang="ar-SA" sz="2000" b="1" dirty="0"/>
              <a:t>وإمداد الرأي العام بالحقائق التفصيلية عن الأزمة.</a:t>
            </a:r>
          </a:p>
          <a:p>
            <a:pPr algn="r" rtl="1"/>
            <a:r>
              <a:rPr lang="ar-SA" sz="2000" b="1" dirty="0" smtClean="0"/>
              <a:t>2-الاهتمام </a:t>
            </a:r>
            <a:r>
              <a:rPr lang="ar-SA" sz="2000" b="1" dirty="0"/>
              <a:t>بالتصريحات ذات الطبيعة الرسمية والسياسية التي تساعد على تشكيل اتجاهات الرأي العام تجاه الأزمة.</a:t>
            </a:r>
          </a:p>
          <a:p>
            <a:pPr algn="r" rtl="1"/>
            <a:r>
              <a:rPr lang="ar-SA" sz="2000" b="1" dirty="0" smtClean="0"/>
              <a:t>3-الاعتراف </a:t>
            </a:r>
            <a:r>
              <a:rPr lang="ar-SA" sz="2000" b="1" dirty="0"/>
              <a:t>بالأخطاء لكسب المصداقية، والقدرة على التعامل بموضوعية وعدم الانفعال مع الأحداث سرعة نشر الحقائق لخلق مناخ صحى يحتوى آثار الأزمة ويواجه الشائعات التي تنشط أثناء </a:t>
            </a:r>
            <a:r>
              <a:rPr lang="ar-SA" sz="2000" b="1" dirty="0" err="1"/>
              <a:t>الأرمات</a:t>
            </a:r>
            <a:r>
              <a:rPr lang="ar-SA" sz="2000" b="1" dirty="0"/>
              <a:t>.</a:t>
            </a:r>
          </a:p>
          <a:p>
            <a:pPr algn="r" rtl="1"/>
            <a:r>
              <a:rPr lang="ar-SA" sz="2000" b="1" dirty="0" smtClean="0"/>
              <a:t>4-الاهتمام </a:t>
            </a:r>
            <a:r>
              <a:rPr lang="ar-SA" sz="2000" b="1" dirty="0"/>
              <a:t>بفورية نقل الحدث من موقعه، والتواجد في مناطق الأحداث والاهتمام بالمادة المصورة .</a:t>
            </a:r>
          </a:p>
          <a:p>
            <a:pPr algn="r" rtl="1"/>
            <a:r>
              <a:rPr lang="ar-SA" sz="2000" b="1" dirty="0" smtClean="0"/>
              <a:t>5-الاهتمام </a:t>
            </a:r>
            <a:r>
              <a:rPr lang="ar-SA" sz="2000" b="1" dirty="0"/>
              <a:t>بالتقارير والتحليلات والتعليقات الإخبارية عن الأزمة وتطوراتها</a:t>
            </a:r>
          </a:p>
        </p:txBody>
      </p:sp>
    </p:spTree>
    <p:extLst>
      <p:ext uri="{BB962C8B-B14F-4D97-AF65-F5344CB8AC3E}">
        <p14:creationId xmlns:p14="http://schemas.microsoft.com/office/powerpoint/2010/main" val="4191253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1612B47-2DA0-4976-A6D2-6C60ECF11C33}"/>
              </a:ext>
            </a:extLst>
          </p:cNvPr>
          <p:cNvSpPr>
            <a:spLocks noGrp="1"/>
          </p:cNvSpPr>
          <p:nvPr>
            <p:ph type="title"/>
          </p:nvPr>
        </p:nvSpPr>
        <p:spPr>
          <a:xfrm>
            <a:off x="9806556" y="290381"/>
            <a:ext cx="1593209" cy="632012"/>
          </a:xfrm>
        </p:spPr>
        <p:txBody>
          <a:bodyPr>
            <a:noAutofit/>
          </a:bodyPr>
          <a:lstStyle/>
          <a:p>
            <a:pPr algn="ctr"/>
            <a:r>
              <a:rPr lang="ar-IQ" sz="2000" dirty="0" smtClean="0"/>
              <a:t>المصادر</a:t>
            </a:r>
            <a:endParaRPr lang="en-US" sz="2000" dirty="0"/>
          </a:p>
        </p:txBody>
      </p:sp>
      <p:sp>
        <p:nvSpPr>
          <p:cNvPr id="4" name="Text Placeholder 3">
            <a:extLst>
              <a:ext uri="{FF2B5EF4-FFF2-40B4-BE49-F238E27FC236}">
                <a16:creationId xmlns:a16="http://schemas.microsoft.com/office/drawing/2014/main" xmlns="" id="{8F681CD2-9E34-4F64-A374-CC6E03A9D43B}"/>
              </a:ext>
            </a:extLst>
          </p:cNvPr>
          <p:cNvSpPr>
            <a:spLocks noGrp="1"/>
          </p:cNvSpPr>
          <p:nvPr>
            <p:ph type="body" sz="half" idx="2"/>
          </p:nvPr>
        </p:nvSpPr>
        <p:spPr>
          <a:xfrm>
            <a:off x="3583459" y="1094704"/>
            <a:ext cx="7574692" cy="5309315"/>
          </a:xfrm>
        </p:spPr>
        <p:txBody>
          <a:bodyPr>
            <a:noAutofit/>
          </a:bodyPr>
          <a:lstStyle/>
          <a:p>
            <a:pPr algn="r" rtl="1"/>
            <a:endParaRPr lang="ar-IQ" sz="1800" dirty="0"/>
          </a:p>
          <a:p>
            <a:pPr algn="r" rtl="1"/>
            <a:r>
              <a:rPr lang="ar-IQ" sz="1800" dirty="0"/>
              <a:t>1</a:t>
            </a:r>
            <a:r>
              <a:rPr lang="ar-IQ" sz="1800" dirty="0" smtClean="0"/>
              <a:t>. النمر</a:t>
            </a:r>
            <a:r>
              <a:rPr lang="ar-IQ" sz="1800" dirty="0"/>
              <a:t>، عبد الله. "دور وسائل الإعلام في أزمة كورونا"، مجلة البحوث الإعلامية,2021,العدد 25.</a:t>
            </a:r>
          </a:p>
          <a:p>
            <a:pPr algn="r" rtl="1"/>
            <a:endParaRPr lang="ar-IQ" sz="1800" dirty="0"/>
          </a:p>
          <a:p>
            <a:pPr algn="r" rtl="1"/>
            <a:r>
              <a:rPr lang="ar-IQ" sz="1800" dirty="0"/>
              <a:t>2</a:t>
            </a:r>
            <a:r>
              <a:rPr lang="ar-IQ" sz="1800" dirty="0" smtClean="0"/>
              <a:t>. </a:t>
            </a:r>
            <a:r>
              <a:rPr lang="ar-IQ" sz="1800" dirty="0" err="1" smtClean="0"/>
              <a:t>مصطفى,هويدا,الاعلام</a:t>
            </a:r>
            <a:r>
              <a:rPr lang="ar-IQ" sz="1800" dirty="0" smtClean="0"/>
              <a:t> </a:t>
            </a:r>
            <a:r>
              <a:rPr lang="ar-IQ" sz="1800" dirty="0"/>
              <a:t>والازمات المعاصرة,2008,دار مصر المحروسة,ط1.</a:t>
            </a:r>
          </a:p>
          <a:p>
            <a:pPr algn="r" rtl="1"/>
            <a:endParaRPr lang="ar-IQ" sz="1800" dirty="0"/>
          </a:p>
          <a:p>
            <a:pPr algn="r" rtl="1"/>
            <a:r>
              <a:rPr lang="ar-IQ" sz="1800" dirty="0"/>
              <a:t>3</a:t>
            </a:r>
            <a:r>
              <a:rPr lang="ar-IQ" sz="1800" dirty="0" smtClean="0"/>
              <a:t>. خضور </a:t>
            </a:r>
            <a:r>
              <a:rPr lang="ar-IQ" sz="1800" dirty="0"/>
              <a:t>,اديب ,الاعلام والازمات ,جامعة نايف العربية للعلوم الامنية .</a:t>
            </a:r>
          </a:p>
          <a:p>
            <a:pPr algn="r" rtl="1"/>
            <a:endParaRPr lang="ar-IQ" sz="1800" dirty="0"/>
          </a:p>
          <a:p>
            <a:pPr algn="r" rtl="1"/>
            <a:r>
              <a:rPr lang="ar-IQ" sz="1800" dirty="0"/>
              <a:t>4</a:t>
            </a:r>
            <a:r>
              <a:rPr lang="ar-IQ" sz="1800" dirty="0" smtClean="0"/>
              <a:t>. </a:t>
            </a:r>
            <a:r>
              <a:rPr lang="ar-IQ" sz="1800" dirty="0" err="1" smtClean="0"/>
              <a:t>حمودة,خديجة,دور</a:t>
            </a:r>
            <a:r>
              <a:rPr lang="ar-IQ" sz="1800" dirty="0" smtClean="0"/>
              <a:t> </a:t>
            </a:r>
            <a:r>
              <a:rPr lang="ar-IQ" sz="1800" dirty="0"/>
              <a:t>الاعلام في الكوارث والازمات ,جامعة عين </a:t>
            </a:r>
            <a:r>
              <a:rPr lang="ar-IQ" sz="1800" dirty="0" err="1"/>
              <a:t>شمس,القاهرة</a:t>
            </a:r>
            <a:r>
              <a:rPr lang="ar-IQ" sz="1800" dirty="0"/>
              <a:t> .</a:t>
            </a:r>
          </a:p>
          <a:p>
            <a:pPr algn="r" rtl="1"/>
            <a:endParaRPr lang="ar-IQ" sz="1800" dirty="0"/>
          </a:p>
          <a:p>
            <a:pPr algn="r" rtl="1"/>
            <a:r>
              <a:rPr lang="ar-IQ" sz="1800" dirty="0"/>
              <a:t>5</a:t>
            </a:r>
            <a:r>
              <a:rPr lang="ar-IQ" sz="1800" dirty="0" smtClean="0"/>
              <a:t>. شبكة </a:t>
            </a:r>
            <a:r>
              <a:rPr lang="ar-IQ" sz="1800" dirty="0"/>
              <a:t>النبأ المعلوماتية </a:t>
            </a:r>
          </a:p>
          <a:p>
            <a:pPr algn="r" rtl="1"/>
            <a:r>
              <a:rPr lang="en-US" sz="1800" dirty="0"/>
              <a:t>https://annabaa.org/arabic/books/15269</a:t>
            </a:r>
          </a:p>
          <a:p>
            <a:pPr algn="r" rtl="1"/>
            <a:endParaRPr lang="en-US" sz="1800" dirty="0"/>
          </a:p>
          <a:p>
            <a:pPr algn="r" rtl="1"/>
            <a:endParaRPr lang="en-US" sz="1800" dirty="0"/>
          </a:p>
          <a:p>
            <a:pPr algn="r" rtl="1"/>
            <a:endParaRPr lang="ar-SA" sz="700" dirty="0"/>
          </a:p>
          <a:p>
            <a:pPr algn="r" rtl="1"/>
            <a:r>
              <a:rPr lang="ar-SA" sz="700" dirty="0" smtClean="0"/>
              <a:t> </a:t>
            </a:r>
            <a:endParaRPr lang="en-US" sz="600" dirty="0"/>
          </a:p>
        </p:txBody>
      </p:sp>
      <p:sp>
        <p:nvSpPr>
          <p:cNvPr id="3" name="عنصر نائب للصورة 2"/>
          <p:cNvSpPr>
            <a:spLocks noGrp="1"/>
          </p:cNvSpPr>
          <p:nvPr>
            <p:ph type="pic" idx="1"/>
          </p:nvPr>
        </p:nvSpPr>
        <p:spPr>
          <a:xfrm>
            <a:off x="0" y="0"/>
            <a:ext cx="3593206" cy="6858000"/>
          </a:xfrm>
        </p:spPr>
      </p:sp>
    </p:spTree>
    <p:extLst>
      <p:ext uri="{BB962C8B-B14F-4D97-AF65-F5344CB8AC3E}">
        <p14:creationId xmlns:p14="http://schemas.microsoft.com/office/powerpoint/2010/main" val="40664205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119</TotalTime>
  <Words>696</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Rockwell</vt:lpstr>
      <vt:lpstr>Rockwell Condensed</vt:lpstr>
      <vt:lpstr>Times New Roman</vt:lpstr>
      <vt:lpstr>Wingdings</vt:lpstr>
      <vt:lpstr>Wood Type</vt:lpstr>
      <vt:lpstr>دور الاعلام في ادارة الازمات  </vt:lpstr>
      <vt:lpstr>المقدمة</vt:lpstr>
      <vt:lpstr>PowerPoint Presentation</vt:lpstr>
      <vt:lpstr>المفاهيم : مفهوم الأزمة الأزمة هي موقف مفاجئ يهدد المصالح الحيوية لمجموعة أو مجتمع ما، ويحتاج إلى تدخل سريع وفعّال لتقليل الخسائر المحتملة. مفهوم الإعلام الإعلام هو منظومة من القنوات والأدوات التي تنقل المعلومات والأفكار والآراء إلى الجمهور، وتشمل الإعلام التقليدي (الصحافة، التلفزيون، الراديو) والإعلام الرقمي (وسائل التواصل الاجتماعي، المواقع الإلكترونية). مفهوم اتصالات الأزمة يقصد باتصالات الأزمة جميع انشطة وجهود الاتصال التي تجريها العلاقات العامة أو أي جهة في المنظمة) عند وقوع أزمة ما، وتجري اتصالات الأزمة في ظل ظروف غير عادية، وفي ظل أجواء سلبية، وتهدف اتصالات الأزمة إلى المحافظة على سمعة حسنة للمنظمة في ظل آثار الأزمة وانعكاساتها. </vt:lpstr>
      <vt:lpstr>اهمية اتصالات الازمة</vt:lpstr>
      <vt:lpstr>المتحدث الرسمي</vt:lpstr>
      <vt:lpstr>اتجاهات إعلام الأزمة:</vt:lpstr>
      <vt:lpstr>محددات وضوابط التغطية الاعلامية للازمات</vt:lpstr>
      <vt:lpstr>المصادر</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المنظمة المتعلمة السيناريوهات في اتخاذ القرار</dc:title>
  <dc:creator>marwa basim</dc:creator>
  <cp:lastModifiedBy>Maher</cp:lastModifiedBy>
  <cp:revision>11</cp:revision>
  <dcterms:created xsi:type="dcterms:W3CDTF">2023-10-31T20:51:57Z</dcterms:created>
  <dcterms:modified xsi:type="dcterms:W3CDTF">2025-09-11T05:58:01Z</dcterms:modified>
</cp:coreProperties>
</file>