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65" r:id="rId5"/>
    <p:sldId id="259" r:id="rId6"/>
    <p:sldId id="260" r:id="rId7"/>
    <p:sldId id="272" r:id="rId8"/>
    <p:sldId id="270"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06" autoAdjust="0"/>
    <p:restoredTop sz="94660"/>
  </p:normalViewPr>
  <p:slideViewPr>
    <p:cSldViewPr snapToGrid="0">
      <p:cViewPr varScale="1">
        <p:scale>
          <a:sx n="73" d="100"/>
          <a:sy n="73" d="100"/>
        </p:scale>
        <p:origin x="630"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pPr/>
              <a:t>9/11/2025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pPr/>
              <a:t>9/11/2025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pPr/>
              <a:t>9/11/2025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pPr/>
              <a:t>9/11/2025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pPr/>
              <a:t>9/11/2025</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pPr/>
              <a:t>9/11/2025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pPr/>
              <a:t>9/11/2025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pPr/>
              <a:t>9/11/2025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pPr/>
              <a:t>9/11/2025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A16AA21-1863-4931-97CB-99D0A168701B}" type="datetimeFigureOut">
              <a:rPr lang="en-US" dirty="0"/>
              <a:pPr/>
              <a:t>9/11/2025</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772C379-9A7C-4C87-A116-CBE9F58B04C5}" type="datetimeFigureOut">
              <a:rPr lang="en-US" dirty="0"/>
              <a:pPr/>
              <a:t>9/11/2025</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pPr/>
              <a:t>9/11/2025</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CE161D1-EDBC-45EC-A075-644C90ED9678}"/>
              </a:ext>
            </a:extLst>
          </p:cNvPr>
          <p:cNvSpPr>
            <a:spLocks noGrp="1"/>
          </p:cNvSpPr>
          <p:nvPr>
            <p:ph type="ctrTitle"/>
          </p:nvPr>
        </p:nvSpPr>
        <p:spPr>
          <a:xfrm>
            <a:off x="1069848" y="1399032"/>
            <a:ext cx="10042801" cy="2836792"/>
          </a:xfrm>
        </p:spPr>
        <p:txBody>
          <a:bodyPr/>
          <a:lstStyle/>
          <a:p>
            <a:pPr algn="r"/>
            <a:r>
              <a:rPr lang="ar-IQ" sz="4000" dirty="0" smtClean="0"/>
              <a:t>التخطيط الاستراتيجي لإدارة الازمات</a:t>
            </a:r>
            <a:r>
              <a:rPr lang="ar-IQ" sz="4000" dirty="0"/>
              <a:t/>
            </a:r>
            <a:br>
              <a:rPr lang="ar-IQ" sz="4000" dirty="0"/>
            </a:br>
            <a:endParaRPr lang="en-US" sz="4000" dirty="0"/>
          </a:p>
        </p:txBody>
      </p:sp>
      <p:sp>
        <p:nvSpPr>
          <p:cNvPr id="3" name="Subtitle 2">
            <a:extLst>
              <a:ext uri="{FF2B5EF4-FFF2-40B4-BE49-F238E27FC236}">
                <a16:creationId xmlns:a16="http://schemas.microsoft.com/office/drawing/2014/main" xmlns="" id="{CF121EF4-0FE3-4290-9C06-F34C3F17DAEC}"/>
              </a:ext>
            </a:extLst>
          </p:cNvPr>
          <p:cNvSpPr>
            <a:spLocks noGrp="1"/>
          </p:cNvSpPr>
          <p:nvPr>
            <p:ph type="subTitle" idx="1"/>
          </p:nvPr>
        </p:nvSpPr>
        <p:spPr/>
        <p:txBody>
          <a:bodyPr/>
          <a:lstStyle/>
          <a:p>
            <a:pPr algn="ctr"/>
            <a:r>
              <a:rPr lang="ar-IQ" dirty="0" smtClean="0"/>
              <a:t>اشراف : أ . د. سمية عباس مجيد</a:t>
            </a:r>
            <a:endParaRPr lang="ar-IQ" dirty="0"/>
          </a:p>
          <a:p>
            <a:pPr algn="ctr"/>
            <a:r>
              <a:rPr lang="ar-IQ" dirty="0" smtClean="0"/>
              <a:t>اعداد الطالب / محمد عمار هادي</a:t>
            </a:r>
            <a:endParaRPr lang="en-US" dirty="0"/>
          </a:p>
        </p:txBody>
      </p:sp>
    </p:spTree>
    <p:extLst>
      <p:ext uri="{BB962C8B-B14F-4D97-AF65-F5344CB8AC3E}">
        <p14:creationId xmlns:p14="http://schemas.microsoft.com/office/powerpoint/2010/main" val="20057988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BC63E9A-701C-4D23-A63A-F5096355F439}"/>
              </a:ext>
            </a:extLst>
          </p:cNvPr>
          <p:cNvSpPr>
            <a:spLocks noGrp="1"/>
          </p:cNvSpPr>
          <p:nvPr>
            <p:ph type="title"/>
          </p:nvPr>
        </p:nvSpPr>
        <p:spPr>
          <a:xfrm>
            <a:off x="8549640" y="685800"/>
            <a:ext cx="3200400" cy="457200"/>
          </a:xfrm>
        </p:spPr>
        <p:txBody>
          <a:bodyPr>
            <a:normAutofit/>
          </a:bodyPr>
          <a:lstStyle/>
          <a:p>
            <a:pPr algn="ctr"/>
            <a:r>
              <a:rPr lang="ar-IQ" sz="2400" dirty="0" smtClean="0"/>
              <a:t>المفهوم</a:t>
            </a:r>
            <a:endParaRPr lang="en-US" sz="2400" dirty="0"/>
          </a:p>
        </p:txBody>
      </p:sp>
      <p:sp>
        <p:nvSpPr>
          <p:cNvPr id="4" name="Text Placeholder 3">
            <a:extLst>
              <a:ext uri="{FF2B5EF4-FFF2-40B4-BE49-F238E27FC236}">
                <a16:creationId xmlns:a16="http://schemas.microsoft.com/office/drawing/2014/main" xmlns="" id="{4643389B-5D39-4A25-9F07-7336E2681F6B}"/>
              </a:ext>
            </a:extLst>
          </p:cNvPr>
          <p:cNvSpPr>
            <a:spLocks noGrp="1"/>
          </p:cNvSpPr>
          <p:nvPr>
            <p:ph type="body" sz="half" idx="2"/>
          </p:nvPr>
        </p:nvSpPr>
        <p:spPr>
          <a:xfrm>
            <a:off x="8549640" y="1358153"/>
            <a:ext cx="3200400" cy="5204012"/>
          </a:xfrm>
        </p:spPr>
        <p:txBody>
          <a:bodyPr>
            <a:normAutofit fontScale="85000" lnSpcReduction="20000"/>
          </a:bodyPr>
          <a:lstStyle/>
          <a:p>
            <a:pPr algn="justLow" rtl="1"/>
            <a:r>
              <a:rPr lang="ar-SA" sz="2000" dirty="0"/>
              <a:t>التخطيط الاستراتيجي لإدارة الأزمات هو عملية منهجية تهدف إلى إعداد المؤسسة أو المنظمة لمواجهة الأزمات المحتملة بطريقة مدروسة ومنظمة. ويتضمن هذا التخطيط تحليل المخاطر والتهديدات المحتملة، ووضع خطط بديلة لمواجهتها، وتحديد الإجراءات المناسبة للتقليل من آثارها وضمان استمرارية العمل بأعلى قدر من الكفاءة.</a:t>
            </a:r>
          </a:p>
          <a:p>
            <a:pPr algn="justLow" rtl="1"/>
            <a:r>
              <a:rPr lang="ar-SA" sz="2000" dirty="0"/>
              <a:t>يرتكز التخطيط الاستراتيجي للأزمات على استباق الأحداث بدلاً من انتظار وقوعها، من خلال إعداد سيناريوهات متعددة لما قد يحدث مستقبلاً، وتطوير خطط استجابة شاملة تشمل جميع المستويات الإدارية والفنية داخل المؤسسة. كما يتضمن تحديد الموارد اللازمة، وبناء فرق عمل مدربة، وإنشاء نظم تواصل فعالة أثناء الأزمات.</a:t>
            </a:r>
          </a:p>
          <a:p>
            <a:pPr algn="justLow" rtl="1"/>
            <a:r>
              <a:rPr lang="ar-SA" sz="2000" dirty="0"/>
              <a:t>بعبارة أخرى، يُعد التخطيط الاستراتيجي لإدارة الأزمات أداة وقائية وتكيفية في آن واحد، تساهم في حماية الأفراد والممتلكات، والحفاظ على سمعة المؤسسة، وتعزيز مرونتها وقدرتها على تجاوز المحن وتحويلها إلى فرص للتحسين والتطور </a:t>
            </a:r>
            <a:r>
              <a:rPr lang="ar-IQ" sz="2000" dirty="0" smtClean="0"/>
              <a:t/>
            </a:r>
            <a:br>
              <a:rPr lang="ar-IQ" sz="2000" dirty="0" smtClean="0"/>
            </a:br>
            <a:r>
              <a:rPr lang="ar-SA" sz="2000" dirty="0" smtClean="0"/>
              <a:t>(</a:t>
            </a:r>
            <a:r>
              <a:rPr lang="ar-SA" sz="2000" dirty="0"/>
              <a:t>السرحان . 2020 ، 15) .</a:t>
            </a:r>
          </a:p>
        </p:txBody>
      </p:sp>
      <p:pic>
        <p:nvPicPr>
          <p:cNvPr id="1027" name="Picture 3" descr="C:\Users\AL jazeera\Desktop\1699349399379.jpg"/>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rcRect l="11919" r="11919"/>
          <a:stretch>
            <a:fill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09725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xmlns="" id="{16BC4C0A-0D84-41F2-8CB7-006E5A8ED25E}"/>
              </a:ext>
            </a:extLst>
          </p:cNvPr>
          <p:cNvPicPr>
            <a:picLocks noChangeAspect="1"/>
          </p:cNvPicPr>
          <p:nvPr/>
        </p:nvPicPr>
        <p:blipFill>
          <a:blip r:embed="rId2"/>
          <a:stretch>
            <a:fillRect/>
          </a:stretch>
        </p:blipFill>
        <p:spPr>
          <a:xfrm>
            <a:off x="363071" y="228600"/>
            <a:ext cx="11430000" cy="6131859"/>
          </a:xfrm>
          <a:prstGeom prst="rect">
            <a:avLst/>
          </a:prstGeom>
        </p:spPr>
      </p:pic>
    </p:spTree>
    <p:extLst>
      <p:ext uri="{BB962C8B-B14F-4D97-AF65-F5344CB8AC3E}">
        <p14:creationId xmlns:p14="http://schemas.microsoft.com/office/powerpoint/2010/main" val="3667235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3A9AAE2-1EC0-4ED3-A64D-6202B2656A0F}"/>
              </a:ext>
            </a:extLst>
          </p:cNvPr>
          <p:cNvSpPr>
            <a:spLocks noGrp="1"/>
          </p:cNvSpPr>
          <p:nvPr>
            <p:ph type="title"/>
          </p:nvPr>
        </p:nvSpPr>
        <p:spPr>
          <a:xfrm>
            <a:off x="1069848" y="484631"/>
            <a:ext cx="10058400" cy="6010297"/>
          </a:xfrm>
        </p:spPr>
        <p:txBody>
          <a:bodyPr>
            <a:normAutofit fontScale="90000"/>
          </a:bodyPr>
          <a:lstStyle/>
          <a:p>
            <a:pPr algn="r" rtl="1"/>
            <a:r>
              <a:rPr lang="ar-IQ" sz="2800" b="1" u="sng" dirty="0" smtClean="0"/>
              <a:t>الاهمية </a:t>
            </a:r>
            <a:r>
              <a:rPr lang="ar-SA" sz="2800" b="1" u="sng" dirty="0" smtClean="0"/>
              <a:t>:</a:t>
            </a:r>
            <a:r>
              <a:rPr lang="en-US" sz="2200" dirty="0"/>
              <a:t/>
            </a:r>
            <a:br>
              <a:rPr lang="en-US" sz="2200" dirty="0"/>
            </a:br>
            <a:r>
              <a:rPr lang="ar-SA" sz="2400" dirty="0"/>
              <a:t>1.	التنبؤ المبكر بالمخاطر:</a:t>
            </a:r>
            <a:br>
              <a:rPr lang="ar-SA" sz="2400" dirty="0"/>
            </a:br>
            <a:r>
              <a:rPr lang="ar-SA" sz="2400" dirty="0"/>
              <a:t>يساعد التخطيط الاستراتيجي في التعرف على الأزمات المحتملة قبل وقوعها، مما يتيح للمؤسسة الاستعداد لها بشكل أفضل.</a:t>
            </a:r>
            <a:br>
              <a:rPr lang="ar-SA" sz="2400" dirty="0"/>
            </a:br>
            <a:r>
              <a:rPr lang="ar-SA" sz="2400" dirty="0"/>
              <a:t>2.	تقليل الآثار السلبية:</a:t>
            </a:r>
            <a:br>
              <a:rPr lang="ar-SA" sz="2400" dirty="0"/>
            </a:br>
            <a:r>
              <a:rPr lang="ar-SA" sz="2400" dirty="0"/>
              <a:t>من خلال خطط الاستجابة المدروسة، يمكن الحد من الأضرار البشرية والمادية التي قد تنتج عن الأزمات.</a:t>
            </a:r>
            <a:br>
              <a:rPr lang="ar-SA" sz="2400" dirty="0"/>
            </a:br>
            <a:r>
              <a:rPr lang="ar-SA" sz="2400" dirty="0"/>
              <a:t>3.	ضمان استمرارية العمل:</a:t>
            </a:r>
            <a:br>
              <a:rPr lang="ar-SA" sz="2400" dirty="0"/>
            </a:br>
            <a:r>
              <a:rPr lang="ar-SA" sz="2400" dirty="0"/>
              <a:t>يساهم التخطيط في الحفاظ على سير العمليات الحيوية داخل المؤسسة خلال فترات الطوارئ والأزمات.</a:t>
            </a:r>
            <a:br>
              <a:rPr lang="ar-SA" sz="2400" dirty="0"/>
            </a:br>
            <a:r>
              <a:rPr lang="ar-SA" sz="2400" dirty="0"/>
              <a:t>4.	تحسين سرعة وكفاءة الاستجابة:</a:t>
            </a:r>
            <a:br>
              <a:rPr lang="ar-SA" sz="2400" dirty="0"/>
            </a:br>
            <a:r>
              <a:rPr lang="ar-SA" sz="2400" dirty="0"/>
              <a:t>من خلال تحديد الأدوار والمسؤوليات مسبقًا، تتمكن المؤسسة من التصرف بسرعة وفاعلية عند وقوع الأزمة.</a:t>
            </a:r>
            <a:br>
              <a:rPr lang="ar-SA" sz="2400" dirty="0"/>
            </a:br>
            <a:r>
              <a:rPr lang="ar-SA" sz="2400" dirty="0"/>
              <a:t>5.	تعزيز ثقة أصحاب المصلحة:</a:t>
            </a:r>
            <a:br>
              <a:rPr lang="ar-SA" sz="2400" dirty="0"/>
            </a:br>
            <a:r>
              <a:rPr lang="ar-SA" sz="2400" dirty="0"/>
              <a:t>يظهر التخطيط الجيد التزام المؤسسة بحماية موظفيها وعملائها وشركائها، مما يعزز الثقة والمصداقية.</a:t>
            </a:r>
            <a:br>
              <a:rPr lang="ar-SA" sz="2400" dirty="0"/>
            </a:br>
            <a:r>
              <a:rPr lang="ar-SA" sz="2400" dirty="0"/>
              <a:t>6.	تحسين القدرة على التعافي:</a:t>
            </a:r>
            <a:br>
              <a:rPr lang="ar-SA" sz="2400" dirty="0"/>
            </a:br>
            <a:r>
              <a:rPr lang="ar-SA" sz="2400" dirty="0"/>
              <a:t>يساهم التخطيط الاستراتيجي في إعداد خطط تعافٍ سريعة تعيد المؤسسة إلى وضعها الطبيعي بأقل وقت وتكلفة ممكنة.</a:t>
            </a:r>
            <a:br>
              <a:rPr lang="ar-SA" sz="2400" dirty="0"/>
            </a:br>
            <a:r>
              <a:rPr lang="ar-SA" sz="2400" dirty="0"/>
              <a:t>7.	بناء ثقافة تنظيمية مرنة:</a:t>
            </a:r>
            <a:br>
              <a:rPr lang="ar-SA" sz="2400" dirty="0"/>
            </a:br>
            <a:r>
              <a:rPr lang="ar-SA" sz="2400" dirty="0"/>
              <a:t>يرسخ التخطيط ثقافة الاستعداد والمرونة داخل المؤسسة، مما يجعلها أكثر قدرة على التكيف مع التغيرات المستقبلية.</a:t>
            </a:r>
            <a:br>
              <a:rPr lang="ar-SA" sz="2400" dirty="0"/>
            </a:br>
            <a:r>
              <a:rPr lang="ar-SA" sz="2400" dirty="0"/>
              <a:t>(السرحان . 2020 ، 24) </a:t>
            </a:r>
            <a:br>
              <a:rPr lang="ar-SA" sz="2400" dirty="0"/>
            </a:br>
            <a:endParaRPr lang="en-US" sz="2400" dirty="0"/>
          </a:p>
        </p:txBody>
      </p:sp>
    </p:spTree>
    <p:extLst>
      <p:ext uri="{BB962C8B-B14F-4D97-AF65-F5344CB8AC3E}">
        <p14:creationId xmlns:p14="http://schemas.microsoft.com/office/powerpoint/2010/main" val="30660984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0FA3755-EE30-4114-A674-0DC11EFFC28F}"/>
              </a:ext>
            </a:extLst>
          </p:cNvPr>
          <p:cNvSpPr>
            <a:spLocks noGrp="1"/>
          </p:cNvSpPr>
          <p:nvPr>
            <p:ph type="title"/>
          </p:nvPr>
        </p:nvSpPr>
        <p:spPr>
          <a:xfrm>
            <a:off x="2554941" y="484632"/>
            <a:ext cx="8283388" cy="1007992"/>
          </a:xfrm>
        </p:spPr>
        <p:txBody>
          <a:bodyPr>
            <a:normAutofit/>
          </a:bodyPr>
          <a:lstStyle/>
          <a:p>
            <a:pPr algn="ctr"/>
            <a:r>
              <a:rPr lang="ar-IQ" sz="3600" dirty="0" smtClean="0"/>
              <a:t>متطلبات التخطيط الاستراتيجي </a:t>
            </a:r>
            <a:r>
              <a:rPr lang="ar-IQ" sz="3600" dirty="0" err="1" smtClean="0"/>
              <a:t>لادارة</a:t>
            </a:r>
            <a:r>
              <a:rPr lang="ar-IQ" sz="3600" dirty="0" smtClean="0"/>
              <a:t> الازمات</a:t>
            </a:r>
            <a:endParaRPr lang="en-US" sz="3600" dirty="0"/>
          </a:p>
        </p:txBody>
      </p:sp>
      <p:sp>
        <p:nvSpPr>
          <p:cNvPr id="3" name="Content Placeholder 2">
            <a:extLst>
              <a:ext uri="{FF2B5EF4-FFF2-40B4-BE49-F238E27FC236}">
                <a16:creationId xmlns:a16="http://schemas.microsoft.com/office/drawing/2014/main" xmlns="" id="{6BDA579D-37EB-40B9-AFA1-C950EB3B1123}"/>
              </a:ext>
            </a:extLst>
          </p:cNvPr>
          <p:cNvSpPr>
            <a:spLocks noGrp="1"/>
          </p:cNvSpPr>
          <p:nvPr>
            <p:ph idx="1"/>
          </p:nvPr>
        </p:nvSpPr>
        <p:spPr>
          <a:xfrm>
            <a:off x="1069848" y="1297459"/>
            <a:ext cx="10058400" cy="4874741"/>
          </a:xfrm>
        </p:spPr>
        <p:txBody>
          <a:bodyPr>
            <a:normAutofit fontScale="47500" lnSpcReduction="20000"/>
          </a:bodyPr>
          <a:lstStyle/>
          <a:p>
            <a:pPr lvl="0" algn="r" rtl="1" fontAlgn="base"/>
            <a:r>
              <a:rPr lang="ar-IQ" sz="2800" dirty="0"/>
              <a:t>1.	القيادة الفعّالة والإدارة الواعية: تعتبر القيادة أحد المتطلبات الأساسية للتخطيط الاستراتيجي لإدارة الأزمات. يجب أن تكون هناك إدارة قوية تدرك أهمية الاستعداد للأزمات وتعمل على اتخاذ قرارات سريعة وفعالة تحت الضغط. القادة الذين يمتلكون مهارات في التعامل مع الأزمات يكونون قادرين على توجيه المؤسسة بنجاح نحو حلول مبتكرة دون التأثر بشدة بالأحداث الطارئة.</a:t>
            </a:r>
          </a:p>
          <a:p>
            <a:pPr lvl="0" algn="r" rtl="1" fontAlgn="base"/>
            <a:r>
              <a:rPr lang="ar-IQ" sz="2800" dirty="0"/>
              <a:t>2.	تحليل البيئة الداخلية والخارجية: يتطلب التخطيط الاستراتيجي لإدارة الأزمات فحصًا دقيقًا للعوامل الداخلية والخارجية التي قد تؤثر على المؤسسة. يشمل ذلك تحليل نقاط القوة والضعف داخل المنظمة، فضلاً عن دراسة الفرص والتهديدات التي قد تنشأ من البيئة الخارجية. هذا التحليل يُمكّن المؤسسة من تحديد المخاطر المحتملة وإعداد سيناريوهات للمستقبل.</a:t>
            </a:r>
          </a:p>
          <a:p>
            <a:pPr lvl="0" algn="r" rtl="1" fontAlgn="base"/>
            <a:r>
              <a:rPr lang="ar-IQ" sz="2800" dirty="0"/>
              <a:t>3.	التخطيط المسبق للسيناريوهات المحتملة: من المتطلبات الأساسية للتخطيط الاستراتيجي لإدارة الأزمات وضع خطط مسبقة تستند إلى سيناريوهات متعددة للأزمات المحتملة. يجب على المؤسسة أن تتصور مختلف الظروف التي قد تؤدي إلى أزمة، سواء كانت طبيعية أو اقتصادية أو اجتماعية، وتحدد استراتيجيات متنوعة للتعامل مع كل نوع من هذه الأزمات.</a:t>
            </a:r>
          </a:p>
          <a:p>
            <a:pPr lvl="0" algn="r" rtl="1" fontAlgn="base"/>
            <a:r>
              <a:rPr lang="ar-IQ" sz="2800" dirty="0"/>
              <a:t>4.	تخصيص الموارد اللازمة: لضمان نجاح الخطط الاستراتيجية في مواجهة الأزمات، يجب أن تكون هناك موارد كافية مخصصة لتنفيذ هذه الخطط. يشمل ذلك تخصيص الموارد المالية، البشرية، والتقنية، والتأكد من أن المؤسسة قادرة على تفعيل خطط الطوارئ بأقصى سرعة وفعالية عند الحاجة.</a:t>
            </a:r>
          </a:p>
          <a:p>
            <a:pPr lvl="0" algn="r" rtl="1" fontAlgn="base"/>
            <a:r>
              <a:rPr lang="ar-IQ" sz="2800" dirty="0"/>
              <a:t>5.	بناء فرق عمل متخصصة: من أجل إدارة الأزمات بشكل فعال، يجب تشكيل فرق عمل متخصصة من ذوي الخبرات المتنوعة. تتضمن هذه الفرق أفرادًا من مختلف الأقسام في المؤسسة (مثل العمليات، الموارد البشرية، التسويق، والشؤون القانونية) الذين يتعاونون معًا لإيجاد الحلول السريعة للأزمات.</a:t>
            </a:r>
          </a:p>
          <a:p>
            <a:pPr lvl="0" algn="r" rtl="1" fontAlgn="base"/>
            <a:r>
              <a:rPr lang="ar-IQ" sz="2800" dirty="0"/>
              <a:t>6.	وضع نظام اتصالات فعال: يعتمد نجاح إدارة الأزمات بشكل كبير على وجود نظام اتصالات مرن وفعال. من المهم أن تكون هناك قنوات اتصال واضحة وسريعة بين جميع الأطراف المعنية سواء داخل المؤسسة أو مع الجهات الخارجية، مما يضمن تدفق المعلومات بشكل سلس ويقلل من الفوضى أثناء الأزمة.</a:t>
            </a:r>
          </a:p>
          <a:p>
            <a:pPr lvl="0" algn="r" rtl="1" fontAlgn="base"/>
            <a:r>
              <a:rPr lang="ar-IQ" sz="2800" dirty="0"/>
              <a:t>7.	التدريب المستمر والمحاكاة: أحد العناصر الأساسية في التخطيط الاستراتيجي هو التدريب المستمر. يجب على المؤسسات إجراء تدريبات دورية على خطط الطوارئ، مع محاكاة سيناريوهات الأزمات الواقعية. التدريب يساعد الموظفين على التكيف بسرعة مع المواقف الطارئة ويزيد من فاعلية استجابتهم في الأوقات الحرجة.</a:t>
            </a:r>
          </a:p>
          <a:p>
            <a:pPr lvl="0" algn="r" rtl="1" fontAlgn="base"/>
            <a:r>
              <a:rPr lang="ar-IQ" sz="2800" dirty="0"/>
              <a:t>8.	مرونة الخطط وقابليتها للتحديث: يجب أن تكون خطط الأزمات مرنة وقابلة للتحديث بشكل مستمر بناءً على التغيرات التي تطرأ في البيئة المحيطة. التطورات في التكنولوجيا أو السياسة أو الاقتصاد قد تؤثر على استجابة المؤسسة للأزمات، وبالتالي يجب أن تكون الخطط قابلة للتعديل وفقًا لهذه المتغيرات.</a:t>
            </a:r>
          </a:p>
          <a:p>
            <a:pPr lvl="0" algn="r" rtl="1" fontAlgn="base"/>
            <a:r>
              <a:rPr lang="ar-IQ" sz="2800" dirty="0"/>
              <a:t>9.	التقييم والمتابعة: بعد وقوع الأزمة، يجب أن يكون هناك نظام لتقييم أداء الخطط الاستراتيجية المتبعة. تحليل ما تم تنفيذه بشكل جيد وما يمكن تحسينه يساعد في تحديث الخطط المستقبلية وجعل المؤسسة أكثر استعدادًا للأزمات القادمة. التقييم المستمر والابتكار في الأساليب يمكن أن يعزز قدرة المؤسسة على التكيف مع التحديات المستقبلية.</a:t>
            </a:r>
          </a:p>
          <a:p>
            <a:pPr lvl="0" algn="r" rtl="1" fontAlgn="base"/>
            <a:endParaRPr lang="en-US" sz="2800" dirty="0"/>
          </a:p>
        </p:txBody>
      </p:sp>
    </p:spTree>
    <p:extLst>
      <p:ext uri="{BB962C8B-B14F-4D97-AF65-F5344CB8AC3E}">
        <p14:creationId xmlns:p14="http://schemas.microsoft.com/office/powerpoint/2010/main" val="36215039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7C792C2-C900-43AA-8DAE-29CB62D6FD53}"/>
              </a:ext>
            </a:extLst>
          </p:cNvPr>
          <p:cNvSpPr>
            <a:spLocks noGrp="1"/>
          </p:cNvSpPr>
          <p:nvPr>
            <p:ph type="title"/>
          </p:nvPr>
        </p:nvSpPr>
        <p:spPr>
          <a:xfrm>
            <a:off x="1069848" y="363071"/>
            <a:ext cx="10058400" cy="1680882"/>
          </a:xfrm>
        </p:spPr>
        <p:txBody>
          <a:bodyPr>
            <a:normAutofit/>
          </a:bodyPr>
          <a:lstStyle/>
          <a:p>
            <a:pPr algn="ctr"/>
            <a:r>
              <a:rPr lang="ar-IQ" sz="4000" b="1" dirty="0" smtClean="0"/>
              <a:t>مراحل التخطيط الاستراتيجي </a:t>
            </a:r>
            <a:r>
              <a:rPr lang="ar-IQ" sz="4000" b="1" dirty="0" err="1" smtClean="0"/>
              <a:t>لادارة</a:t>
            </a:r>
            <a:r>
              <a:rPr lang="ar-IQ" sz="4000" b="1" dirty="0" smtClean="0"/>
              <a:t> الازمات</a:t>
            </a:r>
            <a:endParaRPr lang="en-US" dirty="0"/>
          </a:p>
        </p:txBody>
      </p:sp>
      <p:sp>
        <p:nvSpPr>
          <p:cNvPr id="4" name="Content Placeholder 3">
            <a:extLst>
              <a:ext uri="{FF2B5EF4-FFF2-40B4-BE49-F238E27FC236}">
                <a16:creationId xmlns:a16="http://schemas.microsoft.com/office/drawing/2014/main" xmlns="" id="{12A10D56-DF8E-44C7-88A6-43D45516F808}"/>
              </a:ext>
            </a:extLst>
          </p:cNvPr>
          <p:cNvSpPr>
            <a:spLocks noGrp="1"/>
          </p:cNvSpPr>
          <p:nvPr>
            <p:ph sz="half" idx="2"/>
          </p:nvPr>
        </p:nvSpPr>
        <p:spPr>
          <a:xfrm>
            <a:off x="1764406" y="1804086"/>
            <a:ext cx="8903938" cy="4275438"/>
          </a:xfrm>
        </p:spPr>
        <p:txBody>
          <a:bodyPr>
            <a:normAutofit fontScale="85000" lnSpcReduction="20000"/>
          </a:bodyPr>
          <a:lstStyle/>
          <a:p>
            <a:pPr marL="0" indent="0" algn="ctr" rtl="1">
              <a:buNone/>
            </a:pPr>
            <a:r>
              <a:rPr lang="ar-IQ" dirty="0"/>
              <a:t>1.	التحديد المبكر للأزمات: تبدأ مرحلة التخطيط الاستراتيجي لإدارة الأزمات بتحديد الأزمات المحتملة التي قد تواجه المؤسسة. يتم ذلك من خلال تحليل البيئة الداخلية والخارجية للمؤسسة وتحديد المخاطر التي قد تنشأ نتيجة لعوامل متعددة مثل الاقتصادية، الطبيعية، السياسية، أو الاجتماعية. في هذه المرحلة، يتم وضع قائمة بالأزمات المحتملة مع تقييم احتمال حدوثها.</a:t>
            </a:r>
          </a:p>
          <a:p>
            <a:pPr marL="0" indent="0" algn="ctr" rtl="1">
              <a:buNone/>
            </a:pPr>
            <a:r>
              <a:rPr lang="ar-IQ" dirty="0"/>
              <a:t>2.	تحليل الأثر وتحديد الأولويات: بعد تحديد الأزمات المحتملة، تأتي مرحلة تحليل الأثر الذي قد تسببه هذه الأزمات على المؤسسة. يتضمن هذا التحليل تحديد المجالات الأكثر تأثرًا في المنظمة مثل الموارد البشرية، العمليات الإنتاجية، السمعة، والتدفقات المالية. على أساس ذلك، يتم تحديد الأولويات في التعامل مع الأزمات.</a:t>
            </a:r>
          </a:p>
          <a:p>
            <a:pPr marL="0" indent="0" algn="ctr" rtl="1">
              <a:buNone/>
            </a:pPr>
            <a:r>
              <a:rPr lang="ar-IQ" dirty="0"/>
              <a:t>3.	وضع استراتيجيات واستجابة للأزمات: هذه المرحلة تشمل تطوير استراتيجيات فعّالة لمعالجة الأزمات المختلفة. يتم وضع خطط استجابة منظمة تشمل الإجراءات التي يجب اتخاذها في حال حدوث أزمة، بالإضافة إلى تخصيص الموارد والموارد البشرية اللازمة لتنفيذ هذه الخطط. كما يتم تحديد المسؤوليات والمهام لكل فرد في فرق الطوارئ.</a:t>
            </a:r>
          </a:p>
          <a:p>
            <a:pPr marL="0" indent="0" algn="ctr" rtl="1">
              <a:buNone/>
            </a:pPr>
            <a:r>
              <a:rPr lang="ar-IQ" dirty="0"/>
              <a:t>4.	التنفيذ والتفعيل الفعّال للخطط: بمجرد حدوث الأزمة، يتم تفعيل الخطط الموضوعة في المرحلة السابقة. يشمل ذلك تنفيذ إجراءات الطوارئ، تفعيل فرق العمل المتخصصة، وتوفير الدعم الميداني الفوري. هذه المرحلة تتطلب تنسيقًا مستمرًا بين مختلف الأقسام داخل المؤسسة لضمان استجابة سريعة وفعالة.</a:t>
            </a:r>
          </a:p>
          <a:p>
            <a:pPr marL="0" indent="0" algn="ctr" rtl="1">
              <a:buNone/>
            </a:pPr>
            <a:r>
              <a:rPr lang="ar-IQ" dirty="0"/>
              <a:t>5.	التقييم والمتابعة بعد الأزمة: بعد التعامل مع الأزمة، يتم تقييم مدى فاعلية الخطط والاستراتيجيات المتبعة. يشمل ذلك تحليل نجاح استجابة المؤسسة للأزمة من حيث سرعة الاستجابة، جودة التنفيذ، والآثار المترتبة على الأداء العام للمؤسسة. بناءً على هذا التقييم، يتم إجراء التعديلات اللازمة على الخطط المستقبلية.</a:t>
            </a:r>
          </a:p>
          <a:p>
            <a:pPr marL="0" indent="0" algn="ctr" rtl="1">
              <a:buNone/>
            </a:pPr>
            <a:r>
              <a:rPr lang="ar-IQ" dirty="0"/>
              <a:t>6.	التحسين المستمر والتطوير: بعد التقييم، تأتي مرحلة التحسين المستمر، حيث يتم تحديث الاستراتيجيات والخطط بناءً على الدروس المستفادة من الأزمة. يشمل ذلك تدريب الفرق بشكل مستمر، وتعديل السياسات والإجراءات للتأكد من استعداد المؤسسة بشكل أفضل للأزمات المستقبلية.</a:t>
            </a:r>
          </a:p>
        </p:txBody>
      </p:sp>
    </p:spTree>
    <p:extLst>
      <p:ext uri="{BB962C8B-B14F-4D97-AF65-F5344CB8AC3E}">
        <p14:creationId xmlns:p14="http://schemas.microsoft.com/office/powerpoint/2010/main" val="13562343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1612B47-2DA0-4976-A6D2-6C60ECF11C33}"/>
              </a:ext>
            </a:extLst>
          </p:cNvPr>
          <p:cNvSpPr>
            <a:spLocks noGrp="1"/>
          </p:cNvSpPr>
          <p:nvPr>
            <p:ph type="title"/>
          </p:nvPr>
        </p:nvSpPr>
        <p:spPr>
          <a:xfrm>
            <a:off x="9806556" y="290381"/>
            <a:ext cx="1593209" cy="632012"/>
          </a:xfrm>
        </p:spPr>
        <p:txBody>
          <a:bodyPr>
            <a:noAutofit/>
          </a:bodyPr>
          <a:lstStyle/>
          <a:p>
            <a:pPr algn="ctr"/>
            <a:r>
              <a:rPr lang="ar-IQ" sz="2000" dirty="0" smtClean="0"/>
              <a:t>المصادر</a:t>
            </a:r>
            <a:endParaRPr lang="en-US" sz="2000" dirty="0"/>
          </a:p>
        </p:txBody>
      </p:sp>
      <p:sp>
        <p:nvSpPr>
          <p:cNvPr id="4" name="Text Placeholder 3">
            <a:extLst>
              <a:ext uri="{FF2B5EF4-FFF2-40B4-BE49-F238E27FC236}">
                <a16:creationId xmlns:a16="http://schemas.microsoft.com/office/drawing/2014/main" xmlns="" id="{8F681CD2-9E34-4F64-A374-CC6E03A9D43B}"/>
              </a:ext>
            </a:extLst>
          </p:cNvPr>
          <p:cNvSpPr>
            <a:spLocks noGrp="1"/>
          </p:cNvSpPr>
          <p:nvPr>
            <p:ph type="body" sz="half" idx="2"/>
          </p:nvPr>
        </p:nvSpPr>
        <p:spPr>
          <a:xfrm>
            <a:off x="3583459" y="1094704"/>
            <a:ext cx="7574692" cy="5309315"/>
          </a:xfrm>
        </p:spPr>
        <p:txBody>
          <a:bodyPr>
            <a:noAutofit/>
          </a:bodyPr>
          <a:lstStyle/>
          <a:p>
            <a:pPr algn="r" rtl="1"/>
            <a:r>
              <a:rPr lang="ar-IQ" sz="2400" dirty="0"/>
              <a:t>-	السرحان، صالح عبد الله. (2020). التخطيط الاستراتيجي وإدارة الأزمات. دار صفاء للنشر والتوزيع، عمان، الأردن.  </a:t>
            </a:r>
          </a:p>
          <a:p>
            <a:pPr algn="r" rtl="1"/>
            <a:r>
              <a:rPr lang="ar-IQ" sz="2400" dirty="0"/>
              <a:t>-	عكاشة ، حسان علي ، (2018) . التخطيط الاستراتيجية وادارة الازمات : مبادئ وتطبيقات . دار المعرفة الجامعية ، القاهرة . </a:t>
            </a:r>
            <a:r>
              <a:rPr lang="ar-IQ" sz="2400"/>
              <a:t>مصر </a:t>
            </a:r>
          </a:p>
          <a:p>
            <a:pPr algn="r" rtl="1"/>
            <a:endParaRPr lang="ar-SA" sz="900" dirty="0"/>
          </a:p>
          <a:p>
            <a:pPr algn="r" rtl="1"/>
            <a:r>
              <a:rPr lang="ar-SA" sz="900" dirty="0" smtClean="0"/>
              <a:t> </a:t>
            </a:r>
            <a:endParaRPr lang="en-US" sz="800" dirty="0"/>
          </a:p>
        </p:txBody>
      </p:sp>
      <p:sp>
        <p:nvSpPr>
          <p:cNvPr id="3" name="عنصر نائب للصورة 2"/>
          <p:cNvSpPr>
            <a:spLocks noGrp="1"/>
          </p:cNvSpPr>
          <p:nvPr>
            <p:ph type="pic" idx="1"/>
          </p:nvPr>
        </p:nvSpPr>
        <p:spPr>
          <a:xfrm>
            <a:off x="0" y="0"/>
            <a:ext cx="3593206" cy="6858000"/>
          </a:xfrm>
        </p:spPr>
      </p:sp>
    </p:spTree>
    <p:extLst>
      <p:ext uri="{BB962C8B-B14F-4D97-AF65-F5344CB8AC3E}">
        <p14:creationId xmlns:p14="http://schemas.microsoft.com/office/powerpoint/2010/main" val="40664205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xmlns="" id="{459634E3-A203-4C38-9221-CD7E70E48156}"/>
              </a:ext>
            </a:extLst>
          </p:cNvPr>
          <p:cNvPicPr>
            <a:picLocks noChangeAspect="1"/>
          </p:cNvPicPr>
          <p:nvPr/>
        </p:nvPicPr>
        <p:blipFill>
          <a:blip r:embed="rId2"/>
          <a:stretch>
            <a:fillRect/>
          </a:stretch>
        </p:blipFill>
        <p:spPr>
          <a:xfrm>
            <a:off x="1358153" y="484094"/>
            <a:ext cx="9964271" cy="5970493"/>
          </a:xfrm>
          <a:prstGeom prst="rect">
            <a:avLst/>
          </a:prstGeom>
        </p:spPr>
      </p:pic>
    </p:spTree>
    <p:extLst>
      <p:ext uri="{BB962C8B-B14F-4D97-AF65-F5344CB8AC3E}">
        <p14:creationId xmlns:p14="http://schemas.microsoft.com/office/powerpoint/2010/main" val="28990540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TM03090434[[fn=Wood Type]]</Template>
  <TotalTime>93</TotalTime>
  <Words>174</Words>
  <Application>Microsoft Office PowerPoint</Application>
  <PresentationFormat>Widescreen</PresentationFormat>
  <Paragraphs>30</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Rockwell</vt:lpstr>
      <vt:lpstr>Rockwell Condensed</vt:lpstr>
      <vt:lpstr>Times New Roman</vt:lpstr>
      <vt:lpstr>Wingdings</vt:lpstr>
      <vt:lpstr>Wood Type</vt:lpstr>
      <vt:lpstr>التخطيط الاستراتيجي لإدارة الازمات </vt:lpstr>
      <vt:lpstr>المفهوم</vt:lpstr>
      <vt:lpstr>PowerPoint Presentation</vt:lpstr>
      <vt:lpstr>الاهمية : 1. التنبؤ المبكر بالمخاطر: يساعد التخطيط الاستراتيجي في التعرف على الأزمات المحتملة قبل وقوعها، مما يتيح للمؤسسة الاستعداد لها بشكل أفضل. 2. تقليل الآثار السلبية: من خلال خطط الاستجابة المدروسة، يمكن الحد من الأضرار البشرية والمادية التي قد تنتج عن الأزمات. 3. ضمان استمرارية العمل: يساهم التخطيط في الحفاظ على سير العمليات الحيوية داخل المؤسسة خلال فترات الطوارئ والأزمات. 4. تحسين سرعة وكفاءة الاستجابة: من خلال تحديد الأدوار والمسؤوليات مسبقًا، تتمكن المؤسسة من التصرف بسرعة وفاعلية عند وقوع الأزمة. 5. تعزيز ثقة أصحاب المصلحة: يظهر التخطيط الجيد التزام المؤسسة بحماية موظفيها وعملائها وشركائها، مما يعزز الثقة والمصداقية. 6. تحسين القدرة على التعافي: يساهم التخطيط الاستراتيجي في إعداد خطط تعافٍ سريعة تعيد المؤسسة إلى وضعها الطبيعي بأقل وقت وتكلفة ممكنة. 7. بناء ثقافة تنظيمية مرنة: يرسخ التخطيط ثقافة الاستعداد والمرونة داخل المؤسسة، مما يجعلها أكثر قدرة على التكيف مع التغيرات المستقبلية. (السرحان . 2020 ، 24)  </vt:lpstr>
      <vt:lpstr>متطلبات التخطيط الاستراتيجي لادارة الازمات</vt:lpstr>
      <vt:lpstr>مراحل التخطيط الاستراتيجي لادارة الازمات</vt:lpstr>
      <vt:lpstr>المصادر</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المنظمة المتعلمة السيناريوهات في اتخاذ القرار</dc:title>
  <dc:creator>marwa basim</dc:creator>
  <cp:lastModifiedBy>Maher</cp:lastModifiedBy>
  <cp:revision>9</cp:revision>
  <dcterms:created xsi:type="dcterms:W3CDTF">2023-10-31T20:51:57Z</dcterms:created>
  <dcterms:modified xsi:type="dcterms:W3CDTF">2025-09-11T05:57:33Z</dcterms:modified>
</cp:coreProperties>
</file>