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19/03/1447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000109"/>
            <a:ext cx="7772400" cy="1357321"/>
          </a:xfrm>
        </p:spPr>
        <p:txBody>
          <a:bodyPr>
            <a:normAutofit/>
          </a:bodyPr>
          <a:lstStyle/>
          <a:p>
            <a:r>
              <a:rPr lang="ar-IQ" sz="2800" b="1" dirty="0" smtClean="0"/>
              <a:t>الأزمــــــــة </a:t>
            </a:r>
            <a:br>
              <a:rPr lang="ar-IQ" sz="2800" b="1" dirty="0" smtClean="0"/>
            </a:br>
            <a:r>
              <a:rPr lang="ar-IQ" sz="2800" b="1" dirty="0" smtClean="0"/>
              <a:t>المفهوم </a:t>
            </a:r>
            <a:r>
              <a:rPr lang="ar-IQ" sz="2800" b="1" dirty="0" err="1" smtClean="0"/>
              <a:t>وانواعها</a:t>
            </a:r>
            <a:r>
              <a:rPr lang="ar-IQ" sz="2800" b="1" dirty="0" smtClean="0"/>
              <a:t> وخصائصها </a:t>
            </a:r>
            <a:r>
              <a:rPr lang="ar-IQ" sz="2800" b="1" dirty="0" err="1" smtClean="0"/>
              <a:t>واسبابها</a:t>
            </a:r>
            <a:r>
              <a:rPr lang="ar-IQ" sz="2800" b="1" dirty="0" smtClean="0"/>
              <a:t> وعناصرها ومراحلها</a:t>
            </a:r>
            <a:endParaRPr lang="ar-IQ" sz="2800" dirty="0"/>
          </a:p>
        </p:txBody>
      </p:sp>
      <p:sp>
        <p:nvSpPr>
          <p:cNvPr id="3" name="عنوان فرعي 2"/>
          <p:cNvSpPr>
            <a:spLocks noGrp="1"/>
          </p:cNvSpPr>
          <p:nvPr>
            <p:ph type="subTitle" idx="1"/>
          </p:nvPr>
        </p:nvSpPr>
        <p:spPr>
          <a:xfrm>
            <a:off x="785786" y="2285992"/>
            <a:ext cx="7643866" cy="3714776"/>
          </a:xfrm>
        </p:spPr>
        <p:txBody>
          <a:bodyPr>
            <a:normAutofit lnSpcReduction="10000"/>
          </a:bodyPr>
          <a:lstStyle/>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endParaRPr lang="ar-IQ" b="1" dirty="0" smtClean="0">
              <a:solidFill>
                <a:schemeClr val="tx1">
                  <a:lumMod val="85000"/>
                  <a:lumOff val="15000"/>
                </a:schemeClr>
              </a:solidFill>
            </a:endParaRPr>
          </a:p>
          <a:p>
            <a:r>
              <a:rPr lang="ar-IQ" sz="2200" b="1" dirty="0" err="1" smtClean="0">
                <a:solidFill>
                  <a:schemeClr val="tx1">
                    <a:lumMod val="85000"/>
                    <a:lumOff val="15000"/>
                  </a:schemeClr>
                </a:solidFill>
              </a:rPr>
              <a:t>اعداد</a:t>
            </a:r>
            <a:r>
              <a:rPr lang="ar-IQ" sz="2200" b="1" dirty="0" smtClean="0">
                <a:solidFill>
                  <a:schemeClr val="tx1">
                    <a:lumMod val="85000"/>
                    <a:lumOff val="15000"/>
                  </a:schemeClr>
                </a:solidFill>
              </a:rPr>
              <a:t> الطالبة :مها قاسم محمد         </a:t>
            </a:r>
            <a:r>
              <a:rPr lang="ar-IQ" sz="2200" b="1" dirty="0" err="1" smtClean="0">
                <a:solidFill>
                  <a:schemeClr val="tx1">
                    <a:lumMod val="85000"/>
                    <a:lumOff val="15000"/>
                  </a:schemeClr>
                </a:solidFill>
              </a:rPr>
              <a:t>باشراف</a:t>
            </a:r>
            <a:r>
              <a:rPr lang="ar-IQ" sz="2200" b="1" dirty="0" smtClean="0">
                <a:solidFill>
                  <a:schemeClr val="tx1">
                    <a:lumMod val="85000"/>
                    <a:lumOff val="15000"/>
                  </a:schemeClr>
                </a:solidFill>
              </a:rPr>
              <a:t> أ. د. سمية عباس مجيد</a:t>
            </a:r>
            <a:endParaRPr lang="ar-IQ" sz="2200" b="1" i="1" dirty="0" smtClean="0">
              <a:solidFill>
                <a:schemeClr val="tx1">
                  <a:lumMod val="85000"/>
                  <a:lumOff val="15000"/>
                </a:schemeClr>
              </a:solidFill>
            </a:endParaRPr>
          </a:p>
          <a:p>
            <a:endParaRPr lang="ar-IQ" dirty="0"/>
          </a:p>
        </p:txBody>
      </p:sp>
      <p:pic>
        <p:nvPicPr>
          <p:cNvPr id="1026" name="Picture 2" descr="C:\Users\Acer1\Desktop\Capture5.PNG"/>
          <p:cNvPicPr>
            <a:picLocks noChangeAspect="1" noChangeArrowheads="1"/>
          </p:cNvPicPr>
          <p:nvPr/>
        </p:nvPicPr>
        <p:blipFill>
          <a:blip r:embed="rId2"/>
          <a:srcRect/>
          <a:stretch>
            <a:fillRect/>
          </a:stretch>
        </p:blipFill>
        <p:spPr bwMode="auto">
          <a:xfrm>
            <a:off x="857224" y="2214554"/>
            <a:ext cx="7358114" cy="321471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smtClean="0"/>
              <a:t>عناصر </a:t>
            </a:r>
            <a:r>
              <a:rPr lang="ar-SA" b="1" u="sng" dirty="0" err="1" smtClean="0"/>
              <a:t>الازمة</a:t>
            </a:r>
            <a:r>
              <a:rPr lang="en-US" dirty="0" smtClean="0"/>
              <a:t/>
            </a:r>
            <a:br>
              <a:rPr lang="en-US" dirty="0" smtClean="0"/>
            </a:br>
            <a:endParaRPr lang="ar-IQ" dirty="0"/>
          </a:p>
        </p:txBody>
      </p:sp>
      <p:sp>
        <p:nvSpPr>
          <p:cNvPr id="3" name="عنصر نائب للمحتوى 2"/>
          <p:cNvSpPr>
            <a:spLocks noGrp="1"/>
          </p:cNvSpPr>
          <p:nvPr>
            <p:ph sz="half" idx="1"/>
          </p:nvPr>
        </p:nvSpPr>
        <p:spPr>
          <a:xfrm>
            <a:off x="457200" y="1600200"/>
            <a:ext cx="7543824" cy="4525963"/>
          </a:xfrm>
        </p:spPr>
        <p:txBody>
          <a:bodyPr>
            <a:normAutofit/>
          </a:bodyPr>
          <a:lstStyle/>
          <a:p>
            <a:r>
              <a:rPr lang="ar-SA" dirty="0" smtClean="0"/>
              <a:t>هناك ثلاثة عناصر </a:t>
            </a:r>
            <a:r>
              <a:rPr lang="ar-SA" dirty="0" err="1" smtClean="0"/>
              <a:t>اساسية</a:t>
            </a:r>
            <a:r>
              <a:rPr lang="ar-SA" dirty="0" smtClean="0"/>
              <a:t> للازمة وهي:</a:t>
            </a:r>
            <a:endParaRPr lang="en-US" dirty="0" smtClean="0"/>
          </a:p>
          <a:p>
            <a:pPr lvl="0"/>
            <a:r>
              <a:rPr lang="ar-SA" b="1" dirty="0" smtClean="0"/>
              <a:t>عنصر المفاجأة</a:t>
            </a:r>
            <a:r>
              <a:rPr lang="ar-SA" dirty="0" smtClean="0"/>
              <a:t> : </a:t>
            </a:r>
            <a:r>
              <a:rPr lang="ar-SA" dirty="0" err="1" smtClean="0"/>
              <a:t>اذ</a:t>
            </a:r>
            <a:r>
              <a:rPr lang="ar-SA" dirty="0" smtClean="0"/>
              <a:t> </a:t>
            </a:r>
            <a:r>
              <a:rPr lang="ar-SA" dirty="0" err="1" smtClean="0"/>
              <a:t>ان</a:t>
            </a:r>
            <a:r>
              <a:rPr lang="ar-SA" dirty="0" smtClean="0"/>
              <a:t> </a:t>
            </a:r>
            <a:r>
              <a:rPr lang="ar-SA" dirty="0" err="1" smtClean="0"/>
              <a:t>الازمة</a:t>
            </a:r>
            <a:r>
              <a:rPr lang="ar-SA" dirty="0" smtClean="0"/>
              <a:t> تنشأ وتنفجر في وقت مفاجئ غير متوقع بدقة وفي مكان مفاجئ </a:t>
            </a:r>
            <a:r>
              <a:rPr lang="ar-SA" dirty="0" err="1" smtClean="0"/>
              <a:t>ايضا</a:t>
            </a:r>
            <a:r>
              <a:rPr lang="ar-SA" dirty="0" smtClean="0"/>
              <a:t> .</a:t>
            </a:r>
            <a:endParaRPr lang="en-US" dirty="0" smtClean="0"/>
          </a:p>
          <a:p>
            <a:pPr lvl="0"/>
            <a:r>
              <a:rPr lang="ar-SA" b="1" dirty="0" smtClean="0"/>
              <a:t>عنصر التهديد</a:t>
            </a:r>
            <a:r>
              <a:rPr lang="ar-SA" dirty="0" smtClean="0"/>
              <a:t>: تتضمن </a:t>
            </a:r>
            <a:r>
              <a:rPr lang="ar-SA" dirty="0" err="1" smtClean="0"/>
              <a:t>الازمة</a:t>
            </a:r>
            <a:r>
              <a:rPr lang="ar-SA" dirty="0" smtClean="0"/>
              <a:t> تهديدا </a:t>
            </a:r>
            <a:r>
              <a:rPr lang="ar-SA" dirty="0" err="1" smtClean="0"/>
              <a:t>للاهداف</a:t>
            </a:r>
            <a:r>
              <a:rPr lang="ar-SA" dirty="0" smtClean="0"/>
              <a:t> والمصالح في الحاضر والمستقبل.</a:t>
            </a:r>
            <a:endParaRPr lang="en-US" dirty="0" smtClean="0"/>
          </a:p>
          <a:p>
            <a:r>
              <a:rPr lang="ar-SA" b="1" dirty="0" smtClean="0"/>
              <a:t>عنصر الوقت :</a:t>
            </a:r>
            <a:r>
              <a:rPr lang="ar-SA" dirty="0" smtClean="0"/>
              <a:t> </a:t>
            </a:r>
            <a:r>
              <a:rPr lang="ar-SA" dirty="0" err="1" smtClean="0"/>
              <a:t>ان</a:t>
            </a:r>
            <a:r>
              <a:rPr lang="ar-SA" dirty="0" smtClean="0"/>
              <a:t> الوقت المتاح </a:t>
            </a:r>
            <a:r>
              <a:rPr lang="ar-SA" dirty="0" err="1" smtClean="0"/>
              <a:t>امام</a:t>
            </a:r>
            <a:r>
              <a:rPr lang="ar-SA" dirty="0" smtClean="0"/>
              <a:t> صناع القرار يكون وقتا ضيقا ومحدودا </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smtClean="0"/>
              <a:t>مراحل </a:t>
            </a:r>
            <a:r>
              <a:rPr lang="ar-SA" b="1" u="sng" dirty="0" err="1" smtClean="0"/>
              <a:t>الازمة</a:t>
            </a:r>
            <a:r>
              <a:rPr lang="en-US" dirty="0" smtClean="0"/>
              <a:t/>
            </a:r>
            <a:br>
              <a:rPr lang="en-US" dirty="0" smtClean="0"/>
            </a:br>
            <a:endParaRPr lang="ar-IQ" dirty="0"/>
          </a:p>
        </p:txBody>
      </p:sp>
      <p:sp>
        <p:nvSpPr>
          <p:cNvPr id="3" name="عنصر نائب للمحتوى 2"/>
          <p:cNvSpPr>
            <a:spLocks noGrp="1"/>
          </p:cNvSpPr>
          <p:nvPr>
            <p:ph sz="half" idx="1"/>
          </p:nvPr>
        </p:nvSpPr>
        <p:spPr>
          <a:xfrm>
            <a:off x="457200" y="1600200"/>
            <a:ext cx="5400684" cy="4525963"/>
          </a:xfrm>
        </p:spPr>
        <p:txBody>
          <a:bodyPr/>
          <a:lstStyle/>
          <a:p>
            <a:r>
              <a:rPr lang="ar-SA" b="1" dirty="0" smtClean="0"/>
              <a:t>أ. </a:t>
            </a:r>
            <a:r>
              <a:rPr lang="ar-SA" b="1" dirty="0" err="1" smtClean="0"/>
              <a:t>الازمة</a:t>
            </a:r>
            <a:r>
              <a:rPr lang="ar-SA" b="1" dirty="0" smtClean="0"/>
              <a:t> في مرحلة الميلاد(النشوء</a:t>
            </a:r>
            <a:r>
              <a:rPr lang="en-US" b="1" dirty="0" smtClean="0"/>
              <a:t>( </a:t>
            </a:r>
            <a:endParaRPr lang="ar-IQ" b="1" dirty="0" smtClean="0"/>
          </a:p>
          <a:p>
            <a:r>
              <a:rPr lang="ar-SA" b="1" dirty="0" smtClean="0"/>
              <a:t>ب. مرحلة النمو( الاتساع )</a:t>
            </a:r>
            <a:r>
              <a:rPr lang="en-US" b="1" dirty="0" smtClean="0"/>
              <a:t>: </a:t>
            </a:r>
          </a:p>
          <a:p>
            <a:r>
              <a:rPr lang="ar-SA" b="1" dirty="0" smtClean="0"/>
              <a:t>ج. مرحلة النضج</a:t>
            </a:r>
            <a:endParaRPr lang="en-US" b="1" dirty="0" smtClean="0"/>
          </a:p>
          <a:p>
            <a:r>
              <a:rPr lang="ar-SA" b="1" dirty="0" smtClean="0"/>
              <a:t>د. مرحلة الانحسار والتقلص</a:t>
            </a:r>
            <a:endParaRPr lang="ar-IQ" b="1" dirty="0" smtClean="0"/>
          </a:p>
          <a:p>
            <a:r>
              <a:rPr lang="ar-SA" b="1" dirty="0" smtClean="0"/>
              <a:t>هـ. مرحلة الاختفاء</a:t>
            </a:r>
            <a:endParaRPr lang="ar-IQ" dirty="0"/>
          </a:p>
        </p:txBody>
      </p:sp>
      <p:pic>
        <p:nvPicPr>
          <p:cNvPr id="5" name="عنصر نائب للمحتوى 3" descr="ازمة3.jpg"/>
          <p:cNvPicPr>
            <a:picLocks noGrp="1" noChangeAspect="1"/>
          </p:cNvPicPr>
          <p:nvPr>
            <p:ph sz="half" idx="2"/>
          </p:nvPr>
        </p:nvPicPr>
        <p:blipFill>
          <a:blip r:embed="rId2"/>
          <a:srcRect t="164" b="164"/>
          <a:stretch>
            <a:fillRect/>
          </a:stretch>
        </p:blipFill>
        <p:spPr>
          <a:xfrm rot="16200000">
            <a:off x="5250581" y="2107479"/>
            <a:ext cx="4786344" cy="2571606"/>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sz="half" idx="2"/>
          </p:nvPr>
        </p:nvSpPr>
        <p:spPr>
          <a:xfrm>
            <a:off x="1763688" y="1600201"/>
            <a:ext cx="5904656" cy="3268960"/>
          </a:xfrm>
          <a:effectLst>
            <a:innerShdw blurRad="114300">
              <a:prstClr val="black"/>
            </a:innerShdw>
          </a:effectLst>
        </p:spPr>
        <p:style>
          <a:lnRef idx="1">
            <a:schemeClr val="accent5"/>
          </a:lnRef>
          <a:fillRef idx="2">
            <a:schemeClr val="accent5"/>
          </a:fillRef>
          <a:effectRef idx="1">
            <a:schemeClr val="accent5"/>
          </a:effectRef>
          <a:fontRef idx="minor">
            <a:schemeClr val="dk1"/>
          </a:fontRef>
        </p:style>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buNone/>
            </a:pPr>
            <a:endParaRPr lang="ar-IQ"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marL="0" indent="0">
              <a:buNone/>
            </a:pPr>
            <a:endParaRPr lang="ar-IQ"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marL="0" indent="0">
              <a:buNone/>
            </a:pPr>
            <a:endParaRPr lang="ar-IQ"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marL="0" indent="0" algn="ctr">
              <a:buNone/>
            </a:pPr>
            <a:r>
              <a:rPr lang="ar-IQ" sz="40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شكرا لإصغائكم </a:t>
            </a:r>
            <a:endPar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853503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مفهوم </a:t>
            </a:r>
            <a:r>
              <a:rPr lang="ar-SA" b="1" dirty="0" err="1" smtClean="0"/>
              <a:t>الازمة</a:t>
            </a:r>
            <a:endParaRPr lang="ar-IQ" dirty="0"/>
          </a:p>
        </p:txBody>
      </p:sp>
      <p:sp>
        <p:nvSpPr>
          <p:cNvPr id="3" name="عنصر نائب للمحتوى 2"/>
          <p:cNvSpPr>
            <a:spLocks noGrp="1"/>
          </p:cNvSpPr>
          <p:nvPr>
            <p:ph idx="1"/>
          </p:nvPr>
        </p:nvSpPr>
        <p:spPr/>
        <p:txBody>
          <a:bodyPr>
            <a:normAutofit fontScale="77500" lnSpcReduction="20000"/>
          </a:bodyPr>
          <a:lstStyle/>
          <a:p>
            <a:r>
              <a:rPr lang="en-US" dirty="0" smtClean="0"/>
              <a:t/>
            </a:r>
            <a:br>
              <a:rPr lang="en-US" dirty="0" smtClean="0"/>
            </a:br>
            <a:r>
              <a:rPr lang="ar-SA" b="1" dirty="0" smtClean="0"/>
              <a:t> </a:t>
            </a:r>
            <a:r>
              <a:rPr lang="ar-SA" dirty="0" smtClean="0"/>
              <a:t>الأزمة في معاجم اللغة العربية تعني القحط والشدة، وهي تشير إلى حالة طارئة وموقف استثنائي مغاير ومخالف لمجريات الأمور الاعتيادية، ولم تكن كلمة أزمة شائعة الاستعمال في الأدبيات العربية القديمة، وقد التفت الباحثون العرب إلى هذه الكلمة بصورة بارزة لتكون ترجمة مباشرة للكلمة الانجليزية </a:t>
            </a:r>
            <a:r>
              <a:rPr lang="en-US" dirty="0" smtClean="0"/>
              <a:t> (Crisis )</a:t>
            </a:r>
            <a:r>
              <a:rPr lang="ar-IQ" b="1" dirty="0" smtClean="0"/>
              <a:t>. </a:t>
            </a:r>
            <a:endParaRPr lang="en-US" dirty="0" smtClean="0"/>
          </a:p>
          <a:p>
            <a:r>
              <a:rPr lang="ar-SA" dirty="0" smtClean="0"/>
              <a:t>ومصطلح الأزمة (</a:t>
            </a:r>
            <a:r>
              <a:rPr lang="en-US" dirty="0" smtClean="0"/>
              <a:t>Crises</a:t>
            </a:r>
            <a:r>
              <a:rPr lang="ar-SA" dirty="0" smtClean="0"/>
              <a:t>) مشتق من الكلمة اليونانية </a:t>
            </a:r>
            <a:r>
              <a:rPr lang="en-US" dirty="0" smtClean="0"/>
              <a:t>(</a:t>
            </a:r>
            <a:r>
              <a:rPr lang="en-US" dirty="0" err="1" smtClean="0"/>
              <a:t>Krisis</a:t>
            </a:r>
            <a:r>
              <a:rPr lang="en-US" dirty="0" smtClean="0"/>
              <a:t>) </a:t>
            </a:r>
            <a:r>
              <a:rPr lang="ar-SA" dirty="0" smtClean="0"/>
              <a:t>والتي تعني لحظة القرار، وفي الحضارة الإغريقية القديمة فان الأزمات هي مواقف تحتاج </a:t>
            </a:r>
            <a:r>
              <a:rPr lang="ar-SA" dirty="0" err="1" smtClean="0"/>
              <a:t>الى</a:t>
            </a:r>
            <a:r>
              <a:rPr lang="ar-SA" dirty="0" smtClean="0"/>
              <a:t> صناعة القرار</a:t>
            </a:r>
            <a:endParaRPr lang="en-US" dirty="0" smtClean="0"/>
          </a:p>
          <a:p>
            <a:r>
              <a:rPr lang="ar-SA" dirty="0" err="1" smtClean="0"/>
              <a:t>والازمة</a:t>
            </a:r>
            <a:r>
              <a:rPr lang="ar-SA" dirty="0" smtClean="0"/>
              <a:t> هي موقف يواجهه صناع القرار في المنظمة وتتلاحق فيه </a:t>
            </a:r>
            <a:r>
              <a:rPr lang="ar-SA" dirty="0" err="1" smtClean="0"/>
              <a:t>الاحداث</a:t>
            </a:r>
            <a:r>
              <a:rPr lang="ar-SA" dirty="0" smtClean="0"/>
              <a:t> وتتشابك </a:t>
            </a:r>
            <a:r>
              <a:rPr lang="ar-SA" dirty="0" err="1" smtClean="0"/>
              <a:t>الاسباب</a:t>
            </a:r>
            <a:r>
              <a:rPr lang="ar-SA" dirty="0" smtClean="0"/>
              <a:t> بالنتائج ويزيد </a:t>
            </a:r>
            <a:r>
              <a:rPr lang="ar-SA" dirty="0" err="1" smtClean="0"/>
              <a:t>الامر</a:t>
            </a:r>
            <a:r>
              <a:rPr lang="ar-SA" dirty="0" smtClean="0"/>
              <a:t> سوءا </a:t>
            </a:r>
            <a:r>
              <a:rPr lang="ar-SA" dirty="0" err="1" smtClean="0"/>
              <a:t>اذا</a:t>
            </a:r>
            <a:r>
              <a:rPr lang="ar-SA" dirty="0" smtClean="0"/>
              <a:t> ضاعت </a:t>
            </a:r>
            <a:r>
              <a:rPr lang="ar-SA" dirty="0" err="1" smtClean="0"/>
              <a:t>وضعقت</a:t>
            </a:r>
            <a:r>
              <a:rPr lang="ar-SA" dirty="0" smtClean="0"/>
              <a:t> قدرة صناع القرار  في السيطرة على ذلك الموقف وعلى اتجاهاته المستقبلية</a:t>
            </a:r>
            <a:endParaRPr lang="en-US" dirty="0" smtClean="0"/>
          </a:p>
          <a:p>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smtClean="0"/>
              <a:t>المفاهيم الأخرى للازمة</a:t>
            </a:r>
            <a:endParaRPr lang="ar-IQ" dirty="0"/>
          </a:p>
        </p:txBody>
      </p:sp>
      <p:sp>
        <p:nvSpPr>
          <p:cNvPr id="3" name="عنصر نائب للمحتوى 2"/>
          <p:cNvSpPr>
            <a:spLocks noGrp="1"/>
          </p:cNvSpPr>
          <p:nvPr>
            <p:ph idx="1"/>
          </p:nvPr>
        </p:nvSpPr>
        <p:spPr/>
        <p:txBody>
          <a:bodyPr>
            <a:normAutofit fontScale="85000" lnSpcReduction="10000"/>
          </a:bodyPr>
          <a:lstStyle/>
          <a:p>
            <a:r>
              <a:rPr lang="ar-SA" b="1" dirty="0" smtClean="0"/>
              <a:t>أولا : مفهوم الكارثة</a:t>
            </a:r>
            <a:r>
              <a:rPr lang="ar-SA" dirty="0" smtClean="0"/>
              <a:t> هي حادثة كبيرة مدمرة وقعت بصورة فعلية وينجم عنها أضرار فادحة وخسائر كبيرة قد تكون طبيعية وقد تكون فنية يتسبب فيها الإنسان بصورة </a:t>
            </a:r>
            <a:r>
              <a:rPr lang="ar-SA" dirty="0" err="1" smtClean="0"/>
              <a:t>عمدية</a:t>
            </a:r>
            <a:r>
              <a:rPr lang="ar-SA" dirty="0" smtClean="0"/>
              <a:t> أو بصورة غير </a:t>
            </a:r>
            <a:r>
              <a:rPr lang="ar-SA" dirty="0" err="1" smtClean="0"/>
              <a:t>عمدية</a:t>
            </a:r>
            <a:r>
              <a:rPr lang="ar-SA" dirty="0" smtClean="0"/>
              <a:t> </a:t>
            </a:r>
            <a:endParaRPr lang="en-US" b="1" dirty="0" smtClean="0"/>
          </a:p>
          <a:p>
            <a:r>
              <a:rPr lang="ar-SA" b="1" dirty="0" smtClean="0"/>
              <a:t>ثانيا : مفهوم القوة القاهرة</a:t>
            </a:r>
            <a:r>
              <a:rPr lang="ar-SA" dirty="0" smtClean="0"/>
              <a:t> هي حالة تنشأ رغم إرادة المنظمة وتقود إلى الإخفاق الكبير في المنظمة وتمنعها من السلوك والتصرف تجاه هذه الحالة</a:t>
            </a:r>
            <a:endParaRPr lang="en-US" b="1" dirty="0" smtClean="0"/>
          </a:p>
          <a:p>
            <a:r>
              <a:rPr lang="ar-SA" b="1" dirty="0" smtClean="0"/>
              <a:t>ثالثا : مفهوم الصدمة </a:t>
            </a:r>
            <a:r>
              <a:rPr lang="ar-SA" dirty="0" smtClean="0"/>
              <a:t>تعبر الصدمة عن موقف حاد ينجم عن حادث غير متوقع، وتؤدي إلى شعور فجائي بالخداع والغدر، وشعور بالإساءة غير المتوقعة، وتؤدي الصدمة إلى تتابع الأحداث بصورة تعزز شعوراً مركباً من الخوف والدهشة والذهول والعجز وغير ذلك</a:t>
            </a:r>
            <a:endParaRPr lang="en-US" dirty="0" smtClean="0"/>
          </a:p>
          <a:p>
            <a:pPr>
              <a:buNone/>
            </a:pPr>
            <a:r>
              <a:rPr lang="ar-SA" b="1" dirty="0" smtClean="0"/>
              <a:t> </a:t>
            </a:r>
            <a:endParaRPr lang="en-US" dirty="0" smtClean="0"/>
          </a:p>
          <a:p>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340369"/>
          </a:xfrm>
        </p:spPr>
        <p:txBody>
          <a:bodyPr>
            <a:normAutofit fontScale="85000" lnSpcReduction="20000"/>
          </a:bodyPr>
          <a:lstStyle/>
          <a:p>
            <a:r>
              <a:rPr lang="ar-SA" b="1" dirty="0" smtClean="0"/>
              <a:t>رابعا: مفهوم المشكلة</a:t>
            </a:r>
            <a:r>
              <a:rPr lang="ar-SA" dirty="0" smtClean="0"/>
              <a:t> هي باعث رئيس يؤدي إلى إحداث حالة تستوجب البحث والتحليل والتفسير، وهذه الحالة تكون في الأغلب حالة غير مرغوب فيها. من جانب آخر، فقد تكون المشكلة سببا في وقوع الأزمة التي تعاني منها المنظمة</a:t>
            </a:r>
            <a:endParaRPr lang="en-US" dirty="0" smtClean="0"/>
          </a:p>
          <a:p>
            <a:r>
              <a:rPr lang="ar-SA" b="1" dirty="0" smtClean="0"/>
              <a:t>خامسا : مفهوم الصراع </a:t>
            </a:r>
            <a:r>
              <a:rPr lang="ar-SA" dirty="0" smtClean="0"/>
              <a:t>هو من أكثر المفاهيم قربا لمفهوم الأزمة، فكثير من الأزمات يكون جوهرها صراع بين طرفين في المنظمة، أو بين المنظمة كطرف، وطرف خارج هذه المنظمة</a:t>
            </a:r>
            <a:endParaRPr lang="en-US" dirty="0" smtClean="0"/>
          </a:p>
          <a:p>
            <a:r>
              <a:rPr lang="ar-SA" b="1" dirty="0" smtClean="0"/>
              <a:t>سادسا: مفهوم الحادث</a:t>
            </a:r>
            <a:r>
              <a:rPr lang="ar-SA" dirty="0" smtClean="0"/>
              <a:t> هو حالة فجائية غير متوقعة تحدث بصورة سريعة وتنتهي هذه الحالة فور انقضاء الحادث، ولا يكون للحادث امتدادات وتتابعات جوهرية، وتختفي آثاره مع اختفاء نتائج وتداعيات الحدث</a:t>
            </a:r>
            <a:endParaRPr lang="en-US" dirty="0" smtClean="0"/>
          </a:p>
          <a:p>
            <a:r>
              <a:rPr lang="ar-SA" b="1" dirty="0" smtClean="0"/>
              <a:t>سابعا : مفهوم الخلاف</a:t>
            </a:r>
            <a:r>
              <a:rPr lang="ar-SA" dirty="0" smtClean="0"/>
              <a:t> هو أحد مظاهر الأزمة، لكنه ليس الأزمة نفسها، وهو يعبر عن وجود حالة من التضاد والتعارض والمعارضة، وحالة من عدم التطابق في الشكل أو في المضمون.</a:t>
            </a:r>
            <a:r>
              <a:rPr lang="ar-SA" b="1" dirty="0" smtClean="0"/>
              <a:t> </a:t>
            </a:r>
            <a:endParaRPr lang="en-US" dirty="0" smtClean="0"/>
          </a:p>
          <a:p>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500042"/>
            <a:ext cx="5757874" cy="5626121"/>
          </a:xfrm>
          <a:noFill/>
        </p:spPr>
        <p:txBody>
          <a:bodyPr>
            <a:normAutofit fontScale="70000" lnSpcReduction="20000"/>
          </a:bodyPr>
          <a:lstStyle/>
          <a:p>
            <a:pPr>
              <a:buNone/>
            </a:pPr>
            <a:endParaRPr lang="ar-IQ" dirty="0" smtClean="0">
              <a:latin typeface="Times New Roman" pitchFamily="18" charset="0"/>
              <a:cs typeface="Times New Roman" pitchFamily="18" charset="0"/>
            </a:endParaRPr>
          </a:p>
          <a:p>
            <a:pPr>
              <a:buNone/>
            </a:pPr>
            <a:r>
              <a:rPr lang="ar-IQ" sz="5200" b="1" dirty="0" err="1" smtClean="0">
                <a:latin typeface="Times New Roman" pitchFamily="18" charset="0"/>
                <a:cs typeface="Times New Roman" pitchFamily="18" charset="0"/>
              </a:rPr>
              <a:t>انواع</a:t>
            </a:r>
            <a:r>
              <a:rPr lang="ar-IQ" sz="5200" b="1" dirty="0" smtClean="0">
                <a:latin typeface="Times New Roman" pitchFamily="18" charset="0"/>
                <a:cs typeface="Times New Roman" pitchFamily="18" charset="0"/>
              </a:rPr>
              <a:t> </a:t>
            </a:r>
            <a:r>
              <a:rPr lang="ar-IQ" sz="5200" b="1" dirty="0" err="1" smtClean="0">
                <a:latin typeface="Times New Roman" pitchFamily="18" charset="0"/>
                <a:cs typeface="Times New Roman" pitchFamily="18" charset="0"/>
              </a:rPr>
              <a:t>الازمة</a:t>
            </a:r>
            <a:r>
              <a:rPr lang="ar-IQ" sz="5200" b="1" dirty="0" smtClean="0">
                <a:latin typeface="Times New Roman" pitchFamily="18" charset="0"/>
                <a:cs typeface="Times New Roman" pitchFamily="18" charset="0"/>
              </a:rPr>
              <a:t> </a:t>
            </a:r>
          </a:p>
          <a:p>
            <a:pPr>
              <a:buNone/>
            </a:pPr>
            <a:endParaRPr lang="ar-IQ" sz="5200" b="1" dirty="0" smtClean="0">
              <a:latin typeface="Times New Roman" pitchFamily="18" charset="0"/>
              <a:cs typeface="Times New Roman" pitchFamily="18" charset="0"/>
            </a:endParaRPr>
          </a:p>
          <a:p>
            <a:pPr>
              <a:buNone/>
            </a:pPr>
            <a:r>
              <a:rPr lang="ar-IQ" dirty="0" smtClean="0">
                <a:latin typeface="Times New Roman" pitchFamily="18" charset="0"/>
                <a:cs typeface="Times New Roman" pitchFamily="18" charset="0"/>
              </a:rPr>
              <a:t>1- من حيث التكرار :</a:t>
            </a:r>
          </a:p>
          <a:p>
            <a:pPr>
              <a:buFontTx/>
              <a:buChar char="-"/>
            </a:pPr>
            <a:r>
              <a:rPr lang="ar-IQ" dirty="0" smtClean="0">
                <a:latin typeface="Times New Roman" pitchFamily="18" charset="0"/>
                <a:cs typeface="Times New Roman" pitchFamily="18" charset="0"/>
              </a:rPr>
              <a:t>أزمة ذات طابع دوري متكرر الحدوث ، مثل</a:t>
            </a:r>
            <a:endParaRPr lang="en-US" dirty="0" smtClean="0">
              <a:latin typeface="Times New Roman" pitchFamily="18" charset="0"/>
              <a:cs typeface="Times New Roman" pitchFamily="18" charset="0"/>
            </a:endParaRPr>
          </a:p>
          <a:p>
            <a:pPr>
              <a:buFontTx/>
              <a:buChar char="-"/>
            </a:pPr>
            <a:r>
              <a:rPr lang="ar-IQ" dirty="0" smtClean="0">
                <a:latin typeface="Times New Roman" pitchFamily="18" charset="0"/>
                <a:cs typeface="Times New Roman" pitchFamily="18" charset="0"/>
              </a:rPr>
              <a:t> ( </a:t>
            </a:r>
            <a:r>
              <a:rPr lang="ar-IQ" dirty="0" err="1" smtClean="0">
                <a:latin typeface="Times New Roman" pitchFamily="18" charset="0"/>
                <a:cs typeface="Times New Roman" pitchFamily="18" charset="0"/>
              </a:rPr>
              <a:t>ازمات</a:t>
            </a:r>
            <a:r>
              <a:rPr lang="ar-IQ" dirty="0" smtClean="0">
                <a:latin typeface="Times New Roman" pitchFamily="18" charset="0"/>
                <a:cs typeface="Times New Roman" pitchFamily="18" charset="0"/>
              </a:rPr>
              <a:t> المياه في الصيف ، الأزمات الاقتصادية ، الثقة في الحكومات )</a:t>
            </a:r>
          </a:p>
          <a:p>
            <a:pPr>
              <a:buFontTx/>
              <a:buChar char="-"/>
            </a:pPr>
            <a:r>
              <a:rPr lang="ar-IQ" dirty="0" smtClean="0">
                <a:latin typeface="Times New Roman" pitchFamily="18" charset="0"/>
                <a:cs typeface="Times New Roman" pitchFamily="18" charset="0"/>
              </a:rPr>
              <a:t>أزمات فجائية عشوائية وغير متكررة ، مثل</a:t>
            </a:r>
            <a:endParaRPr lang="en-US" dirty="0" smtClean="0">
              <a:latin typeface="Times New Roman" pitchFamily="18" charset="0"/>
              <a:cs typeface="Times New Roman" pitchFamily="18" charset="0"/>
            </a:endParaRPr>
          </a:p>
          <a:p>
            <a:pPr>
              <a:buFontTx/>
              <a:buChar char="-"/>
            </a:pPr>
            <a:r>
              <a:rPr lang="ar-IQ" dirty="0" smtClean="0">
                <a:latin typeface="Times New Roman" pitchFamily="18" charset="0"/>
                <a:cs typeface="Times New Roman" pitchFamily="18" charset="0"/>
              </a:rPr>
              <a:t> ( الأمطار ، </a:t>
            </a:r>
            <a:r>
              <a:rPr lang="ar-IQ" dirty="0" err="1" smtClean="0">
                <a:latin typeface="Times New Roman" pitchFamily="18" charset="0"/>
                <a:cs typeface="Times New Roman" pitchFamily="18" charset="0"/>
              </a:rPr>
              <a:t>الاعاصير</a:t>
            </a:r>
            <a:r>
              <a:rPr lang="ar-IQ" dirty="0" smtClean="0">
                <a:latin typeface="Times New Roman" pitchFamily="18" charset="0"/>
                <a:cs typeface="Times New Roman" pitchFamily="18" charset="0"/>
              </a:rPr>
              <a:t> ، </a:t>
            </a:r>
            <a:r>
              <a:rPr lang="ar-IQ" dirty="0" err="1" smtClean="0">
                <a:latin typeface="Times New Roman" pitchFamily="18" charset="0"/>
                <a:cs typeface="Times New Roman" pitchFamily="18" charset="0"/>
              </a:rPr>
              <a:t>الفياضانات</a:t>
            </a:r>
            <a:r>
              <a:rPr lang="ar-IQ" dirty="0" smtClean="0">
                <a:latin typeface="Times New Roman" pitchFamily="18" charset="0"/>
                <a:cs typeface="Times New Roman" pitchFamily="18" charset="0"/>
              </a:rPr>
              <a:t> )</a:t>
            </a:r>
          </a:p>
          <a:p>
            <a:pPr>
              <a:buNone/>
            </a:pPr>
            <a:r>
              <a:rPr lang="ar-IQ" dirty="0" smtClean="0">
                <a:latin typeface="Times New Roman" pitchFamily="18" charset="0"/>
                <a:cs typeface="Times New Roman" pitchFamily="18" charset="0"/>
              </a:rPr>
              <a:t>2- من حيث العمق :</a:t>
            </a:r>
          </a:p>
          <a:p>
            <a:pPr>
              <a:buFontTx/>
              <a:buChar char="-"/>
            </a:pPr>
            <a:r>
              <a:rPr lang="ar-IQ" dirty="0" err="1" smtClean="0">
                <a:latin typeface="Times New Roman" pitchFamily="18" charset="0"/>
                <a:cs typeface="Times New Roman" pitchFamily="18" charset="0"/>
              </a:rPr>
              <a:t>ازمة</a:t>
            </a:r>
            <a:r>
              <a:rPr lang="ar-IQ" dirty="0" smtClean="0">
                <a:latin typeface="Times New Roman" pitchFamily="18" charset="0"/>
                <a:cs typeface="Times New Roman" pitchFamily="18" charset="0"/>
              </a:rPr>
              <a:t> سطحية غير عميقة هامشية التأثير ،</a:t>
            </a:r>
            <a:r>
              <a:rPr lang="ar-IQ" dirty="0" err="1" smtClean="0">
                <a:latin typeface="Times New Roman" pitchFamily="18" charset="0"/>
                <a:cs typeface="Times New Roman" pitchFamily="18" charset="0"/>
              </a:rPr>
              <a:t>لاتشكل</a:t>
            </a:r>
            <a:r>
              <a:rPr lang="ar-IQ" dirty="0" smtClean="0">
                <a:latin typeface="Times New Roman" pitchFamily="18" charset="0"/>
                <a:cs typeface="Times New Roman" pitchFamily="18" charset="0"/>
              </a:rPr>
              <a:t> خطورة وتحدث فطرة بشكل فجائي وتنتهي بسرعة مثل ( </a:t>
            </a:r>
            <a:r>
              <a:rPr lang="ar-IQ" dirty="0" err="1" smtClean="0">
                <a:latin typeface="Times New Roman" pitchFamily="18" charset="0"/>
                <a:cs typeface="Times New Roman" pitchFamily="18" charset="0"/>
              </a:rPr>
              <a:t>الأشاعات</a:t>
            </a:r>
            <a:r>
              <a:rPr lang="ar-IQ" dirty="0" smtClean="0">
                <a:latin typeface="Times New Roman" pitchFamily="18" charset="0"/>
                <a:cs typeface="Times New Roman" pitchFamily="18" charset="0"/>
              </a:rPr>
              <a:t> ) ، فهي أزمة بلا جذور ، تحدث وتختفي دون </a:t>
            </a:r>
            <a:r>
              <a:rPr lang="ar-IQ" dirty="0" err="1" smtClean="0">
                <a:latin typeface="Times New Roman" pitchFamily="18" charset="0"/>
                <a:cs typeface="Times New Roman" pitchFamily="18" charset="0"/>
              </a:rPr>
              <a:t>اثار</a:t>
            </a:r>
            <a:r>
              <a:rPr lang="ar-IQ" dirty="0" smtClean="0">
                <a:latin typeface="Times New Roman" pitchFamily="18" charset="0"/>
                <a:cs typeface="Times New Roman" pitchFamily="18" charset="0"/>
              </a:rPr>
              <a:t>  </a:t>
            </a:r>
          </a:p>
          <a:p>
            <a:pPr>
              <a:buFontTx/>
              <a:buChar char="-"/>
            </a:pPr>
            <a:r>
              <a:rPr lang="ar-IQ" dirty="0" smtClean="0">
                <a:latin typeface="Times New Roman" pitchFamily="18" charset="0"/>
                <a:cs typeface="Times New Roman" pitchFamily="18" charset="0"/>
              </a:rPr>
              <a:t>أزمة عميقة متغلغلة جوهرية هيكلية التأثير ، وهي خطرة ذات طبيعة شديدة القسوة تعتمد على مدى تغلغلها في الكيان الذي تحدث </a:t>
            </a:r>
            <a:r>
              <a:rPr lang="ar-IQ" dirty="0" err="1" smtClean="0">
                <a:latin typeface="Times New Roman" pitchFamily="18" charset="0"/>
                <a:cs typeface="Times New Roman" pitchFamily="18" charset="0"/>
              </a:rPr>
              <a:t>به</a:t>
            </a:r>
            <a:r>
              <a:rPr lang="ar-IQ" dirty="0" smtClean="0">
                <a:latin typeface="Times New Roman" pitchFamily="18" charset="0"/>
                <a:cs typeface="Times New Roman" pitchFamily="18" charset="0"/>
              </a:rPr>
              <a:t> ، وقد تعصف بالكيان </a:t>
            </a:r>
            <a:r>
              <a:rPr lang="ar-IQ" dirty="0" err="1" smtClean="0">
                <a:latin typeface="Times New Roman" pitchFamily="18" charset="0"/>
                <a:cs typeface="Times New Roman" pitchFamily="18" charset="0"/>
              </a:rPr>
              <a:t>الاداري</a:t>
            </a:r>
            <a:r>
              <a:rPr lang="ar-IQ" dirty="0" smtClean="0">
                <a:latin typeface="Times New Roman" pitchFamily="18" charset="0"/>
                <a:cs typeface="Times New Roman" pitchFamily="18" charset="0"/>
              </a:rPr>
              <a:t> </a:t>
            </a:r>
            <a:r>
              <a:rPr lang="ar-IQ" dirty="0" err="1" smtClean="0">
                <a:latin typeface="Times New Roman" pitchFamily="18" charset="0"/>
                <a:cs typeface="Times New Roman" pitchFamily="18" charset="0"/>
              </a:rPr>
              <a:t>ان</a:t>
            </a:r>
            <a:r>
              <a:rPr lang="ar-IQ" dirty="0" smtClean="0">
                <a:latin typeface="Times New Roman" pitchFamily="18" charset="0"/>
                <a:cs typeface="Times New Roman" pitchFamily="18" charset="0"/>
              </a:rPr>
              <a:t> لم يتم علاجها بالشكل الصحيح</a:t>
            </a:r>
          </a:p>
          <a:p>
            <a:endParaRPr lang="ar-IQ" dirty="0"/>
          </a:p>
        </p:txBody>
      </p:sp>
      <p:pic>
        <p:nvPicPr>
          <p:cNvPr id="2050" name="Picture 2" descr="C:\Users\Acer1\Desktop\Capture3.PNG"/>
          <p:cNvPicPr>
            <a:picLocks noGrp="1" noChangeAspect="1" noChangeArrowheads="1"/>
          </p:cNvPicPr>
          <p:nvPr>
            <p:ph sz="half" idx="2"/>
          </p:nvPr>
        </p:nvPicPr>
        <p:blipFill>
          <a:blip r:embed="rId2"/>
          <a:srcRect/>
          <a:stretch>
            <a:fillRect/>
          </a:stretch>
        </p:blipFill>
        <p:spPr bwMode="auto">
          <a:xfrm>
            <a:off x="6357938" y="1142984"/>
            <a:ext cx="2328862" cy="478634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571472" y="714356"/>
            <a:ext cx="4000528" cy="5454657"/>
          </a:xfrm>
        </p:spPr>
        <p:txBody>
          <a:bodyPr>
            <a:normAutofit fontScale="77500" lnSpcReduction="20000"/>
          </a:bodyPr>
          <a:lstStyle/>
          <a:p>
            <a:r>
              <a:rPr lang="ar-IQ" dirty="0" smtClean="0">
                <a:latin typeface="Times New Roman" pitchFamily="18" charset="0"/>
                <a:cs typeface="Times New Roman" pitchFamily="18" charset="0"/>
              </a:rPr>
              <a:t>6- من حيث المستهدف بالاعتداء :</a:t>
            </a:r>
          </a:p>
          <a:p>
            <a:r>
              <a:rPr lang="ar-IQ" dirty="0" smtClean="0">
                <a:latin typeface="Times New Roman" pitchFamily="18" charset="0"/>
                <a:cs typeface="Times New Roman" pitchFamily="18" charset="0"/>
              </a:rPr>
              <a:t>- اعتداء على شخصيات</a:t>
            </a:r>
          </a:p>
          <a:p>
            <a:r>
              <a:rPr lang="ar-IQ" dirty="0" smtClean="0">
                <a:latin typeface="Times New Roman" pitchFamily="18" charset="0"/>
                <a:cs typeface="Times New Roman" pitchFamily="18" charset="0"/>
              </a:rPr>
              <a:t>- اعتداء على ممتلكات </a:t>
            </a:r>
          </a:p>
          <a:p>
            <a:r>
              <a:rPr lang="ar-IQ" dirty="0" smtClean="0">
                <a:latin typeface="Times New Roman" pitchFamily="18" charset="0"/>
                <a:cs typeface="Times New Roman" pitchFamily="18" charset="0"/>
              </a:rPr>
              <a:t>7- من حيث الهدف :</a:t>
            </a:r>
          </a:p>
          <a:p>
            <a:r>
              <a:rPr lang="ar-IQ" dirty="0" smtClean="0">
                <a:latin typeface="Times New Roman" pitchFamily="18" charset="0"/>
                <a:cs typeface="Times New Roman" pitchFamily="18" charset="0"/>
              </a:rPr>
              <a:t>- </a:t>
            </a:r>
            <a:r>
              <a:rPr lang="ar-IQ" dirty="0" err="1" smtClean="0">
                <a:latin typeface="Times New Roman" pitchFamily="18" charset="0"/>
                <a:cs typeface="Times New Roman" pitchFamily="18" charset="0"/>
              </a:rPr>
              <a:t>ارهاب</a:t>
            </a:r>
            <a:r>
              <a:rPr lang="ar-IQ" dirty="0" smtClean="0">
                <a:latin typeface="Times New Roman" pitchFamily="18" charset="0"/>
                <a:cs typeface="Times New Roman" pitchFamily="18" charset="0"/>
              </a:rPr>
              <a:t> الطرف </a:t>
            </a:r>
            <a:r>
              <a:rPr lang="ar-IQ" dirty="0" err="1" smtClean="0">
                <a:latin typeface="Times New Roman" pitchFamily="18" charset="0"/>
                <a:cs typeface="Times New Roman" pitchFamily="18" charset="0"/>
              </a:rPr>
              <a:t>الاخر</a:t>
            </a:r>
            <a:endParaRPr lang="ar-IQ" dirty="0" smtClean="0">
              <a:latin typeface="Times New Roman" pitchFamily="18" charset="0"/>
              <a:cs typeface="Times New Roman" pitchFamily="18" charset="0"/>
            </a:endParaRPr>
          </a:p>
          <a:p>
            <a:r>
              <a:rPr lang="ar-IQ" dirty="0" smtClean="0">
                <a:latin typeface="Times New Roman" pitchFamily="18" charset="0"/>
                <a:cs typeface="Times New Roman" pitchFamily="18" charset="0"/>
              </a:rPr>
              <a:t>- الابتزاز</a:t>
            </a:r>
            <a:endParaRPr lang="en-US" dirty="0" smtClean="0">
              <a:latin typeface="Times New Roman" pitchFamily="18" charset="0"/>
              <a:cs typeface="Times New Roman" pitchFamily="18" charset="0"/>
            </a:endParaRPr>
          </a:p>
          <a:p>
            <a:r>
              <a:rPr lang="ar-IQ" dirty="0" smtClean="0">
                <a:latin typeface="Times New Roman" pitchFamily="18" charset="0"/>
                <a:cs typeface="Times New Roman" pitchFamily="18" charset="0"/>
              </a:rPr>
              <a:t>8- من حيث مسرح الأزمة :</a:t>
            </a:r>
          </a:p>
          <a:p>
            <a:pPr>
              <a:buNone/>
            </a:pPr>
            <a:r>
              <a:rPr lang="ar-IQ" dirty="0" smtClean="0">
                <a:latin typeface="Times New Roman" pitchFamily="18" charset="0"/>
                <a:cs typeface="Times New Roman" pitchFamily="18" charset="0"/>
              </a:rPr>
              <a:t>9- من حيث المصدر </a:t>
            </a:r>
          </a:p>
          <a:p>
            <a:pPr>
              <a:buNone/>
            </a:pPr>
            <a:r>
              <a:rPr lang="ar-IQ" dirty="0" smtClean="0">
                <a:latin typeface="Times New Roman" pitchFamily="18" charset="0"/>
                <a:cs typeface="Times New Roman" pitchFamily="18" charset="0"/>
              </a:rPr>
              <a:t>10- من حيث القصد</a:t>
            </a:r>
          </a:p>
          <a:p>
            <a:pPr>
              <a:buNone/>
            </a:pPr>
            <a:r>
              <a:rPr lang="ar-IQ" dirty="0" smtClean="0">
                <a:latin typeface="Times New Roman" pitchFamily="18" charset="0"/>
                <a:cs typeface="Times New Roman" pitchFamily="18" charset="0"/>
              </a:rPr>
              <a:t>11- من حيث مستوى المعالجة </a:t>
            </a:r>
          </a:p>
          <a:p>
            <a:pPr>
              <a:buNone/>
            </a:pPr>
            <a:r>
              <a:rPr lang="ar-IQ" dirty="0" smtClean="0">
                <a:latin typeface="Times New Roman" pitchFamily="18" charset="0"/>
                <a:cs typeface="Times New Roman" pitchFamily="18" charset="0"/>
              </a:rPr>
              <a:t>12- من حيث طبيعة الحدوث</a:t>
            </a:r>
            <a:endParaRPr lang="ar-IQ" dirty="0"/>
          </a:p>
        </p:txBody>
      </p:sp>
      <p:sp>
        <p:nvSpPr>
          <p:cNvPr id="4" name="عنصر نائب للمحتوى 3"/>
          <p:cNvSpPr>
            <a:spLocks noGrp="1"/>
          </p:cNvSpPr>
          <p:nvPr>
            <p:ph sz="half" idx="2"/>
          </p:nvPr>
        </p:nvSpPr>
        <p:spPr>
          <a:xfrm>
            <a:off x="5000628" y="785794"/>
            <a:ext cx="3686172" cy="5340369"/>
          </a:xfrm>
        </p:spPr>
        <p:txBody>
          <a:bodyPr>
            <a:normAutofit fontScale="77500" lnSpcReduction="20000"/>
          </a:bodyPr>
          <a:lstStyle/>
          <a:p>
            <a:r>
              <a:rPr lang="ar-IQ" dirty="0" smtClean="0"/>
              <a:t>3</a:t>
            </a:r>
            <a:r>
              <a:rPr lang="ar-IQ" dirty="0" smtClean="0">
                <a:latin typeface="Times New Roman" pitchFamily="18" charset="0"/>
                <a:cs typeface="Times New Roman" pitchFamily="18" charset="0"/>
              </a:rPr>
              <a:t>- من حيث المظهر </a:t>
            </a:r>
          </a:p>
          <a:p>
            <a:pPr>
              <a:buNone/>
            </a:pPr>
            <a:r>
              <a:rPr lang="ar-IQ" dirty="0" smtClean="0">
                <a:latin typeface="Times New Roman" pitchFamily="18" charset="0"/>
                <a:cs typeface="Times New Roman" pitchFamily="18" charset="0"/>
              </a:rPr>
              <a:t>- الأزمة الزاحفة</a:t>
            </a:r>
          </a:p>
          <a:p>
            <a:pPr>
              <a:buNone/>
            </a:pPr>
            <a:r>
              <a:rPr lang="ar-IQ" dirty="0" smtClean="0">
                <a:latin typeface="Times New Roman" pitchFamily="18" charset="0"/>
                <a:cs typeface="Times New Roman" pitchFamily="18" charset="0"/>
              </a:rPr>
              <a:t>- الأزمة العنيفة الفجائية </a:t>
            </a:r>
          </a:p>
          <a:p>
            <a:pPr>
              <a:buFontTx/>
              <a:buChar char="-"/>
            </a:pPr>
            <a:r>
              <a:rPr lang="ar-IQ" dirty="0" smtClean="0">
                <a:latin typeface="Times New Roman" pitchFamily="18" charset="0"/>
                <a:cs typeface="Times New Roman" pitchFamily="18" charset="0"/>
              </a:rPr>
              <a:t>الأزمة الصريحة العلنية </a:t>
            </a:r>
            <a:r>
              <a:rPr lang="ar-IQ" dirty="0" err="1" smtClean="0">
                <a:latin typeface="Times New Roman" pitchFamily="18" charset="0"/>
                <a:cs typeface="Times New Roman" pitchFamily="18" charset="0"/>
              </a:rPr>
              <a:t>او</a:t>
            </a:r>
            <a:r>
              <a:rPr lang="ar-IQ" dirty="0" smtClean="0">
                <a:latin typeface="Times New Roman" pitchFamily="18" charset="0"/>
                <a:cs typeface="Times New Roman" pitchFamily="18" charset="0"/>
              </a:rPr>
              <a:t> المفتوحة </a:t>
            </a:r>
          </a:p>
          <a:p>
            <a:pPr>
              <a:buFontTx/>
              <a:buChar char="-"/>
            </a:pPr>
            <a:r>
              <a:rPr lang="ar-IQ" dirty="0" smtClean="0">
                <a:latin typeface="Times New Roman" pitchFamily="18" charset="0"/>
                <a:cs typeface="Times New Roman" pitchFamily="18" charset="0"/>
              </a:rPr>
              <a:t>الأزمة الضمنية أو المستترة </a:t>
            </a:r>
          </a:p>
          <a:p>
            <a:pPr>
              <a:buNone/>
            </a:pPr>
            <a:r>
              <a:rPr lang="ar-IQ" dirty="0" smtClean="0">
                <a:latin typeface="Times New Roman" pitchFamily="18" charset="0"/>
                <a:cs typeface="Times New Roman" pitchFamily="18" charset="0"/>
              </a:rPr>
              <a:t>4- من حيث المدة :</a:t>
            </a:r>
          </a:p>
          <a:p>
            <a:pPr>
              <a:buFontTx/>
              <a:buChar char="-"/>
            </a:pPr>
            <a:r>
              <a:rPr lang="ar-IQ" dirty="0" smtClean="0">
                <a:latin typeface="Times New Roman" pitchFamily="18" charset="0"/>
                <a:cs typeface="Times New Roman" pitchFamily="18" charset="0"/>
              </a:rPr>
              <a:t>أزمات قصيرة الأمد </a:t>
            </a:r>
          </a:p>
          <a:p>
            <a:pPr>
              <a:buNone/>
            </a:pPr>
            <a:r>
              <a:rPr lang="ar-IQ" dirty="0" smtClean="0">
                <a:latin typeface="Times New Roman" pitchFamily="18" charset="0"/>
                <a:cs typeface="Times New Roman" pitchFamily="18" charset="0"/>
              </a:rPr>
              <a:t>- أزمات طويلة الأجل</a:t>
            </a:r>
            <a:endParaRPr lang="en-US" dirty="0" smtClean="0">
              <a:latin typeface="Times New Roman" pitchFamily="18" charset="0"/>
              <a:cs typeface="Times New Roman" pitchFamily="18" charset="0"/>
            </a:endParaRPr>
          </a:p>
          <a:p>
            <a:r>
              <a:rPr lang="ar-IQ" dirty="0" smtClean="0">
                <a:latin typeface="Times New Roman" pitchFamily="18" charset="0"/>
                <a:cs typeface="Times New Roman" pitchFamily="18" charset="0"/>
              </a:rPr>
              <a:t>5- من حيث </a:t>
            </a:r>
            <a:r>
              <a:rPr lang="ar-IQ" dirty="0" err="1" smtClean="0">
                <a:latin typeface="Times New Roman" pitchFamily="18" charset="0"/>
                <a:cs typeface="Times New Roman" pitchFamily="18" charset="0"/>
              </a:rPr>
              <a:t>الاثار</a:t>
            </a:r>
            <a:r>
              <a:rPr lang="ar-IQ" dirty="0" smtClean="0">
                <a:latin typeface="Times New Roman" pitchFamily="18" charset="0"/>
                <a:cs typeface="Times New Roman" pitchFamily="18" charset="0"/>
              </a:rPr>
              <a:t> :</a:t>
            </a:r>
          </a:p>
          <a:p>
            <a:r>
              <a:rPr lang="ar-IQ" dirty="0" smtClean="0">
                <a:latin typeface="Times New Roman" pitchFamily="18" charset="0"/>
                <a:cs typeface="Times New Roman" pitchFamily="18" charset="0"/>
              </a:rPr>
              <a:t>- أزمات ذات </a:t>
            </a:r>
            <a:r>
              <a:rPr lang="ar-IQ" dirty="0" err="1" smtClean="0">
                <a:latin typeface="Times New Roman" pitchFamily="18" charset="0"/>
                <a:cs typeface="Times New Roman" pitchFamily="18" charset="0"/>
              </a:rPr>
              <a:t>اثار</a:t>
            </a:r>
            <a:r>
              <a:rPr lang="ar-IQ" dirty="0" smtClean="0">
                <a:latin typeface="Times New Roman" pitchFamily="18" charset="0"/>
                <a:cs typeface="Times New Roman" pitchFamily="18" charset="0"/>
              </a:rPr>
              <a:t> وخسائر بشرية </a:t>
            </a:r>
          </a:p>
          <a:p>
            <a:r>
              <a:rPr lang="ar-IQ" dirty="0" smtClean="0">
                <a:latin typeface="Times New Roman" pitchFamily="18" charset="0"/>
                <a:cs typeface="Times New Roman" pitchFamily="18" charset="0"/>
              </a:rPr>
              <a:t>- أزمات ذات </a:t>
            </a:r>
            <a:r>
              <a:rPr lang="ar-IQ" dirty="0" err="1" smtClean="0">
                <a:latin typeface="Times New Roman" pitchFamily="18" charset="0"/>
                <a:cs typeface="Times New Roman" pitchFamily="18" charset="0"/>
              </a:rPr>
              <a:t>اثار</a:t>
            </a:r>
            <a:r>
              <a:rPr lang="ar-IQ" dirty="0" smtClean="0">
                <a:latin typeface="Times New Roman" pitchFamily="18" charset="0"/>
                <a:cs typeface="Times New Roman" pitchFamily="18" charset="0"/>
              </a:rPr>
              <a:t> وخسائر مادية </a:t>
            </a:r>
          </a:p>
          <a:p>
            <a:r>
              <a:rPr lang="ar-IQ" dirty="0" smtClean="0">
                <a:latin typeface="Times New Roman" pitchFamily="18" charset="0"/>
                <a:cs typeface="Times New Roman" pitchFamily="18" charset="0"/>
              </a:rPr>
              <a:t>- أزمات ذات </a:t>
            </a:r>
            <a:r>
              <a:rPr lang="ar-IQ" dirty="0" err="1" smtClean="0">
                <a:latin typeface="Times New Roman" pitchFamily="18" charset="0"/>
                <a:cs typeface="Times New Roman" pitchFamily="18" charset="0"/>
              </a:rPr>
              <a:t>اثار</a:t>
            </a:r>
            <a:r>
              <a:rPr lang="ar-IQ" dirty="0" smtClean="0">
                <a:latin typeface="Times New Roman" pitchFamily="18" charset="0"/>
                <a:cs typeface="Times New Roman" pitchFamily="18" charset="0"/>
              </a:rPr>
              <a:t> وخسائر معنوية </a:t>
            </a:r>
          </a:p>
          <a:p>
            <a:r>
              <a:rPr lang="ar-IQ" dirty="0" smtClean="0">
                <a:latin typeface="Times New Roman" pitchFamily="18" charset="0"/>
                <a:cs typeface="Times New Roman" pitchFamily="18" charset="0"/>
              </a:rPr>
              <a:t>- أزمات ذات </a:t>
            </a:r>
            <a:r>
              <a:rPr lang="ar-IQ" dirty="0" err="1" smtClean="0">
                <a:latin typeface="Times New Roman" pitchFamily="18" charset="0"/>
                <a:cs typeface="Times New Roman" pitchFamily="18" charset="0"/>
              </a:rPr>
              <a:t>اثار</a:t>
            </a:r>
            <a:r>
              <a:rPr lang="ar-IQ" dirty="0" smtClean="0">
                <a:latin typeface="Times New Roman" pitchFamily="18" charset="0"/>
                <a:cs typeface="Times New Roman" pitchFamily="18" charset="0"/>
              </a:rPr>
              <a:t> وخسائر مختلطة </a:t>
            </a:r>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i="1" u="sng" dirty="0" smtClean="0"/>
              <a:t>أســـــباب الأزمـــــــــات</a:t>
            </a:r>
            <a:r>
              <a:rPr lang="en-US" dirty="0" smtClean="0"/>
              <a:t/>
            </a:r>
            <a:br>
              <a:rPr lang="en-US" dirty="0" smtClean="0"/>
            </a:br>
            <a:endParaRPr lang="ar-IQ" dirty="0"/>
          </a:p>
        </p:txBody>
      </p:sp>
      <p:sp>
        <p:nvSpPr>
          <p:cNvPr id="3" name="عنصر نائب للمحتوى 2"/>
          <p:cNvSpPr>
            <a:spLocks noGrp="1"/>
          </p:cNvSpPr>
          <p:nvPr>
            <p:ph sz="half" idx="1"/>
          </p:nvPr>
        </p:nvSpPr>
        <p:spPr>
          <a:xfrm>
            <a:off x="457200" y="1357298"/>
            <a:ext cx="5972188" cy="4768865"/>
          </a:xfrm>
        </p:spPr>
        <p:txBody>
          <a:bodyPr/>
          <a:lstStyle/>
          <a:p>
            <a:r>
              <a:rPr lang="ar-SA" b="1" u="sng" dirty="0" smtClean="0"/>
              <a:t>أولا: </a:t>
            </a:r>
            <a:r>
              <a:rPr lang="ar-SA" b="1" u="sng" dirty="0" err="1" smtClean="0"/>
              <a:t>اسباب</a:t>
            </a:r>
            <a:r>
              <a:rPr lang="ar-SA" b="1" u="sng" dirty="0" smtClean="0"/>
              <a:t> بيئية</a:t>
            </a:r>
            <a:r>
              <a:rPr lang="ar-IQ" b="1" u="sng" dirty="0" smtClean="0"/>
              <a:t>/</a:t>
            </a:r>
            <a:r>
              <a:rPr lang="ar-SA" b="1" dirty="0" smtClean="0"/>
              <a:t>وأهم العناصر البيئية التي قد تكون سببا في وقوع الأزمة ما يأتي:</a:t>
            </a:r>
            <a:endParaRPr lang="en-US" dirty="0" smtClean="0"/>
          </a:p>
          <a:p>
            <a:r>
              <a:rPr lang="ar-SA" dirty="0" smtClean="0"/>
              <a:t>عناصر سياسية </a:t>
            </a:r>
            <a:endParaRPr lang="ar-IQ" dirty="0" smtClean="0"/>
          </a:p>
          <a:p>
            <a:r>
              <a:rPr lang="ar-SA" dirty="0" smtClean="0"/>
              <a:t>عناصر قانونية </a:t>
            </a:r>
            <a:endParaRPr lang="en-US" dirty="0" smtClean="0"/>
          </a:p>
          <a:p>
            <a:r>
              <a:rPr lang="ar-SA" dirty="0" smtClean="0"/>
              <a:t>عناصر اقتصادية ومالية </a:t>
            </a:r>
            <a:endParaRPr lang="ar-IQ" dirty="0" smtClean="0"/>
          </a:p>
          <a:p>
            <a:r>
              <a:rPr lang="ar-SA" dirty="0" smtClean="0"/>
              <a:t>عناصر اجتماعية </a:t>
            </a:r>
            <a:endParaRPr lang="ar-IQ" dirty="0" smtClean="0"/>
          </a:p>
          <a:p>
            <a:r>
              <a:rPr lang="ar-SA" dirty="0" smtClean="0"/>
              <a:t>عناصر طبيعية </a:t>
            </a:r>
            <a:endParaRPr lang="ar-IQ" dirty="0" smtClean="0"/>
          </a:p>
          <a:p>
            <a:r>
              <a:rPr lang="ar-SA" b="1" dirty="0" smtClean="0"/>
              <a:t>ثانيا : أسباب تنظيمية </a:t>
            </a:r>
            <a:r>
              <a:rPr lang="ar-IQ" b="1" dirty="0" smtClean="0"/>
              <a:t>/</a:t>
            </a:r>
            <a:r>
              <a:rPr lang="ar-SA" b="1" dirty="0" smtClean="0"/>
              <a:t>هذه الأسباب تتجسد في عناصر يكون للمنظمة سيطرة مباشرة عليها</a:t>
            </a:r>
            <a:endParaRPr lang="ar-IQ" dirty="0"/>
          </a:p>
        </p:txBody>
      </p:sp>
      <p:pic>
        <p:nvPicPr>
          <p:cNvPr id="5" name="عنصر نائب للمحتوى 7" descr="dhab.jpg"/>
          <p:cNvPicPr>
            <a:picLocks noGrp="1" noChangeAspect="1"/>
          </p:cNvPicPr>
          <p:nvPr>
            <p:ph sz="half" idx="2"/>
          </p:nvPr>
        </p:nvPicPr>
        <p:blipFill>
          <a:blip r:embed="rId2"/>
          <a:stretch>
            <a:fillRect/>
          </a:stretch>
        </p:blipFill>
        <p:spPr>
          <a:xfrm>
            <a:off x="6643702" y="1357298"/>
            <a:ext cx="2214578" cy="4857784"/>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smtClean="0"/>
              <a:t>خصائص الأزمة </a:t>
            </a:r>
            <a:endParaRPr lang="ar-IQ" dirty="0"/>
          </a:p>
        </p:txBody>
      </p:sp>
      <p:sp>
        <p:nvSpPr>
          <p:cNvPr id="3" name="عنصر نائب للمحتوى 2"/>
          <p:cNvSpPr>
            <a:spLocks noGrp="1"/>
          </p:cNvSpPr>
          <p:nvPr>
            <p:ph sz="half" idx="1"/>
          </p:nvPr>
        </p:nvSpPr>
        <p:spPr>
          <a:xfrm>
            <a:off x="457200" y="1357298"/>
            <a:ext cx="5686436" cy="4929222"/>
          </a:xfrm>
        </p:spPr>
        <p:txBody>
          <a:bodyPr/>
          <a:lstStyle/>
          <a:p>
            <a:r>
              <a:rPr lang="ar-SA" dirty="0" smtClean="0"/>
              <a:t>وجود نقص واضح في البيانات والمعلومات </a:t>
            </a:r>
            <a:endParaRPr lang="ar-IQ" dirty="0" smtClean="0"/>
          </a:p>
          <a:p>
            <a:r>
              <a:rPr lang="ar-SA" dirty="0" smtClean="0"/>
              <a:t>الأزمة تؤدي إلى إحداث مفاجأة كبيرة وعنيفة عند وقوعها</a:t>
            </a:r>
            <a:endParaRPr lang="ar-IQ" dirty="0" smtClean="0"/>
          </a:p>
          <a:p>
            <a:r>
              <a:rPr lang="ar-SA" dirty="0" smtClean="0"/>
              <a:t>تتسم الأزمة بدرجة عالية من التعقيد والتداخل في العناصر والمسببات </a:t>
            </a:r>
            <a:endParaRPr lang="ar-IQ" dirty="0" smtClean="0"/>
          </a:p>
          <a:p>
            <a:r>
              <a:rPr lang="en-US" dirty="0" smtClean="0"/>
              <a:t> </a:t>
            </a:r>
            <a:r>
              <a:rPr lang="ar-SA" dirty="0" smtClean="0"/>
              <a:t>وجود حالة من الرعب والخوف في المنظمة</a:t>
            </a:r>
            <a:endParaRPr lang="ar-IQ" dirty="0" smtClean="0"/>
          </a:p>
          <a:p>
            <a:r>
              <a:rPr lang="ar-SA" dirty="0" smtClean="0"/>
              <a:t>محدودية المدة الزمنية للأزمة، </a:t>
            </a:r>
            <a:endParaRPr lang="ar-IQ" dirty="0" smtClean="0"/>
          </a:p>
          <a:p>
            <a:r>
              <a:rPr lang="ar-SA" dirty="0" smtClean="0"/>
              <a:t>وجود حالة من الشعور بالحيرة والضعف وعدم قدرة صناع القرار على التعاطي مع الأزمة والتعامل معها</a:t>
            </a:r>
            <a:endParaRPr lang="ar-IQ" dirty="0"/>
          </a:p>
        </p:txBody>
      </p:sp>
      <p:pic>
        <p:nvPicPr>
          <p:cNvPr id="3074" name="Picture 2" descr="C:\Users\Acer1\Desktop\Capture4.PNG"/>
          <p:cNvPicPr>
            <a:picLocks noGrp="1" noChangeAspect="1" noChangeArrowheads="1"/>
          </p:cNvPicPr>
          <p:nvPr>
            <p:ph sz="half" idx="2"/>
          </p:nvPr>
        </p:nvPicPr>
        <p:blipFill>
          <a:blip r:embed="rId2"/>
          <a:srcRect/>
          <a:stretch>
            <a:fillRect/>
          </a:stretch>
        </p:blipFill>
        <p:spPr bwMode="auto">
          <a:xfrm>
            <a:off x="6286512" y="1285860"/>
            <a:ext cx="2609840" cy="494664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600200"/>
            <a:ext cx="5329246" cy="4525963"/>
          </a:xfrm>
        </p:spPr>
        <p:txBody>
          <a:bodyPr>
            <a:normAutofit/>
          </a:bodyPr>
          <a:lstStyle/>
          <a:p>
            <a:r>
              <a:rPr lang="ar-SA" dirty="0" smtClean="0"/>
              <a:t>ارتباك واضح في اتخاذ القرارات</a:t>
            </a:r>
            <a:endParaRPr lang="ar-IQ" dirty="0" smtClean="0"/>
          </a:p>
          <a:p>
            <a:r>
              <a:rPr lang="ar-SA" dirty="0" smtClean="0"/>
              <a:t>ظهور بعض القوى التي تدعم الأزمة وتؤيد كل ما يقود </a:t>
            </a:r>
            <a:r>
              <a:rPr lang="ar-SA" dirty="0" err="1" smtClean="0"/>
              <a:t>الى</a:t>
            </a:r>
            <a:r>
              <a:rPr lang="ar-SA" dirty="0" smtClean="0"/>
              <a:t> تفاقمها</a:t>
            </a:r>
            <a:endParaRPr lang="ar-IQ" dirty="0" smtClean="0"/>
          </a:p>
          <a:p>
            <a:r>
              <a:rPr lang="ar-SA" dirty="0" smtClean="0"/>
              <a:t>تتعرض مصالح المنظمة في ظل الأزمة إلى التهديد والى ضغوط كبيرة </a:t>
            </a:r>
            <a:endParaRPr lang="ar-IQ" dirty="0" smtClean="0"/>
          </a:p>
          <a:p>
            <a:r>
              <a:rPr lang="ar-SA" dirty="0" smtClean="0"/>
              <a:t>تؤدي الأزمة إلى ظهور أعراض سلوكية مرضية في غاية الخطورة</a:t>
            </a:r>
            <a:endParaRPr lang="ar-IQ" dirty="0" smtClean="0"/>
          </a:p>
          <a:p>
            <a:endParaRPr lang="ar-IQ" dirty="0"/>
          </a:p>
        </p:txBody>
      </p:sp>
      <p:pic>
        <p:nvPicPr>
          <p:cNvPr id="5" name="Picture 2" descr="C:\Users\Acer1\Desktop\Capture4.PNG"/>
          <p:cNvPicPr>
            <a:picLocks noGrp="1" noChangeAspect="1" noChangeArrowheads="1"/>
          </p:cNvPicPr>
          <p:nvPr>
            <p:ph sz="half" idx="2"/>
          </p:nvPr>
        </p:nvPicPr>
        <p:blipFill>
          <a:blip r:embed="rId2"/>
          <a:srcRect/>
          <a:stretch>
            <a:fillRect/>
          </a:stretch>
        </p:blipFill>
        <p:spPr bwMode="auto">
          <a:xfrm>
            <a:off x="6072198" y="1643050"/>
            <a:ext cx="2614602" cy="4572032"/>
          </a:xfrm>
          <a:prstGeom prst="rect">
            <a:avLst/>
          </a:prstGeom>
          <a:noFill/>
        </p:spPr>
      </p:pic>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706</Words>
  <Application>Microsoft Office PowerPoint</Application>
  <PresentationFormat>On-screen Show (4:3)</PresentationFormat>
  <Paragraphs>90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سمة Office</vt:lpstr>
      <vt:lpstr>الأزمــــــــة  المفهوم وانواعها وخصائصها واسبابها وعناصرها ومراحلها</vt:lpstr>
      <vt:lpstr>مفهوم الازمة</vt:lpstr>
      <vt:lpstr>المفاهيم الأخرى للازمة</vt:lpstr>
      <vt:lpstr>PowerPoint Presentation</vt:lpstr>
      <vt:lpstr>PowerPoint Presentation</vt:lpstr>
      <vt:lpstr>PowerPoint Presentation</vt:lpstr>
      <vt:lpstr>أســـــباب الأزمـــــــــات </vt:lpstr>
      <vt:lpstr>خصائص الأزمة </vt:lpstr>
      <vt:lpstr>PowerPoint Presentation</vt:lpstr>
      <vt:lpstr>عناصر الازمة </vt:lpstr>
      <vt:lpstr>مراحل الازمة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الأزمــــــــة  وانواعها وخصائصها واسبابها ومراحلها</dc:title>
  <dc:creator>Acer1</dc:creator>
  <cp:lastModifiedBy>Maher</cp:lastModifiedBy>
  <cp:revision>15</cp:revision>
  <dcterms:created xsi:type="dcterms:W3CDTF">2025-02-15T15:31:23Z</dcterms:created>
  <dcterms:modified xsi:type="dcterms:W3CDTF">2025-09-11T05:56:40Z</dcterms:modified>
</cp:coreProperties>
</file>