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8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80" r:id="rId14"/>
    <p:sldId id="268" r:id="rId15"/>
    <p:sldId id="269" r:id="rId16"/>
    <p:sldId id="270" r:id="rId17"/>
    <p:sldId id="271" r:id="rId18"/>
    <p:sldId id="272" r:id="rId19"/>
    <p:sldId id="273" r:id="rId20"/>
    <p:sldId id="274" r:id="rId21"/>
    <p:sldId id="275" r:id="rId22"/>
    <p:sldId id="276" r:id="rId23"/>
    <p:sldId id="277" r:id="rId24"/>
    <p:sldId id="278" r:id="rId2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B8ABB09-4A1D-463E-8065-109CC2B7EFAA}" type="datetimeFigureOut">
              <a:rPr lang="ar-SA" smtClean="0"/>
              <a:pPr/>
              <a:t>19/03/1447</a:t>
            </a:fld>
            <a:endParaRPr lang="ar-SA"/>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ar-SA"/>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B8ABB09-4A1D-463E-8065-109CC2B7EFAA}" type="datetimeFigureOut">
              <a:rPr lang="ar-SA" smtClean="0"/>
              <a:pPr/>
              <a:t>19/03/1447</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B8ABB09-4A1D-463E-8065-109CC2B7EFAA}" type="datetimeFigureOut">
              <a:rPr lang="ar-SA" smtClean="0"/>
              <a:pPr/>
              <a:t>19/03/1447</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B8ABB09-4A1D-463E-8065-109CC2B7EFAA}" type="datetimeFigureOut">
              <a:rPr lang="ar-SA" smtClean="0"/>
              <a:pPr/>
              <a:t>19/03/1447</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B8ABB09-4A1D-463E-8065-109CC2B7EFAA}" type="datetimeFigureOut">
              <a:rPr lang="ar-SA" smtClean="0"/>
              <a:pPr/>
              <a:t>19/03/1447</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B8ABB09-4A1D-463E-8065-109CC2B7EFAA}" type="datetimeFigureOut">
              <a:rPr lang="ar-SA" smtClean="0"/>
              <a:pPr/>
              <a:t>19/03/1447</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B8ABB09-4A1D-463E-8065-109CC2B7EFAA}" type="datetimeFigureOut">
              <a:rPr lang="ar-SA" smtClean="0"/>
              <a:pPr/>
              <a:t>19/03/1447</a:t>
            </a:fld>
            <a:endParaRPr lang="ar-SA"/>
          </a:p>
        </p:txBody>
      </p:sp>
      <p:sp>
        <p:nvSpPr>
          <p:cNvPr id="8" name="Footer Placeholder 7"/>
          <p:cNvSpPr>
            <a:spLocks noGrp="1"/>
          </p:cNvSpPr>
          <p:nvPr>
            <p:ph type="ftr" sz="quarter" idx="11"/>
          </p:nvPr>
        </p:nvSpPr>
        <p:spPr/>
        <p:txBody>
          <a:bodyPr/>
          <a:lstStyle>
            <a:extLst/>
          </a:lstStyle>
          <a:p>
            <a:endParaRPr lang="ar-SA"/>
          </a:p>
        </p:txBody>
      </p:sp>
      <p:sp>
        <p:nvSpPr>
          <p:cNvPr id="9" name="Slide Number Placeholder 8"/>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B8ABB09-4A1D-463E-8065-109CC2B7EFAA}" type="datetimeFigureOut">
              <a:rPr lang="ar-SA" smtClean="0"/>
              <a:pPr/>
              <a:t>19/03/1447</a:t>
            </a:fld>
            <a:endParaRPr lang="ar-SA"/>
          </a:p>
        </p:txBody>
      </p:sp>
      <p:sp>
        <p:nvSpPr>
          <p:cNvPr id="4" name="Footer Placeholder 3"/>
          <p:cNvSpPr>
            <a:spLocks noGrp="1"/>
          </p:cNvSpPr>
          <p:nvPr>
            <p:ph type="ftr" sz="quarter" idx="11"/>
          </p:nvPr>
        </p:nvSpPr>
        <p:spPr/>
        <p:txBody>
          <a:bodyPr/>
          <a:lstStyle>
            <a:extLst/>
          </a:lstStyle>
          <a:p>
            <a:endParaRPr lang="ar-SA"/>
          </a:p>
        </p:txBody>
      </p:sp>
      <p:sp>
        <p:nvSpPr>
          <p:cNvPr id="5" name="Slide Number Placeholder 4"/>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B8ABB09-4A1D-463E-8065-109CC2B7EFAA}" type="datetimeFigureOut">
              <a:rPr lang="ar-SA" smtClean="0"/>
              <a:pPr/>
              <a:t>19/03/1447</a:t>
            </a:fld>
            <a:endParaRPr lang="ar-SA"/>
          </a:p>
        </p:txBody>
      </p:sp>
      <p:sp>
        <p:nvSpPr>
          <p:cNvPr id="3" name="Footer Placeholder 2"/>
          <p:cNvSpPr>
            <a:spLocks noGrp="1"/>
          </p:cNvSpPr>
          <p:nvPr>
            <p:ph type="ftr" sz="quarter" idx="11"/>
          </p:nvPr>
        </p:nvSpPr>
        <p:spPr/>
        <p:txBody>
          <a:bodyPr/>
          <a:lstStyle>
            <a:extLst/>
          </a:lstStyle>
          <a:p>
            <a:endParaRPr lang="ar-SA"/>
          </a:p>
        </p:txBody>
      </p:sp>
      <p:sp>
        <p:nvSpPr>
          <p:cNvPr id="4" name="Slide Number Placeholder 3"/>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B8ABB09-4A1D-463E-8065-109CC2B7EFAA}" type="datetimeFigureOut">
              <a:rPr lang="ar-SA" smtClean="0"/>
              <a:pPr/>
              <a:t>19/03/1447</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B8ABB09-4A1D-463E-8065-109CC2B7EFAA}" type="datetimeFigureOut">
              <a:rPr lang="ar-SA" smtClean="0"/>
              <a:pPr/>
              <a:t>19/03/1447</a:t>
            </a:fld>
            <a:endParaRPr lang="ar-SA"/>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SA"/>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B34F065-1154-456A-91E3-76DE8E75E17B}" type="slidenum">
              <a:rPr lang="ar-SA" smtClean="0"/>
              <a:pPr/>
              <a:t>‹#›</a:t>
            </a:fld>
            <a:endParaRPr lang="ar-SA"/>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B8ABB09-4A1D-463E-8065-109CC2B7EFAA}" type="datetimeFigureOut">
              <a:rPr lang="ar-SA" smtClean="0"/>
              <a:pPr/>
              <a:t>19/03/1447</a:t>
            </a:fld>
            <a:endParaRPr lang="ar-SA"/>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SA"/>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81000" y="1988840"/>
            <a:ext cx="8458200" cy="4086947"/>
          </a:xfrm>
        </p:spPr>
        <p:txBody>
          <a:bodyPr>
            <a:normAutofit/>
          </a:bodyPr>
          <a:lstStyle/>
          <a:p>
            <a:pPr algn="ctr"/>
            <a:r>
              <a:rPr lang="ar-IQ" sz="2800" dirty="0">
                <a:solidFill>
                  <a:srgbClr val="0070C0"/>
                </a:solidFill>
              </a:rPr>
              <a:t>المحاضرة </a:t>
            </a:r>
            <a:r>
              <a:rPr lang="ar-IQ" sz="2800" dirty="0" smtClean="0">
                <a:solidFill>
                  <a:srgbClr val="0070C0"/>
                </a:solidFill>
              </a:rPr>
              <a:t>الخامسة</a:t>
            </a:r>
            <a:r>
              <a:rPr lang="en-US" sz="2800" dirty="0">
                <a:solidFill>
                  <a:srgbClr val="0070C0"/>
                </a:solidFill>
              </a:rPr>
              <a:t/>
            </a:r>
            <a:br>
              <a:rPr lang="en-US" sz="2800" dirty="0">
                <a:solidFill>
                  <a:srgbClr val="0070C0"/>
                </a:solidFill>
              </a:rPr>
            </a:br>
            <a:r>
              <a:rPr lang="ar-IQ" sz="2800" b="1" cap="all" dirty="0">
                <a:solidFill>
                  <a:srgbClr val="0070C0"/>
                </a:solidFill>
                <a:effectLst>
                  <a:reflection blurRad="12700" stA="28000" endPos="45000" dist="1003" dir="5400000" sy="-100000" algn="bl"/>
                </a:effectLst>
              </a:rPr>
              <a:t>الادوات الاساسية والارشادات العامة لادارة الازمة</a:t>
            </a:r>
            <a:r>
              <a:rPr lang="en-US" sz="2800" dirty="0">
                <a:solidFill>
                  <a:srgbClr val="0070C0"/>
                </a:solidFill>
              </a:rPr>
              <a:t/>
            </a:r>
            <a:br>
              <a:rPr lang="en-US" sz="2800" dirty="0">
                <a:solidFill>
                  <a:srgbClr val="0070C0"/>
                </a:solidFill>
              </a:rPr>
            </a:br>
            <a:r>
              <a:rPr lang="ar-IQ" sz="2800" b="1" cap="all" dirty="0">
                <a:solidFill>
                  <a:srgbClr val="0070C0"/>
                </a:solidFill>
                <a:effectLst>
                  <a:reflection blurRad="12700" stA="28000" endPos="45000" dist="1003" dir="5400000" sy="-100000" algn="bl"/>
                </a:effectLst>
              </a:rPr>
              <a:t>مقدم الى </a:t>
            </a:r>
            <a:r>
              <a:rPr lang="en-US" sz="2800" dirty="0">
                <a:solidFill>
                  <a:srgbClr val="0070C0"/>
                </a:solidFill>
              </a:rPr>
              <a:t/>
            </a:r>
            <a:br>
              <a:rPr lang="en-US" sz="2800" dirty="0">
                <a:solidFill>
                  <a:srgbClr val="0070C0"/>
                </a:solidFill>
              </a:rPr>
            </a:br>
            <a:r>
              <a:rPr lang="ar-IQ" sz="2800" b="1" cap="all" dirty="0">
                <a:solidFill>
                  <a:srgbClr val="0070C0"/>
                </a:solidFill>
                <a:effectLst>
                  <a:reflection blurRad="12700" stA="28000" endPos="45000" dist="1003" dir="5400000" sy="-100000" algn="bl"/>
                </a:effectLst>
              </a:rPr>
              <a:t>ا.د. سمية عباس مجيد </a:t>
            </a:r>
            <a:r>
              <a:rPr lang="en-US" sz="2800" dirty="0">
                <a:solidFill>
                  <a:srgbClr val="0070C0"/>
                </a:solidFill>
              </a:rPr>
              <a:t/>
            </a:r>
            <a:br>
              <a:rPr lang="en-US" sz="2800" dirty="0">
                <a:solidFill>
                  <a:srgbClr val="0070C0"/>
                </a:solidFill>
              </a:rPr>
            </a:br>
            <a:r>
              <a:rPr lang="ar-IQ" sz="2800" b="1" cap="all" dirty="0">
                <a:solidFill>
                  <a:srgbClr val="0070C0"/>
                </a:solidFill>
                <a:effectLst>
                  <a:reflection blurRad="12700" stA="28000" endPos="45000" dist="1003" dir="5400000" sy="-100000" algn="bl"/>
                </a:effectLst>
              </a:rPr>
              <a:t>اعادا الطالبة </a:t>
            </a:r>
            <a:r>
              <a:rPr lang="en-US" sz="2800" dirty="0">
                <a:solidFill>
                  <a:srgbClr val="0070C0"/>
                </a:solidFill>
              </a:rPr>
              <a:t/>
            </a:r>
            <a:br>
              <a:rPr lang="en-US" sz="2800" dirty="0">
                <a:solidFill>
                  <a:srgbClr val="0070C0"/>
                </a:solidFill>
              </a:rPr>
            </a:br>
            <a:r>
              <a:rPr lang="ar-IQ" sz="2800" b="1" cap="all" dirty="0">
                <a:solidFill>
                  <a:srgbClr val="0070C0"/>
                </a:solidFill>
                <a:effectLst>
                  <a:reflection blurRad="12700" stA="28000" endPos="45000" dist="1003" dir="5400000" sy="-100000" algn="bl"/>
                </a:effectLst>
              </a:rPr>
              <a:t>سفانه حاتم عليوي </a:t>
            </a:r>
            <a:r>
              <a:rPr lang="en-US" sz="2800" dirty="0">
                <a:solidFill>
                  <a:srgbClr val="0070C0"/>
                </a:solidFill>
              </a:rPr>
              <a:t/>
            </a:r>
            <a:br>
              <a:rPr lang="en-US" sz="2800" dirty="0">
                <a:solidFill>
                  <a:srgbClr val="0070C0"/>
                </a:solidFill>
              </a:rPr>
            </a:br>
            <a:r>
              <a:rPr lang="en-US" sz="2800" b="1" cap="all" dirty="0">
                <a:solidFill>
                  <a:srgbClr val="0070C0"/>
                </a:solidFill>
                <a:effectLst>
                  <a:reflection blurRad="12700" stA="28000" endPos="45000" dist="1003" dir="5400000" sy="-100000" algn="bl"/>
                </a:effectLst>
              </a:rPr>
              <a:t>2024</a:t>
            </a:r>
            <a:r>
              <a:rPr lang="ar-IQ" sz="2400" b="1" dirty="0" smtClean="0">
                <a:solidFill>
                  <a:srgbClr val="FF0000"/>
                </a:solidFill>
              </a:rPr>
              <a:t/>
            </a:r>
            <a:br>
              <a:rPr lang="ar-IQ" sz="2400" b="1" dirty="0" smtClean="0">
                <a:solidFill>
                  <a:srgbClr val="FF0000"/>
                </a:solidFill>
              </a:rPr>
            </a:br>
            <a:r>
              <a:rPr lang="en-US" sz="2400" dirty="0" smtClean="0">
                <a:solidFill>
                  <a:srgbClr val="FF0000"/>
                </a:solidFill>
              </a:rPr>
              <a:t/>
            </a:r>
            <a:br>
              <a:rPr lang="en-US" sz="2400" dirty="0" smtClean="0">
                <a:solidFill>
                  <a:srgbClr val="FF0000"/>
                </a:solidFill>
              </a:rPr>
            </a:br>
            <a:endParaRPr lang="ar-IQ" sz="2400" dirty="0">
              <a:solidFill>
                <a:srgbClr val="FF0000"/>
              </a:solidFill>
            </a:endParaRPr>
          </a:p>
        </p:txBody>
      </p:sp>
      <p:sp>
        <p:nvSpPr>
          <p:cNvPr id="3" name="عنوان فرعي 2"/>
          <p:cNvSpPr>
            <a:spLocks noGrp="1"/>
          </p:cNvSpPr>
          <p:nvPr>
            <p:ph type="subTitle" idx="1"/>
          </p:nvPr>
        </p:nvSpPr>
        <p:spPr>
          <a:xfrm>
            <a:off x="381000" y="500042"/>
            <a:ext cx="8458200" cy="1704822"/>
          </a:xfrm>
        </p:spPr>
        <p:txBody>
          <a:bodyPr>
            <a:normAutofit/>
          </a:bodyPr>
          <a:lstStyle/>
          <a:p>
            <a:pPr algn="r"/>
            <a:r>
              <a:rPr lang="ar-IQ" sz="1800" b="1" dirty="0">
                <a:solidFill>
                  <a:srgbClr val="0070C0"/>
                </a:solidFill>
              </a:rPr>
              <a:t>الجامعة امستنصرية </a:t>
            </a:r>
            <a:endParaRPr lang="en-US" sz="1800" b="1" dirty="0">
              <a:solidFill>
                <a:srgbClr val="0070C0"/>
              </a:solidFill>
            </a:endParaRPr>
          </a:p>
          <a:p>
            <a:pPr algn="r"/>
            <a:r>
              <a:rPr lang="ar-IQ" sz="1800" b="1" dirty="0">
                <a:solidFill>
                  <a:srgbClr val="0070C0"/>
                </a:solidFill>
              </a:rPr>
              <a:t>كلية الادارة والاقتصاد </a:t>
            </a:r>
            <a:endParaRPr lang="en-US" sz="1800" b="1" dirty="0">
              <a:solidFill>
                <a:srgbClr val="0070C0"/>
              </a:solidFill>
            </a:endParaRPr>
          </a:p>
          <a:p>
            <a:pPr algn="r"/>
            <a:r>
              <a:rPr lang="ar-IQ" sz="1800" b="1" dirty="0">
                <a:solidFill>
                  <a:srgbClr val="0070C0"/>
                </a:solidFill>
              </a:rPr>
              <a:t>قسم ادارة الاعمال </a:t>
            </a:r>
            <a:endParaRPr lang="en-US" sz="1800" b="1" dirty="0">
              <a:solidFill>
                <a:srgbClr val="0070C0"/>
              </a:solidFill>
            </a:endParaRPr>
          </a:p>
          <a:p>
            <a:pPr algn="r"/>
            <a:r>
              <a:rPr lang="ar-IQ" sz="1800" b="1" dirty="0">
                <a:solidFill>
                  <a:srgbClr val="0070C0"/>
                </a:solidFill>
              </a:rPr>
              <a:t>دبلوم عالي – تخطيط استراتيجي </a:t>
            </a:r>
            <a:endParaRPr lang="en-US" sz="1800" b="1" dirty="0">
              <a:solidFill>
                <a:srgbClr val="0070C0"/>
              </a:solidFill>
            </a:endParaRPr>
          </a:p>
          <a:p>
            <a:pPr algn="r"/>
            <a:endParaRPr lang="ar-IQ" sz="1800"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Autofit/>
          </a:bodyPr>
          <a:lstStyle/>
          <a:p>
            <a:pPr marL="109728" indent="0">
              <a:buNone/>
            </a:pPr>
            <a:r>
              <a:rPr lang="ar-IQ" sz="2400" dirty="0"/>
              <a:t>وهناك مجموعة من المهام الأساسية التي تقع على عاتق نظام معلومات الأزمة وأهم هذه المهام ما يأتي:</a:t>
            </a:r>
            <a:endParaRPr lang="en-US" sz="2400" dirty="0"/>
          </a:p>
          <a:p>
            <a:pPr lvl="0"/>
            <a:r>
              <a:rPr lang="ar-IQ" sz="2400" dirty="0"/>
              <a:t>توفير جميع البيانات والمعلومات والمعرفة المتعلقة بالأزمة من حيث أسبابها والجهات المشاركة في صنعها ودعمها.</a:t>
            </a:r>
            <a:endParaRPr lang="en-US" sz="2400" dirty="0"/>
          </a:p>
          <a:p>
            <a:pPr lvl="0"/>
            <a:r>
              <a:rPr lang="ar-IQ" sz="2400" dirty="0"/>
              <a:t>توفير البيانات والمعلومات والمعرفة التي يمكن أن تساعد إدارة المنظمة (إدارة الأزمة في التأثير على سلوكيات واتجاهات وتصرفات قوى الأزمة.</a:t>
            </a:r>
            <a:endParaRPr lang="en-US" sz="2400" dirty="0"/>
          </a:p>
          <a:p>
            <a:pPr lvl="0"/>
            <a:r>
              <a:rPr lang="ar-IQ" sz="2400" dirty="0"/>
              <a:t>ضمان الاستخدام الفاعل للبيانات والمعلومات والمعرفة المتوافرة لدى المنظمة، بحيث يجري استخدامها بالطريقة التي تكفل التعاطي مع الأزمة بفاعلية وإيجابية.</a:t>
            </a:r>
            <a:endParaRPr lang="en-US" sz="2400" dirty="0"/>
          </a:p>
          <a:p>
            <a:pPr lvl="0"/>
            <a:r>
              <a:rPr lang="ar-IQ" sz="2400" dirty="0"/>
              <a:t>ضمان تدفق البيانات والمعلومات الواقعية من ساحة الأزمة في الوقت المناسب وبالكمية والنوعية المطلوبة والمناسبة، ووصول هذه البيانات والمعلومات</a:t>
            </a:r>
            <a:endParaRPr lang="en-US" sz="2400" dirty="0"/>
          </a:p>
        </p:txBody>
      </p:sp>
      <p:sp>
        <p:nvSpPr>
          <p:cNvPr id="2" name="عنوان 1"/>
          <p:cNvSpPr>
            <a:spLocks noGrp="1"/>
          </p:cNvSpPr>
          <p:nvPr>
            <p:ph type="title"/>
          </p:nvPr>
        </p:nvSpPr>
        <p:spPr/>
        <p:txBody>
          <a:bodyPr>
            <a:normAutofit/>
          </a:bodyPr>
          <a:lstStyle/>
          <a:p>
            <a:pPr algn="ctr"/>
            <a:r>
              <a:rPr lang="ar-SA" b="1" dirty="0" smtClean="0">
                <a:solidFill>
                  <a:srgbClr val="0070C0"/>
                </a:solidFill>
              </a:rPr>
              <a:t>الأداة الخامسة: نظام معلومات الأزمة</a:t>
            </a:r>
            <a:endParaRPr lang="ar-IQ" dirty="0">
              <a:solidFill>
                <a:srgbClr val="0070C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92500" lnSpcReduction="10000"/>
          </a:bodyPr>
          <a:lstStyle/>
          <a:p>
            <a:r>
              <a:rPr lang="ar-IQ" dirty="0"/>
              <a:t>إن نجاح الادارة في التعامل والتعاطي مع الأزمة يتطلب توفير كل الوسائل التي تحتاجها الإدارة للإنتقال والتحرك، وهذا الانتقال والتحرك قد يكون داخل المنظمة أو خارجها أو بين فروع المنظمة </a:t>
            </a:r>
            <a:endParaRPr lang="en-US" dirty="0"/>
          </a:p>
          <a:p>
            <a:r>
              <a:rPr lang="ar-IQ" dirty="0"/>
              <a:t>( في الدولة الواحدة وفروع المنظمة في الدول المختلفة).</a:t>
            </a:r>
            <a:endParaRPr lang="en-US" dirty="0"/>
          </a:p>
          <a:p>
            <a:pPr marL="109728" indent="0">
              <a:buNone/>
            </a:pPr>
            <a:r>
              <a:rPr lang="ar-IQ" dirty="0"/>
              <a:t>وسائل النقل والتحرك تقسم الى نوعين رئيسين:</a:t>
            </a:r>
            <a:endParaRPr lang="en-US" dirty="0"/>
          </a:p>
          <a:p>
            <a:r>
              <a:rPr lang="ar-IQ" dirty="0"/>
              <a:t>النوع الأول: وسائل يجب أن تكون متوفرة للإدارة في كل الأوقات، ويجري استخدامها ايضاً عند وقوع أزمة ما في المنظمة.</a:t>
            </a:r>
            <a:endParaRPr lang="en-US" dirty="0"/>
          </a:p>
          <a:p>
            <a:r>
              <a:rPr lang="ar-IQ" dirty="0"/>
              <a:t>النوع الثاني: وسائل يجب توفيرها لحالات الأزمات بصورة خاصة، وكل أزمة تتطلب نوعاً أو أنواعاً محددة من هذه الوسائل التي تتلاءم مع احتياجات هذه الأزمة</a:t>
            </a:r>
            <a:endParaRPr lang="en-US" dirty="0"/>
          </a:p>
          <a:p>
            <a:r>
              <a:rPr lang="ar-IQ" dirty="0"/>
              <a:t>ويجب أن تكون هذه الوسائل كافية لكادر إدارة الأزمة، وقريبة منه وجاهزة للاستخدام.</a:t>
            </a:r>
            <a:endParaRPr lang="en-US" dirty="0"/>
          </a:p>
          <a:p>
            <a:endParaRPr lang="ar-IQ" b="1" dirty="0">
              <a:latin typeface="Arabic Typesetting" pitchFamily="66" charset="-78"/>
              <a:cs typeface="Arabic Typesetting" pitchFamily="66" charset="-78"/>
            </a:endParaRPr>
          </a:p>
        </p:txBody>
      </p:sp>
      <p:sp>
        <p:nvSpPr>
          <p:cNvPr id="2" name="عنوان 1"/>
          <p:cNvSpPr>
            <a:spLocks noGrp="1"/>
          </p:cNvSpPr>
          <p:nvPr>
            <p:ph type="title"/>
          </p:nvPr>
        </p:nvSpPr>
        <p:spPr/>
        <p:txBody>
          <a:bodyPr>
            <a:noAutofit/>
          </a:bodyPr>
          <a:lstStyle/>
          <a:p>
            <a:pPr algn="r"/>
            <a:r>
              <a:rPr lang="ar-SA" sz="2400" b="1" dirty="0" smtClean="0">
                <a:solidFill>
                  <a:srgbClr val="0070C0"/>
                </a:solidFill>
              </a:rPr>
              <a:t>الأداة السادسة: توفير الوسائل اللازمة للنقل والتحرك من مكان لآخر في ظل الأزمات</a:t>
            </a:r>
            <a:r>
              <a:rPr lang="en-US" sz="2400" dirty="0" smtClean="0">
                <a:solidFill>
                  <a:srgbClr val="0070C0"/>
                </a:solidFill>
              </a:rPr>
              <a:t/>
            </a:r>
            <a:br>
              <a:rPr lang="en-US" sz="2400" dirty="0" smtClean="0">
                <a:solidFill>
                  <a:srgbClr val="0070C0"/>
                </a:solidFill>
              </a:rPr>
            </a:br>
            <a:endParaRPr lang="ar-IQ" sz="2400" dirty="0">
              <a:solidFill>
                <a:srgbClr val="0070C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Autofit/>
          </a:bodyPr>
          <a:lstStyle/>
          <a:p>
            <a:r>
              <a:rPr lang="ar-IQ" sz="2400" dirty="0"/>
              <a:t>إن نجاح إدارة المنظمة في التعامل مع الأزمة بنجاح يتطلب توافر قدرة كافية لدى هذه الإدارة تمكنها من امتصاص هذه الأزمة واستيعابها وتتم عملية امتصاص الأزمة، واستيعابها أما بصورة كلية وفي دفعة واحدة وإما أن تتم </a:t>
            </a:r>
            <a:r>
              <a:rPr lang="ar-IQ" sz="2400" dirty="0" smtClean="0"/>
              <a:t>عملية </a:t>
            </a:r>
            <a:r>
              <a:rPr lang="ar-IQ" sz="2400" dirty="0"/>
              <a:t>الامتصاص والاستيعاب بصورة جزئية وعلى دفعات تكفل </a:t>
            </a:r>
            <a:r>
              <a:rPr lang="ar-IQ" sz="2400" dirty="0" smtClean="0"/>
              <a:t>الامتصاص</a:t>
            </a:r>
          </a:p>
          <a:p>
            <a:pPr marL="109728" indent="0">
              <a:buNone/>
            </a:pPr>
            <a:r>
              <a:rPr lang="ar-IQ" sz="2400" dirty="0"/>
              <a:t>وهناك مجموعة من أدوات الامتصاص والاستيعاب التي تستخدم في إدارة الأزمات، ومن هذه الأدوات ما يأتي:</a:t>
            </a:r>
            <a:endParaRPr lang="en-US" sz="2400" dirty="0"/>
          </a:p>
          <a:p>
            <a:pPr lvl="0"/>
            <a:r>
              <a:rPr lang="ar-IQ" sz="2400" dirty="0"/>
              <a:t>تشكيل اللجان التنظيمية من كادر إدارة الأزمة لبحث أسباب الأزمة وتداعياتها والحلول الممكنة.</a:t>
            </a:r>
            <a:endParaRPr lang="en-US" sz="2400" dirty="0"/>
          </a:p>
          <a:p>
            <a:pPr lvl="0"/>
            <a:r>
              <a:rPr lang="ar-IQ" sz="2400" dirty="0"/>
              <a:t>. تشكيل لجان مشتركة ( من كادر إدارة الأزمة ومن قوى الأزمة  )بحيث تجتمع هذه اللجان وتتدارس الأزمة وتقترح الحلول المقبولة للطرفين والممكنة التنفيذ.</a:t>
            </a:r>
            <a:endParaRPr lang="en-US" sz="2400" dirty="0"/>
          </a:p>
          <a:p>
            <a:pPr marL="109728" indent="0">
              <a:buNone/>
            </a:pPr>
            <a:r>
              <a:rPr lang="ar-IQ" sz="2400" dirty="0"/>
              <a:t> </a:t>
            </a:r>
            <a:endParaRPr lang="en-US" sz="2400" dirty="0"/>
          </a:p>
          <a:p>
            <a:pPr marL="109728" indent="0">
              <a:buNone/>
            </a:pPr>
            <a:endParaRPr lang="ar-IQ" sz="2400" dirty="0"/>
          </a:p>
        </p:txBody>
      </p:sp>
      <p:sp>
        <p:nvSpPr>
          <p:cNvPr id="2" name="عنوان 1"/>
          <p:cNvSpPr>
            <a:spLocks noGrp="1"/>
          </p:cNvSpPr>
          <p:nvPr>
            <p:ph type="title"/>
          </p:nvPr>
        </p:nvSpPr>
        <p:spPr>
          <a:xfrm>
            <a:off x="304800" y="457200"/>
            <a:ext cx="8686800" cy="757222"/>
          </a:xfrm>
        </p:spPr>
        <p:txBody>
          <a:bodyPr>
            <a:normAutofit fontScale="90000"/>
          </a:bodyPr>
          <a:lstStyle/>
          <a:p>
            <a:pPr algn="ctr"/>
            <a:r>
              <a:rPr lang="ar-SA" b="1" dirty="0" smtClean="0">
                <a:solidFill>
                  <a:srgbClr val="0070C0"/>
                </a:solidFill>
              </a:rPr>
              <a:t>الأداة السابعة: توافر القدرة على امتصاص الأزمات واستيعابها</a:t>
            </a:r>
            <a:r>
              <a:rPr lang="en-US" dirty="0" smtClean="0">
                <a:solidFill>
                  <a:srgbClr val="0070C0"/>
                </a:solidFill>
              </a:rPr>
              <a:t/>
            </a:r>
            <a:br>
              <a:rPr lang="en-US" dirty="0" smtClean="0">
                <a:solidFill>
                  <a:srgbClr val="0070C0"/>
                </a:solidFill>
              </a:rPr>
            </a:br>
            <a:endParaRPr lang="ar-IQ" dirty="0">
              <a:solidFill>
                <a:srgbClr val="0070C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404664"/>
            <a:ext cx="7992888" cy="6186309"/>
          </a:xfrm>
          <a:prstGeom prst="rect">
            <a:avLst/>
          </a:prstGeom>
        </p:spPr>
        <p:txBody>
          <a:bodyPr wrap="square">
            <a:spAutoFit/>
          </a:bodyPr>
          <a:lstStyle/>
          <a:p>
            <a:pPr marL="285750" lvl="0" indent="-285750">
              <a:buFont typeface="Wingdings" pitchFamily="2" charset="2"/>
              <a:buChar char="§"/>
            </a:pPr>
            <a:r>
              <a:rPr lang="ar-IQ" dirty="0"/>
              <a:t>تغيير الادارات المكروهة والفاسدة وغير المرغوب فيها، ومساءلة هذه الإدارات ومحاسبتها ، ومحاكمتها اذا تطلب الأمر، وتعيين إدارات جديدة تتمتع بالسمعة الطيبة والثقة، وتكون قادرة على التعامل مع قوى الأزمة والحصول على الدعم والمؤازرة والتأييد، وتحقيق التعاون والمشاركة مع هذه القوى.</a:t>
            </a:r>
            <a:endParaRPr lang="en-US" dirty="0"/>
          </a:p>
          <a:p>
            <a:pPr marL="285750" indent="-285750">
              <a:buFont typeface="Wingdings" pitchFamily="2" charset="2"/>
              <a:buChar char="§"/>
            </a:pPr>
            <a:r>
              <a:rPr lang="ar-IQ" dirty="0"/>
              <a:t> </a:t>
            </a:r>
            <a:endParaRPr lang="en-US" dirty="0"/>
          </a:p>
          <a:p>
            <a:pPr marL="285750" lvl="0" indent="-285750">
              <a:buFont typeface="Wingdings" pitchFamily="2" charset="2"/>
              <a:buChar char="§"/>
            </a:pPr>
            <a:r>
              <a:rPr lang="ar-IQ" dirty="0"/>
              <a:t>العمل على تعظيم الإحساس بالمسؤولية لدى قوى الأزمة، وإشعارهم بأن استمرار هذه الأزمة يؤدي الى الإضرار بمصالح جميع الأطراف في المنظمة (بما فيها مصالحهم)..</a:t>
            </a:r>
            <a:endParaRPr lang="en-US" dirty="0"/>
          </a:p>
          <a:p>
            <a:pPr marL="285750" indent="-285750">
              <a:buFont typeface="Wingdings" pitchFamily="2" charset="2"/>
              <a:buChar char="§"/>
            </a:pPr>
            <a:r>
              <a:rPr lang="ar-IQ" dirty="0"/>
              <a:t> </a:t>
            </a:r>
            <a:endParaRPr lang="en-US" dirty="0"/>
          </a:p>
          <a:p>
            <a:pPr marL="285750" lvl="0" indent="-285750">
              <a:buFont typeface="Wingdings" pitchFamily="2" charset="2"/>
              <a:buChar char="§"/>
            </a:pPr>
            <a:r>
              <a:rPr lang="ar-IQ" dirty="0"/>
              <a:t>استخدام الوساطات الإيجابية، والقبول بالحلول الوسط خصوصاً عندما تكون الأزمة وإنعكساتها ذات آثار سلبية حادة على كل الأطراف.</a:t>
            </a:r>
            <a:endParaRPr lang="en-US" dirty="0"/>
          </a:p>
          <a:p>
            <a:pPr marL="285750" lvl="0" indent="-285750">
              <a:buFont typeface="Wingdings" pitchFamily="2" charset="2"/>
              <a:buChar char="§"/>
            </a:pPr>
            <a:r>
              <a:rPr lang="ar-IQ" dirty="0"/>
              <a:t>تشكيل لجان تحقيق محايدة للبحث في الأزمة وأسبابها وتداعياتها . ومحاسبة ومعاقبة المسؤولين عن الأحداث السلبية في المنظمة، وهذه اللجان قد تكون من خارج كادر إدارة الأزمات.</a:t>
            </a:r>
            <a:endParaRPr lang="en-US" dirty="0"/>
          </a:p>
          <a:p>
            <a:pPr marL="285750" lvl="0" indent="-285750">
              <a:buFont typeface="Wingdings" pitchFamily="2" charset="2"/>
              <a:buChar char="§"/>
            </a:pPr>
            <a:r>
              <a:rPr lang="ar-IQ" dirty="0"/>
              <a:t>إن تعلن إدارة المنظمة بأنها جاهزه لتحمل أية مسؤولية اذا ثبت تقصيرها ، واستعدادها للتنازل عن دورها الإداري وترك هذا الدور لمن يجري الإتفاق عليه. </a:t>
            </a:r>
            <a:endParaRPr lang="en-US" dirty="0"/>
          </a:p>
          <a:p>
            <a:pPr marL="285750" indent="-285750">
              <a:buFont typeface="Wingdings" pitchFamily="2" charset="2"/>
              <a:buChar char="§"/>
            </a:pPr>
            <a:r>
              <a:rPr lang="ar-IQ" dirty="0"/>
              <a:t> </a:t>
            </a:r>
            <a:endParaRPr lang="en-US" dirty="0"/>
          </a:p>
          <a:p>
            <a:pPr marL="285750" lvl="0" indent="-285750">
              <a:buFont typeface="Wingdings" pitchFamily="2" charset="2"/>
              <a:buChar char="§"/>
            </a:pPr>
            <a:r>
              <a:rPr lang="ar-IQ" dirty="0"/>
              <a:t>تحويل الاتجاهات والنزعات الأزموية لدى قوى الأزمة الى اتجاهات ونزعات اخرى في مسارات أخرى، ومن الأمثلة على ذلك دعم المواهب والهوايات لدى أفراد المنظمات وتنظيم الحفلات والمسابقات والرحلات الأسبوعية أو الشهرية التي تعزز لدى أفراد المنظمة اتجاهات إيجابية نحو المنظمة وإداراتها.</a:t>
            </a:r>
            <a:endParaRPr lang="en-US" dirty="0"/>
          </a:p>
          <a:p>
            <a:pPr marL="285750" indent="-285750">
              <a:buFont typeface="Wingdings" pitchFamily="2" charset="2"/>
              <a:buChar char="§"/>
            </a:pPr>
            <a:r>
              <a:rPr lang="ar-IQ" dirty="0"/>
              <a:t> </a:t>
            </a:r>
            <a:endParaRPr lang="en-US" dirty="0"/>
          </a:p>
          <a:p>
            <a:pPr marL="285750" lvl="0" indent="-285750">
              <a:buFont typeface="Wingdings" pitchFamily="2" charset="2"/>
              <a:buChar char="§"/>
            </a:pPr>
            <a:r>
              <a:rPr lang="ar-IQ" dirty="0"/>
              <a:t>أن تقوم الإدارة العليا للمنظمة بمعايشة العاملين (الموظفين) في أثناء أدائهم لوظائفهم وأعمالهم ومهامهم، فهذه المعايشة تؤدي الى تعزيز مواقف العاملين ودعمهم ورفع روحهم المعنوية وإزالة المخاوف من المستقبل ومن أخطار الأزمة وتداعياتها ونتائجها.</a:t>
            </a:r>
            <a:endParaRPr lang="en-US" dirty="0"/>
          </a:p>
          <a:p>
            <a:endParaRPr lang="ar-IQ" dirty="0"/>
          </a:p>
        </p:txBody>
      </p:sp>
    </p:spTree>
    <p:extLst>
      <p:ext uri="{BB962C8B-B14F-4D97-AF65-F5344CB8AC3E}">
        <p14:creationId xmlns:p14="http://schemas.microsoft.com/office/powerpoint/2010/main" val="32662113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1412776"/>
            <a:ext cx="8229600" cy="5184576"/>
          </a:xfrm>
        </p:spPr>
        <p:txBody>
          <a:bodyPr>
            <a:noAutofit/>
          </a:bodyPr>
          <a:lstStyle/>
          <a:p>
            <a:r>
              <a:rPr lang="ar-IQ" sz="1600" b="1" dirty="0"/>
              <a:t>قد تلجأ إدارة المنظمة  من خلال فريق إدارة الأزمة إلى الصدام مع قوى الأزمة كخيار أخير في التعامل مع هذه القوى، وعندما تفشل البدائل الأخرى في الوصول الى حل مناسب.</a:t>
            </a:r>
            <a:endParaRPr lang="en-US" sz="1600" b="1" dirty="0"/>
          </a:p>
          <a:p>
            <a:r>
              <a:rPr lang="ar-IQ" sz="1600" b="1" dirty="0"/>
              <a:t>وتلجأ الإدارة الى خيار الصدام في ظل التدهور الدرامي السريع للأحداث. وعدم استماع قوى الأزمة لأصوات العقل والمنطق، وهنا تلجأ الإدارة إلى استخدام وسائل العنف في إدارة هذه الأزمة، ومن هذه الأدوات التي قد تستخدمها الإدارة:</a:t>
            </a:r>
            <a:endParaRPr lang="en-US" sz="1600" b="1" dirty="0"/>
          </a:p>
          <a:p>
            <a:r>
              <a:rPr lang="ar-IQ" sz="1600" b="1" dirty="0"/>
              <a:t> </a:t>
            </a:r>
            <a:endParaRPr lang="en-US" sz="1600" b="1" dirty="0"/>
          </a:p>
          <a:p>
            <a:pPr lvl="0"/>
            <a:r>
              <a:rPr lang="ar-IQ" sz="1600" b="1" dirty="0"/>
              <a:t>الفصل من العمل لمدة من الزمن.</a:t>
            </a:r>
            <a:endParaRPr lang="en-US" sz="1600" b="1" dirty="0"/>
          </a:p>
          <a:p>
            <a:pPr lvl="0"/>
            <a:r>
              <a:rPr lang="ar-IQ" sz="1600" b="1" dirty="0"/>
              <a:t>الفصل النهائي من العمل.</a:t>
            </a:r>
            <a:endParaRPr lang="en-US" sz="1600" b="1" dirty="0"/>
          </a:p>
          <a:p>
            <a:pPr lvl="0"/>
            <a:r>
              <a:rPr lang="ar-IQ" sz="1600" b="1" dirty="0"/>
              <a:t>الإعفاء من المناصب الإدارية.</a:t>
            </a:r>
            <a:endParaRPr lang="en-US" sz="1600" b="1" dirty="0"/>
          </a:p>
          <a:p>
            <a:pPr lvl="0"/>
            <a:r>
              <a:rPr lang="ar-IQ" sz="1600" b="1" dirty="0"/>
              <a:t>النقل من المكان الحالي للعمل الى مكان آخر بعيد عن مقر سكن الأفراد المنقولين.</a:t>
            </a:r>
            <a:endParaRPr lang="en-US" sz="1600" b="1" dirty="0"/>
          </a:p>
          <a:p>
            <a:pPr lvl="0"/>
            <a:r>
              <a:rPr lang="ar-IQ" sz="1600" b="1" dirty="0"/>
              <a:t>توجيه إنذار أو إنذار نهائي.</a:t>
            </a:r>
            <a:endParaRPr lang="en-US" sz="1600" b="1" dirty="0"/>
          </a:p>
          <a:p>
            <a:pPr lvl="0"/>
            <a:r>
              <a:rPr lang="ar-IQ" sz="1600" b="1" dirty="0"/>
              <a:t>تجميد أو إلغاء الحوافز والعلاوات.</a:t>
            </a:r>
            <a:endParaRPr lang="en-US" sz="1600" b="1" dirty="0"/>
          </a:p>
          <a:p>
            <a:pPr lvl="0"/>
            <a:r>
              <a:rPr lang="ar-IQ" sz="1600" b="1" dirty="0"/>
              <a:t>الحسم من الراتب (الأجر)</a:t>
            </a:r>
            <a:endParaRPr lang="en-US" sz="1600" b="1" dirty="0"/>
          </a:p>
          <a:p>
            <a:pPr lvl="0"/>
            <a:r>
              <a:rPr lang="ar-IQ" sz="1600" b="1" dirty="0"/>
              <a:t>الدعاوى القضائية التي قد تقود الى عقوبات صارمة (مثل السجن ) في حالة ثبوت تورط قوى الأزمة في تصرفات وممارسات غير قانونية </a:t>
            </a:r>
            <a:endParaRPr lang="en-US" sz="1600" b="1" dirty="0"/>
          </a:p>
          <a:p>
            <a:r>
              <a:rPr lang="ar-IQ" sz="1600" b="1" dirty="0"/>
              <a:t>إن أغلب البحوث والدراسات لا توافق ولا تحمد استخدام أدوات الصدام فهذه الأدوات وإن كانت تحقق نتائج إيجابية مرحلية، غير أنه يكون لها انعكاسات سلبية في المستقبل، وقد تؤدى الى ولادة أزمات جديدة</a:t>
            </a:r>
            <a:endParaRPr lang="en-US" sz="1600" b="1" dirty="0"/>
          </a:p>
          <a:p>
            <a:r>
              <a:rPr lang="ar-IQ" sz="1600" b="1" dirty="0"/>
              <a:t>ان استخدام هذه الأدوات يكثر في الدول النامية، كما يكثر استخدام هذه الأدوات في المنظمات التي تتبنى وتعتمد المنهج الأوتوقراطي في الإدارة والقيادة.</a:t>
            </a:r>
            <a:endParaRPr lang="en-US" sz="1600" b="1" dirty="0"/>
          </a:p>
          <a:p>
            <a:endParaRPr lang="ar-IQ" sz="1400" b="1" dirty="0">
              <a:latin typeface="Arabic Typesetting" pitchFamily="66" charset="-78"/>
              <a:cs typeface="Arabic Typesetting" pitchFamily="66" charset="-78"/>
            </a:endParaRPr>
          </a:p>
        </p:txBody>
      </p:sp>
      <p:sp>
        <p:nvSpPr>
          <p:cNvPr id="2" name="عنوان 1"/>
          <p:cNvSpPr>
            <a:spLocks noGrp="1"/>
          </p:cNvSpPr>
          <p:nvPr>
            <p:ph type="title"/>
          </p:nvPr>
        </p:nvSpPr>
        <p:spPr/>
        <p:txBody>
          <a:bodyPr>
            <a:noAutofit/>
          </a:bodyPr>
          <a:lstStyle/>
          <a:p>
            <a:pPr algn="r"/>
            <a:r>
              <a:rPr lang="ar-SA" sz="3600" b="1" dirty="0" smtClean="0">
                <a:solidFill>
                  <a:srgbClr val="0070C0"/>
                </a:solidFill>
              </a:rPr>
              <a:t>الأداة الثامنة: توفير إمكانات وقدرات الصدام (عندما يلزم الأمر اللجوء إلى هذا الصدام</a:t>
            </a:r>
            <a:r>
              <a:rPr lang="ar-IQ" sz="3600" b="1" dirty="0" smtClean="0">
                <a:solidFill>
                  <a:srgbClr val="0070C0"/>
                </a:solidFill>
              </a:rPr>
              <a:t>)</a:t>
            </a:r>
            <a:r>
              <a:rPr lang="en-US" sz="3600" dirty="0" smtClean="0">
                <a:solidFill>
                  <a:srgbClr val="0070C0"/>
                </a:solidFill>
              </a:rPr>
              <a:t/>
            </a:r>
            <a:br>
              <a:rPr lang="en-US" sz="3600" dirty="0" smtClean="0">
                <a:solidFill>
                  <a:srgbClr val="0070C0"/>
                </a:solidFill>
              </a:rPr>
            </a:br>
            <a:endParaRPr lang="ar-IQ" sz="3600" dirty="0">
              <a:solidFill>
                <a:srgbClr val="0070C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92500" lnSpcReduction="10000"/>
          </a:bodyPr>
          <a:lstStyle/>
          <a:p>
            <a:r>
              <a:rPr lang="ar-IQ" dirty="0"/>
              <a:t>تتصف هذه القرارات بما يأتي:</a:t>
            </a:r>
            <a:endParaRPr lang="en-US" dirty="0"/>
          </a:p>
          <a:p>
            <a:pPr lvl="0"/>
            <a:r>
              <a:rPr lang="ar-IQ" dirty="0"/>
              <a:t>الوضوح والبعد عن الغموض.</a:t>
            </a:r>
            <a:endParaRPr lang="en-US" dirty="0"/>
          </a:p>
          <a:p>
            <a:pPr lvl="0"/>
            <a:r>
              <a:rPr lang="ar-IQ" dirty="0"/>
              <a:t>امكانية التنفيذ الكفؤ والفاعل.</a:t>
            </a:r>
            <a:endParaRPr lang="en-US" dirty="0"/>
          </a:p>
          <a:p>
            <a:pPr lvl="0"/>
            <a:r>
              <a:rPr lang="ar-IQ" dirty="0"/>
              <a:t>امكانية المتابعة والرقابة السليمة.</a:t>
            </a:r>
            <a:endParaRPr lang="en-US" dirty="0"/>
          </a:p>
          <a:p>
            <a:pPr lvl="0"/>
            <a:r>
              <a:rPr lang="ar-IQ" dirty="0"/>
              <a:t>البساطة.</a:t>
            </a:r>
            <a:endParaRPr lang="en-US" dirty="0"/>
          </a:p>
          <a:p>
            <a:pPr lvl="0"/>
            <a:r>
              <a:rPr lang="ar-IQ" dirty="0"/>
              <a:t>انسيابية القرارات بصورة سليمة بين المستويات الإدارية المختلفة (عمودياً وافقياً وقطرياً).</a:t>
            </a:r>
            <a:endParaRPr lang="en-US" dirty="0"/>
          </a:p>
          <a:p>
            <a:pPr lvl="0"/>
            <a:r>
              <a:rPr lang="ar-IQ" dirty="0"/>
              <a:t>التزامن في توقيت اتخاذ القرارات المتعلقة بالأزمة، وهذا التزامن ضروري الضمان النجاح في إدارة الأزمة.</a:t>
            </a:r>
            <a:endParaRPr lang="en-US" dirty="0"/>
          </a:p>
          <a:p>
            <a:pPr lvl="0"/>
            <a:r>
              <a:rPr lang="ar-IQ" dirty="0"/>
              <a:t>تركيز القرارات على موضوع الأزمة دون تشتت</a:t>
            </a:r>
            <a:endParaRPr lang="en-US" dirty="0"/>
          </a:p>
          <a:p>
            <a:pPr lvl="0"/>
            <a:r>
              <a:rPr lang="ar-IQ" dirty="0"/>
              <a:t>السرعة في إبلاغ القرارات إلى الأطراف ذات العلاقة.</a:t>
            </a:r>
            <a:endParaRPr lang="en-US" dirty="0"/>
          </a:p>
          <a:p>
            <a:pPr>
              <a:buNone/>
            </a:pPr>
            <a:endParaRPr lang="ar-IQ" b="1" dirty="0">
              <a:latin typeface="Arabic Typesetting" pitchFamily="66" charset="-78"/>
              <a:cs typeface="Arabic Typesetting" pitchFamily="66" charset="-78"/>
            </a:endParaRPr>
          </a:p>
        </p:txBody>
      </p:sp>
      <p:sp>
        <p:nvSpPr>
          <p:cNvPr id="2" name="عنوان 1"/>
          <p:cNvSpPr>
            <a:spLocks noGrp="1"/>
          </p:cNvSpPr>
          <p:nvPr>
            <p:ph type="title"/>
          </p:nvPr>
        </p:nvSpPr>
        <p:spPr/>
        <p:txBody>
          <a:bodyPr>
            <a:noAutofit/>
          </a:bodyPr>
          <a:lstStyle/>
          <a:p>
            <a:pPr algn="ctr"/>
            <a:r>
              <a:rPr lang="ar-SA" sz="3600" b="1" dirty="0" smtClean="0">
                <a:solidFill>
                  <a:srgbClr val="0070C0"/>
                </a:solidFill>
              </a:rPr>
              <a:t>الأداة التاسعة: تفويض السلطة</a:t>
            </a:r>
            <a:r>
              <a:rPr lang="en-US" sz="3600" dirty="0" smtClean="0">
                <a:solidFill>
                  <a:srgbClr val="0070C0"/>
                </a:solidFill>
              </a:rPr>
              <a:t/>
            </a:r>
            <a:br>
              <a:rPr lang="en-US" sz="3600" dirty="0" smtClean="0">
                <a:solidFill>
                  <a:srgbClr val="0070C0"/>
                </a:solidFill>
              </a:rPr>
            </a:br>
            <a:endParaRPr lang="ar-IQ" sz="3600" dirty="0">
              <a:solidFill>
                <a:srgbClr val="0070C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92500"/>
          </a:bodyPr>
          <a:lstStyle/>
          <a:p>
            <a:r>
              <a:rPr lang="ar-IQ" dirty="0"/>
              <a:t>ان الغياب عن ساحة الأزمة يجعل الإدارة في غياب عن البيانات والمعلومات والمعرفة الكافية واللازمة والمناسبة لإدارة هذه الأزمة، وهناك </a:t>
            </a:r>
            <a:r>
              <a:rPr lang="ar-IQ" dirty="0" smtClean="0"/>
              <a:t>شكلان</a:t>
            </a:r>
            <a:r>
              <a:rPr lang="ar-IQ" dirty="0"/>
              <a:t> </a:t>
            </a:r>
            <a:r>
              <a:rPr lang="ar-IQ" dirty="0" smtClean="0"/>
              <a:t>أساسيان </a:t>
            </a:r>
            <a:r>
              <a:rPr lang="ar-IQ" dirty="0"/>
              <a:t>للتواجد الدائم في ساحة أحداث الأزمة، وهما:</a:t>
            </a:r>
            <a:endParaRPr lang="en-US" dirty="0"/>
          </a:p>
          <a:p>
            <a:pPr lvl="0"/>
            <a:r>
              <a:rPr lang="ar-IQ" dirty="0"/>
              <a:t>التواجد العلني في ساحة أحداث الأزمة.</a:t>
            </a:r>
            <a:endParaRPr lang="en-US" dirty="0"/>
          </a:p>
          <a:p>
            <a:pPr lvl="0"/>
            <a:r>
              <a:rPr lang="ar-IQ" dirty="0"/>
              <a:t>التواجد السري في ساحة أحداث الأزمة.</a:t>
            </a:r>
            <a:endParaRPr lang="en-US" dirty="0"/>
          </a:p>
          <a:p>
            <a:pPr marL="109728" indent="0">
              <a:buNone/>
            </a:pPr>
            <a:r>
              <a:rPr lang="ar-IQ" dirty="0"/>
              <a:t>إن التواجد الدائم في ساحة أحداث الأزمة يؤدي الى تعزيز قوة الإدارة في مواجهة الأزمة، ويؤدي ايضاً الى التغلب على جوانب العجز والقصور، فالأزمة تتطلب الاستعداد الدائم، وتحتاج الى الفهم الكامل والشامل لأحداث الأزمة وتتابعاتها، والحضور الدائم الذي يجسد الفهم العميق لأسباب الأزمة ومحاورها وعناصرها وأبعادها، والحضور والتواجد الدائم والمستمر في ساحة أحداث الأزمة يؤدي الى الإيقاف النسبي لتصاعد الأزمة</a:t>
            </a:r>
            <a:endParaRPr lang="ar-IQ" b="1" dirty="0">
              <a:latin typeface="Microsoft Uighur" pitchFamily="2" charset="-78"/>
              <a:cs typeface="Microsoft Uighur" pitchFamily="2" charset="-78"/>
            </a:endParaRPr>
          </a:p>
        </p:txBody>
      </p:sp>
      <p:sp>
        <p:nvSpPr>
          <p:cNvPr id="2" name="عنوان 1"/>
          <p:cNvSpPr>
            <a:spLocks noGrp="1"/>
          </p:cNvSpPr>
          <p:nvPr>
            <p:ph type="title"/>
          </p:nvPr>
        </p:nvSpPr>
        <p:spPr/>
        <p:txBody>
          <a:bodyPr>
            <a:normAutofit fontScale="90000"/>
          </a:bodyPr>
          <a:lstStyle/>
          <a:p>
            <a:pPr algn="ctr"/>
            <a:r>
              <a:rPr lang="ar-SA" b="1" dirty="0" smtClean="0">
                <a:solidFill>
                  <a:srgbClr val="0070C0"/>
                </a:solidFill>
              </a:rPr>
              <a:t>الأداة العاشرة: التواجد الدائم في ساحة أحداث الأزمة</a:t>
            </a:r>
            <a:r>
              <a:rPr lang="en-US" dirty="0" smtClean="0">
                <a:solidFill>
                  <a:srgbClr val="0070C0"/>
                </a:solidFill>
              </a:rPr>
              <a:t/>
            </a:r>
            <a:br>
              <a:rPr lang="en-US" dirty="0" smtClean="0">
                <a:solidFill>
                  <a:srgbClr val="0070C0"/>
                </a:solidFill>
              </a:rPr>
            </a:br>
            <a:endParaRPr lang="ar-IQ" dirty="0">
              <a:solidFill>
                <a:srgbClr val="0070C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r>
              <a:rPr lang="ar-IQ" dirty="0"/>
              <a:t>ينبغي أن تعمل إدارة المنظمة على تبسيط الإجراءات المتعلقة بالتعامل مع الأزمة ومواجهتها، فلا يجوز استخدام نفس الإجراءات المستخدمة خارج إطار الأزمات للتعامل مع الأزمات، بل يجب تبسيط هذه الإجراءات بحيث تراعي عنصر السرعة وعنصر الزمن، فالأزمة لا تنتظر لحين إنتهاء المنظمة من إجراءاتها الإدارية للتعامل معها، فهي تحدث وتتسارع أحداثها بدرجة عالية.</a:t>
            </a:r>
            <a:endParaRPr lang="en-US" dirty="0"/>
          </a:p>
          <a:p>
            <a:endParaRPr lang="ar-IQ" b="1" dirty="0">
              <a:latin typeface="Microsoft Uighur" pitchFamily="2" charset="-78"/>
              <a:cs typeface="Microsoft Uighur" pitchFamily="2" charset="-78"/>
            </a:endParaRPr>
          </a:p>
        </p:txBody>
      </p:sp>
      <p:sp>
        <p:nvSpPr>
          <p:cNvPr id="2" name="عنوان 1"/>
          <p:cNvSpPr>
            <a:spLocks noGrp="1"/>
          </p:cNvSpPr>
          <p:nvPr>
            <p:ph type="title"/>
          </p:nvPr>
        </p:nvSpPr>
        <p:spPr/>
        <p:txBody>
          <a:bodyPr>
            <a:normAutofit fontScale="90000"/>
          </a:bodyPr>
          <a:lstStyle/>
          <a:p>
            <a:pPr algn="ctr"/>
            <a:r>
              <a:rPr lang="ar-SA" b="1" dirty="0" smtClean="0">
                <a:solidFill>
                  <a:srgbClr val="0070C0"/>
                </a:solidFill>
              </a:rPr>
              <a:t>الأداة الحادية عشر: تبسيط الإجراءات</a:t>
            </a:r>
            <a:r>
              <a:rPr lang="en-US" dirty="0" smtClean="0">
                <a:solidFill>
                  <a:srgbClr val="0070C0"/>
                </a:solidFill>
              </a:rPr>
              <a:t/>
            </a:r>
            <a:br>
              <a:rPr lang="en-US" dirty="0" smtClean="0">
                <a:solidFill>
                  <a:srgbClr val="0070C0"/>
                </a:solidFill>
              </a:rPr>
            </a:br>
            <a:endParaRPr lang="ar-IQ" dirty="0">
              <a:solidFill>
                <a:srgbClr val="0070C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92500" lnSpcReduction="10000"/>
          </a:bodyPr>
          <a:lstStyle/>
          <a:p>
            <a:r>
              <a:rPr lang="ar-IQ" dirty="0"/>
              <a:t>إن النجاح في التعامل مع الأزمة يتطلب استخدام المنهج العلمي الإداري السليم في كل ما تقوم به إدارة المنظمة تجاه هذه الأزمة، واستخدام هذا المنهج العلمي الإداري يعتمد على مجموعة من الوظائف الإدارية الأساسية، وتفعيل كل وظيفة من هذه الوظائف بصورة علمية سليمة قبل الأزمة وفي أثناء الأزمة وبعد </a:t>
            </a:r>
            <a:r>
              <a:rPr lang="ar-IQ" dirty="0" smtClean="0"/>
              <a:t>الأزمة  </a:t>
            </a:r>
          </a:p>
          <a:p>
            <a:pPr marL="109728" indent="0">
              <a:buNone/>
            </a:pPr>
            <a:r>
              <a:rPr lang="ar-IQ" dirty="0"/>
              <a:t>وأهم الوظائف الإدارية التي يعتمد عليها المنهج العلمي الإداري السليم ما يأتي:</a:t>
            </a:r>
            <a:endParaRPr lang="en-US" dirty="0"/>
          </a:p>
          <a:p>
            <a:pPr lvl="0"/>
            <a:r>
              <a:rPr lang="ar-IQ" dirty="0"/>
              <a:t>وظيفة التخطيط.</a:t>
            </a:r>
            <a:endParaRPr lang="en-US" dirty="0"/>
          </a:p>
          <a:p>
            <a:pPr lvl="0"/>
            <a:r>
              <a:rPr lang="ar-IQ" dirty="0"/>
              <a:t>وظيفة التنظيم.</a:t>
            </a:r>
            <a:endParaRPr lang="en-US" dirty="0"/>
          </a:p>
          <a:p>
            <a:pPr lvl="0"/>
            <a:r>
              <a:rPr lang="ar-IQ" dirty="0"/>
              <a:t>الإدارة في ، فالأزمة حث الأزمة محاورها أحداث</a:t>
            </a:r>
            <a:endParaRPr lang="en-US" dirty="0"/>
          </a:p>
          <a:p>
            <a:pPr lvl="0"/>
            <a:r>
              <a:rPr lang="ar-IQ" dirty="0"/>
              <a:t>وظيفة التوجيه.</a:t>
            </a:r>
            <a:endParaRPr lang="en-US" dirty="0"/>
          </a:p>
          <a:p>
            <a:pPr lvl="0"/>
            <a:r>
              <a:rPr lang="ar-IQ" dirty="0"/>
              <a:t>وظيفة الرقابة والمتابعة.</a:t>
            </a:r>
            <a:endParaRPr lang="en-US" dirty="0"/>
          </a:p>
          <a:p>
            <a:endParaRPr lang="ar-IQ" b="1" dirty="0">
              <a:latin typeface="Microsoft Uighur" pitchFamily="2" charset="-78"/>
              <a:cs typeface="Microsoft Uighur" pitchFamily="2" charset="-78"/>
            </a:endParaRPr>
          </a:p>
        </p:txBody>
      </p:sp>
      <p:sp>
        <p:nvSpPr>
          <p:cNvPr id="2" name="عنوان 1"/>
          <p:cNvSpPr>
            <a:spLocks noGrp="1"/>
          </p:cNvSpPr>
          <p:nvPr>
            <p:ph type="title"/>
          </p:nvPr>
        </p:nvSpPr>
        <p:spPr/>
        <p:txBody>
          <a:bodyPr>
            <a:normAutofit fontScale="90000"/>
          </a:bodyPr>
          <a:lstStyle/>
          <a:p>
            <a:pPr algn="ctr"/>
            <a:r>
              <a:rPr lang="ar-SA" b="1" dirty="0" smtClean="0">
                <a:solidFill>
                  <a:srgbClr val="0070C0"/>
                </a:solidFill>
              </a:rPr>
              <a:t>الأداة الثانية عشر: التعامل مع الأزمة وفقا للمنهج العلمي الإداري السليم</a:t>
            </a:r>
            <a:r>
              <a:rPr lang="en-US" dirty="0" smtClean="0">
                <a:solidFill>
                  <a:srgbClr val="0070C0"/>
                </a:solidFill>
              </a:rPr>
              <a:t/>
            </a:r>
            <a:br>
              <a:rPr lang="en-US" dirty="0" smtClean="0">
                <a:solidFill>
                  <a:srgbClr val="0070C0"/>
                </a:solidFill>
              </a:rPr>
            </a:br>
            <a:endParaRPr lang="ar-IQ" dirty="0">
              <a:solidFill>
                <a:srgbClr val="0070C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lnSpcReduction="10000"/>
          </a:bodyPr>
          <a:lstStyle/>
          <a:p>
            <a:r>
              <a:rPr lang="ar-SA" dirty="0"/>
              <a:t>الإرشاد الأول بناء منظومة فاعلة من الحراك الثلاثي في إدارة الأزمة</a:t>
            </a:r>
            <a:r>
              <a:rPr lang="en-US" dirty="0"/>
              <a:t>:</a:t>
            </a:r>
          </a:p>
          <a:p>
            <a:pPr marL="109728" indent="0">
              <a:buNone/>
            </a:pPr>
            <a:r>
              <a:rPr lang="ar-SA" dirty="0"/>
              <a:t>تتكون هذه المنظومة من ثلاثة محاور أساسية هي</a:t>
            </a:r>
            <a:r>
              <a:rPr lang="en-US" dirty="0"/>
              <a:t>:</a:t>
            </a:r>
          </a:p>
          <a:p>
            <a:pPr lvl="0">
              <a:buFont typeface="Wingdings" pitchFamily="2" charset="2"/>
              <a:buChar char="v"/>
            </a:pPr>
            <a:r>
              <a:rPr lang="ar-SA" dirty="0"/>
              <a:t>حراك  داخلي يكفل وضع الأسس التي تواجه قوى الأزمة وتمنع زيادة حدت انتشارها وزيادة توغلها في المنظمة</a:t>
            </a:r>
            <a:r>
              <a:rPr lang="en-US" dirty="0"/>
              <a:t>.</a:t>
            </a:r>
          </a:p>
          <a:p>
            <a:pPr lvl="0">
              <a:buFont typeface="Wingdings" pitchFamily="2" charset="2"/>
              <a:buChar char="v"/>
            </a:pPr>
            <a:r>
              <a:rPr lang="ar-SA" dirty="0"/>
              <a:t>حراك خارجي  في محيط المنظمة يسعى إلى كسب القوى المتأثرة بالأزمة بحيث يعملون إلى جانب إدارة المنظمة بما يحفظ مصالح المنظمة ويحفظ مصالحهم التي تهدد الأزمة</a:t>
            </a:r>
            <a:r>
              <a:rPr lang="en-US" dirty="0"/>
              <a:t>.</a:t>
            </a:r>
          </a:p>
          <a:p>
            <a:pPr lvl="0">
              <a:buFont typeface="Wingdings" pitchFamily="2" charset="2"/>
              <a:buChar char="v"/>
            </a:pPr>
            <a:r>
              <a:rPr lang="ar-SA" dirty="0"/>
              <a:t>حراك تجاه القوى المستفيدة من الأزمة (والتي قد تكون طرفا في صنع هذه الأزمة)، وهذا الحراك يتجه نحو مواجهة هذه القوى وإضعافها والعمل على شل قدرتها في تعزيز حدت هذه الأزمة، وإضعاف قدراتها في صنع أزمات مستقبلية في المنظمة</a:t>
            </a:r>
            <a:r>
              <a:rPr lang="en-US" dirty="0"/>
              <a:t>.</a:t>
            </a:r>
          </a:p>
        </p:txBody>
      </p:sp>
      <p:sp>
        <p:nvSpPr>
          <p:cNvPr id="2" name="عنوان 1"/>
          <p:cNvSpPr>
            <a:spLocks noGrp="1"/>
          </p:cNvSpPr>
          <p:nvPr>
            <p:ph type="title"/>
          </p:nvPr>
        </p:nvSpPr>
        <p:spPr/>
        <p:txBody>
          <a:bodyPr>
            <a:normAutofit fontScale="90000"/>
          </a:bodyPr>
          <a:lstStyle/>
          <a:p>
            <a:pPr algn="ctr"/>
            <a:r>
              <a:rPr lang="ar-SA" b="1" dirty="0" smtClean="0">
                <a:solidFill>
                  <a:srgbClr val="0070C0"/>
                </a:solidFill>
              </a:rPr>
              <a:t>إرشادات عامة لإدارة الأزمات</a:t>
            </a:r>
            <a:r>
              <a:rPr lang="en-US" dirty="0" smtClean="0">
                <a:solidFill>
                  <a:srgbClr val="0070C0"/>
                </a:solidFill>
              </a:rPr>
              <a:t/>
            </a:r>
            <a:br>
              <a:rPr lang="en-US" dirty="0" smtClean="0">
                <a:solidFill>
                  <a:srgbClr val="0070C0"/>
                </a:solidFill>
              </a:rPr>
            </a:br>
            <a:endParaRPr lang="ar-IQ" dirty="0">
              <a:solidFill>
                <a:srgbClr val="0070C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a:buFont typeface="Wingdings" pitchFamily="2" charset="2"/>
              <a:buChar char="q"/>
            </a:pPr>
            <a:r>
              <a:rPr lang="ar-SA" sz="2800" dirty="0" smtClean="0">
                <a:solidFill>
                  <a:srgbClr val="0070C0"/>
                </a:solidFill>
                <a:cs typeface="DecoType Naskh" pitchFamily="2" charset="-78"/>
              </a:rPr>
              <a:t>الأداة الأولى: توفير غرفة عمليات خاصة بإدارة الأزمات</a:t>
            </a:r>
            <a:endParaRPr lang="en-US" sz="2800" dirty="0" smtClean="0">
              <a:solidFill>
                <a:srgbClr val="0070C0"/>
              </a:solidFill>
              <a:cs typeface="DecoType Naskh" pitchFamily="2" charset="-78"/>
            </a:endParaRPr>
          </a:p>
          <a:p>
            <a:pPr>
              <a:buFont typeface="Wingdings" pitchFamily="2" charset="2"/>
              <a:buChar char="q"/>
            </a:pPr>
            <a:r>
              <a:rPr lang="ar-SA" sz="2800" dirty="0" smtClean="0">
                <a:solidFill>
                  <a:srgbClr val="0070C0"/>
                </a:solidFill>
                <a:cs typeface="DecoType Naskh" pitchFamily="2" charset="-78"/>
              </a:rPr>
              <a:t>الأداة الثانية: امتلاك قدرات التأثير</a:t>
            </a:r>
            <a:endParaRPr lang="en-US" sz="2800" dirty="0" smtClean="0">
              <a:solidFill>
                <a:srgbClr val="0070C0"/>
              </a:solidFill>
              <a:cs typeface="DecoType Naskh" pitchFamily="2" charset="-78"/>
            </a:endParaRPr>
          </a:p>
          <a:p>
            <a:pPr>
              <a:buFont typeface="Wingdings" pitchFamily="2" charset="2"/>
              <a:buChar char="q"/>
            </a:pPr>
            <a:r>
              <a:rPr lang="ar-SA" sz="2800" dirty="0" smtClean="0">
                <a:solidFill>
                  <a:srgbClr val="0070C0"/>
                </a:solidFill>
                <a:cs typeface="DecoType Naskh" pitchFamily="2" charset="-78"/>
              </a:rPr>
              <a:t>الأداة الثالثة: تحقيق الاتصالات الفاعلة في الأزمات</a:t>
            </a:r>
            <a:endParaRPr lang="en-US" sz="2800" dirty="0" smtClean="0">
              <a:solidFill>
                <a:srgbClr val="0070C0"/>
              </a:solidFill>
              <a:cs typeface="DecoType Naskh" pitchFamily="2" charset="-78"/>
            </a:endParaRPr>
          </a:p>
          <a:p>
            <a:pPr>
              <a:buFont typeface="Wingdings" pitchFamily="2" charset="2"/>
              <a:buChar char="q"/>
            </a:pPr>
            <a:r>
              <a:rPr lang="ar-SA" sz="2800" dirty="0" smtClean="0">
                <a:solidFill>
                  <a:srgbClr val="0070C0"/>
                </a:solidFill>
                <a:cs typeface="DecoType Naskh" pitchFamily="2" charset="-78"/>
              </a:rPr>
              <a:t>الأداة الرابعة: إعلام الأزمة</a:t>
            </a:r>
            <a:endParaRPr lang="en-US" sz="2800" dirty="0" smtClean="0">
              <a:solidFill>
                <a:srgbClr val="0070C0"/>
              </a:solidFill>
              <a:cs typeface="DecoType Naskh" pitchFamily="2" charset="-78"/>
            </a:endParaRPr>
          </a:p>
          <a:p>
            <a:pPr>
              <a:buFont typeface="Wingdings" pitchFamily="2" charset="2"/>
              <a:buChar char="q"/>
            </a:pPr>
            <a:r>
              <a:rPr lang="ar-SA" sz="2800" dirty="0" smtClean="0">
                <a:solidFill>
                  <a:srgbClr val="0070C0"/>
                </a:solidFill>
                <a:cs typeface="DecoType Naskh" pitchFamily="2" charset="-78"/>
              </a:rPr>
              <a:t>الأداة الخامسة: نظام معلومات الأزمات</a:t>
            </a:r>
            <a:endParaRPr lang="en-US" sz="2800" dirty="0" smtClean="0">
              <a:solidFill>
                <a:srgbClr val="0070C0"/>
              </a:solidFill>
              <a:cs typeface="DecoType Naskh" pitchFamily="2" charset="-78"/>
            </a:endParaRPr>
          </a:p>
          <a:p>
            <a:pPr>
              <a:buFont typeface="Wingdings" pitchFamily="2" charset="2"/>
              <a:buChar char="q"/>
            </a:pPr>
            <a:r>
              <a:rPr lang="ar-SA" sz="2800" dirty="0" smtClean="0">
                <a:solidFill>
                  <a:srgbClr val="0070C0"/>
                </a:solidFill>
                <a:cs typeface="DecoType Naskh" pitchFamily="2" charset="-78"/>
              </a:rPr>
              <a:t>الأداة السادسة: توفير الوسائل اللازمة للنقل والتحرك من مكان لآخر في ظل الأزمات</a:t>
            </a:r>
            <a:endParaRPr lang="en-US" sz="2800" dirty="0" smtClean="0">
              <a:solidFill>
                <a:srgbClr val="0070C0"/>
              </a:solidFill>
              <a:cs typeface="DecoType Naskh" pitchFamily="2" charset="-78"/>
            </a:endParaRPr>
          </a:p>
          <a:p>
            <a:pPr>
              <a:buFont typeface="Wingdings" pitchFamily="2" charset="2"/>
              <a:buChar char="q"/>
            </a:pPr>
            <a:r>
              <a:rPr lang="ar-IQ" sz="2800" dirty="0" smtClean="0">
                <a:solidFill>
                  <a:srgbClr val="0070C0"/>
                </a:solidFill>
                <a:cs typeface="DecoType Naskh" pitchFamily="2" charset="-78"/>
              </a:rPr>
              <a:t>الأداة السابعة: توافر القدرة على امتصاص الأزمات واستيعابها</a:t>
            </a:r>
          </a:p>
          <a:p>
            <a:pPr>
              <a:buFont typeface="Wingdings" pitchFamily="2" charset="2"/>
              <a:buChar char="q"/>
            </a:pPr>
            <a:r>
              <a:rPr lang="ar-IQ" sz="2800" dirty="0" smtClean="0">
                <a:solidFill>
                  <a:srgbClr val="0070C0"/>
                </a:solidFill>
                <a:cs typeface="DecoType Naskh" pitchFamily="2" charset="-78"/>
              </a:rPr>
              <a:t>الأداة الثامنة: توفير إمكانات وقدرات الصدام</a:t>
            </a:r>
          </a:p>
          <a:p>
            <a:pPr>
              <a:buNone/>
            </a:pPr>
            <a:endParaRPr lang="ar-IQ" sz="2800" dirty="0">
              <a:solidFill>
                <a:srgbClr val="FF0000"/>
              </a:solidFill>
              <a:cs typeface="DecoType Naskh" pitchFamily="2" charset="-78"/>
            </a:endParaRPr>
          </a:p>
        </p:txBody>
      </p:sp>
      <p:sp>
        <p:nvSpPr>
          <p:cNvPr id="2" name="عنوان 1"/>
          <p:cNvSpPr>
            <a:spLocks noGrp="1"/>
          </p:cNvSpPr>
          <p:nvPr>
            <p:ph type="title"/>
          </p:nvPr>
        </p:nvSpPr>
        <p:spPr/>
        <p:txBody>
          <a:bodyPr>
            <a:normAutofit fontScale="90000"/>
          </a:bodyPr>
          <a:lstStyle/>
          <a:p>
            <a:pPr algn="ctr"/>
            <a:r>
              <a:rPr lang="ar-IQ" dirty="0" smtClean="0">
                <a:solidFill>
                  <a:srgbClr val="0070C0"/>
                </a:solidFill>
              </a:rPr>
              <a:t>ألأدوات الأساسية </a:t>
            </a:r>
            <a:r>
              <a:rPr lang="ar-IQ" dirty="0" err="1" smtClean="0">
                <a:solidFill>
                  <a:srgbClr val="0070C0"/>
                </a:solidFill>
              </a:rPr>
              <a:t>لادارة</a:t>
            </a:r>
            <a:r>
              <a:rPr lang="ar-IQ" dirty="0" smtClean="0">
                <a:solidFill>
                  <a:srgbClr val="0070C0"/>
                </a:solidFill>
              </a:rPr>
              <a:t> الازمة</a:t>
            </a:r>
            <a:r>
              <a:rPr lang="en-US" dirty="0" smtClean="0">
                <a:solidFill>
                  <a:srgbClr val="FF0000"/>
                </a:solidFill>
              </a:rPr>
              <a:t/>
            </a:r>
            <a:br>
              <a:rPr lang="en-US" dirty="0" smtClean="0">
                <a:solidFill>
                  <a:srgbClr val="FF0000"/>
                </a:solidFill>
              </a:rPr>
            </a:br>
            <a:endParaRPr lang="ar-IQ" dirty="0">
              <a:solidFill>
                <a:srgbClr val="FF00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r>
              <a:rPr lang="ar-SA" dirty="0"/>
              <a:t>الإرشاد الثاني: تحقيق التعاون في إدارة الأزمة</a:t>
            </a:r>
            <a:r>
              <a:rPr lang="en-US" dirty="0"/>
              <a:t>:</a:t>
            </a:r>
          </a:p>
          <a:p>
            <a:pPr marL="109728" indent="0">
              <a:buNone/>
            </a:pPr>
            <a:r>
              <a:rPr lang="ar-SA" dirty="0"/>
              <a:t>يجب على إدارة المنظمة أن تسعى إلى تحقيق التعاون بين مجموعة من الأطراف لتحقيق الإدارة الفاعلة للأزمة، ويكون ذلك بتحديد وتفعيل دور كل طرف في مواجهة الأزمة والتعاطي معها، وهذا التعاون يؤدي إلى تحقيق التفاف هذه الأطراف على الأزمة، ومنع زيادة حدتها وانتشارها</a:t>
            </a:r>
            <a:r>
              <a:rPr lang="en-US" dirty="0"/>
              <a:t>.</a:t>
            </a:r>
          </a:p>
          <a:p>
            <a:r>
              <a:rPr lang="ar-SA" dirty="0"/>
              <a:t>الإرشاد الثالث: توفير وحشد القوة الكافية والمناسبة لإدارة الأزمة</a:t>
            </a:r>
            <a:r>
              <a:rPr lang="en-US" dirty="0"/>
              <a:t>:</a:t>
            </a:r>
          </a:p>
          <a:p>
            <a:pPr marL="109728" indent="0">
              <a:buNone/>
            </a:pPr>
            <a:r>
              <a:rPr lang="ar-SA" dirty="0"/>
              <a:t>إن على المنظمة أن تعمل على توفير القوة اللازمة (الكافية والمناسبة) لإدارة الأزمة ومواجهتها والتعاطي معها ومع أسبابها ونتائجها بكفاءة كبيرة وفاعلية عالية</a:t>
            </a:r>
            <a:r>
              <a:rPr lang="en-US" dirty="0"/>
              <a:t>.</a:t>
            </a:r>
          </a:p>
          <a:p>
            <a:endParaRPr lang="ar-IQ" b="1" dirty="0">
              <a:latin typeface="Microsoft Uighur" pitchFamily="2" charset="-78"/>
              <a:cs typeface="Microsoft Uighur" pitchFamily="2" charset="-78"/>
            </a:endParaRPr>
          </a:p>
        </p:txBody>
      </p:sp>
      <p:sp>
        <p:nvSpPr>
          <p:cNvPr id="2" name="عنوان 1"/>
          <p:cNvSpPr>
            <a:spLocks noGrp="1"/>
          </p:cNvSpPr>
          <p:nvPr>
            <p:ph type="title"/>
          </p:nvPr>
        </p:nvSpPr>
        <p:spPr/>
        <p:txBody>
          <a:bodyPr/>
          <a:lstStyle/>
          <a:p>
            <a:pPr algn="ctr"/>
            <a:r>
              <a:rPr lang="ar-SA" b="1" dirty="0" smtClean="0">
                <a:solidFill>
                  <a:srgbClr val="0070C0"/>
                </a:solidFill>
              </a:rPr>
              <a:t>إرشادات عامة لإدارة الأزمات</a:t>
            </a:r>
            <a:endParaRPr lang="ar-IQ" dirty="0">
              <a:solidFill>
                <a:srgbClr val="0070C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r>
              <a:rPr lang="ar-SA" dirty="0"/>
              <a:t>الإرشاد الرابع: عدم الإسراف في استخدام القوة</a:t>
            </a:r>
            <a:r>
              <a:rPr lang="en-US" dirty="0"/>
              <a:t>:</a:t>
            </a:r>
          </a:p>
          <a:p>
            <a:pPr marL="109728" indent="0">
              <a:buNone/>
            </a:pPr>
            <a:r>
              <a:rPr lang="ar-SA" dirty="0"/>
              <a:t>إن استخدام القوة في إدارة الأزمة والتعاطي معها ومواجهتها مسألة في غاية الأهمية، غير أنه لا يجوز الإسراف والمبالغة في استخدام هذه القوة، فهذا يؤدي ليس إلى تدمير الأطراف الصانعة والداعمة للأزمة</a:t>
            </a:r>
            <a:r>
              <a:rPr lang="en-US" dirty="0"/>
              <a:t>.</a:t>
            </a:r>
          </a:p>
          <a:p>
            <a:r>
              <a:rPr lang="ar-SA" dirty="0"/>
              <a:t>الإرشاد الخامس: استخدام عنصر المباغتة في إدارة الأزمة</a:t>
            </a:r>
            <a:r>
              <a:rPr lang="en-US" dirty="0"/>
              <a:t>:</a:t>
            </a:r>
          </a:p>
          <a:p>
            <a:pPr marL="109728" indent="0">
              <a:buNone/>
            </a:pPr>
            <a:r>
              <a:rPr lang="ar-SA" dirty="0"/>
              <a:t>إن استخدام عنصر المباغتة (المفاجأة) في التعاطي مع الأزمة وإدارتها يكفل لإدارة المنظمة جانبا مهما من النجاح في المواجهة، فاستخدام عنصر المباغتة يؤدي إلى إحداث حالة من الصدمة والذهول لدى كل طرف يساهم في صنع الأزمة ويدعمها ويؤازرها ويستفيد من انتشارها</a:t>
            </a:r>
            <a:r>
              <a:rPr lang="en-US" dirty="0"/>
              <a:t>.</a:t>
            </a:r>
          </a:p>
          <a:p>
            <a:endParaRPr lang="ar-IQ" b="1" dirty="0">
              <a:latin typeface="Microsoft Uighur" pitchFamily="2" charset="-78"/>
              <a:cs typeface="Microsoft Uighur" pitchFamily="2" charset="-78"/>
            </a:endParaRPr>
          </a:p>
        </p:txBody>
      </p:sp>
      <p:sp>
        <p:nvSpPr>
          <p:cNvPr id="2" name="عنوان 1"/>
          <p:cNvSpPr>
            <a:spLocks noGrp="1"/>
          </p:cNvSpPr>
          <p:nvPr>
            <p:ph type="title"/>
          </p:nvPr>
        </p:nvSpPr>
        <p:spPr/>
        <p:txBody>
          <a:bodyPr/>
          <a:lstStyle/>
          <a:p>
            <a:pPr algn="ctr"/>
            <a:r>
              <a:rPr lang="ar-SA" b="1" dirty="0" smtClean="0">
                <a:solidFill>
                  <a:srgbClr val="0070C0"/>
                </a:solidFill>
              </a:rPr>
              <a:t>إرشادات عامة لإدارة الأزمات</a:t>
            </a:r>
            <a:endParaRPr lang="ar-IQ" dirty="0">
              <a:solidFill>
                <a:srgbClr val="0070C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57158" y="1285860"/>
            <a:ext cx="8634442" cy="5286412"/>
          </a:xfrm>
        </p:spPr>
        <p:txBody>
          <a:bodyPr>
            <a:noAutofit/>
          </a:bodyPr>
          <a:lstStyle/>
          <a:p>
            <a:r>
              <a:rPr lang="ar-SA" sz="2400" dirty="0"/>
              <a:t>الإرشاد السادس: التحديد الدقيق للهدف  الأهداف المطلوبة في ظل إدارة الأزمة</a:t>
            </a:r>
            <a:r>
              <a:rPr lang="en-US" sz="2400" dirty="0"/>
              <a:t>:</a:t>
            </a:r>
          </a:p>
          <a:p>
            <a:r>
              <a:rPr lang="ar-SA" sz="2400" dirty="0"/>
              <a:t>إن تحقيق النجاح في إدارة الأزمة بنجاح يتطلب التحديد الدقيق للهدف أو الأهداف المطلوبة تحقيقها وتجري إدارة الأزمة في ضوئها وعلى أساسها</a:t>
            </a:r>
            <a:r>
              <a:rPr lang="en-US" sz="2400" dirty="0"/>
              <a:t>.</a:t>
            </a:r>
          </a:p>
          <a:p>
            <a:r>
              <a:rPr lang="ar-SA" sz="2400" dirty="0"/>
              <a:t>الإرشاد السابع: تفويض إدارة المنظمة بصلاحيات واسعة في ظل الأزمة</a:t>
            </a:r>
            <a:r>
              <a:rPr lang="en-US" sz="2400" dirty="0"/>
              <a:t>:</a:t>
            </a:r>
          </a:p>
          <a:p>
            <a:r>
              <a:rPr lang="ar-SA" sz="2400" dirty="0"/>
              <a:t>إن ظروف الأزمة وما يرافقها من توترات تتطلب توسيع صلاحيات إدارة المنظمة (من خلال فريق إدارة الأزمة) بحيث تتمكن من تصرفات محددة وقرارات إدارية وغير إدارية لم يكن بإمكانها أن تمارسها قبل الأزمة</a:t>
            </a:r>
            <a:r>
              <a:rPr lang="en-US" sz="2400" dirty="0"/>
              <a:t>.</a:t>
            </a:r>
          </a:p>
          <a:p>
            <a:r>
              <a:rPr lang="ar-SA" sz="2400" dirty="0"/>
              <a:t>الإرشاد الثامن: الاستخدام المناسب للأساليب والأدوات غير المباشرة في غدارة الأزمات</a:t>
            </a:r>
            <a:r>
              <a:rPr lang="en-US" sz="2400" dirty="0"/>
              <a:t>:</a:t>
            </a:r>
          </a:p>
          <a:p>
            <a:r>
              <a:rPr lang="ar-SA" sz="2400" dirty="0"/>
              <a:t>إن التعامل مع أية أزمة على طبيعة تلك الأزمة ومقدار فهم إدارة المنظمة وإدراكها لهذه الأزمة، وفي كثير الأحيان يتطلب الأمر استخدام أساليب وأدوات غير مباشرة في إدارة الأزمة والتعامل والتعاطي معها وإدارتها</a:t>
            </a:r>
            <a:r>
              <a:rPr lang="en-US" sz="2400" dirty="0"/>
              <a:t>.</a:t>
            </a:r>
          </a:p>
        </p:txBody>
      </p:sp>
      <p:sp>
        <p:nvSpPr>
          <p:cNvPr id="2" name="عنوان 1"/>
          <p:cNvSpPr>
            <a:spLocks noGrp="1"/>
          </p:cNvSpPr>
          <p:nvPr>
            <p:ph type="title"/>
          </p:nvPr>
        </p:nvSpPr>
        <p:spPr/>
        <p:txBody>
          <a:bodyPr/>
          <a:lstStyle/>
          <a:p>
            <a:pPr algn="ctr"/>
            <a:r>
              <a:rPr lang="ar-SA" b="1" dirty="0" smtClean="0">
                <a:solidFill>
                  <a:srgbClr val="0070C0"/>
                </a:solidFill>
              </a:rPr>
              <a:t>إرشادات عامة لإدارة الأزمات</a:t>
            </a:r>
            <a:endParaRPr lang="ar-IQ" dirty="0">
              <a:solidFill>
                <a:srgbClr val="0070C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1554162"/>
            <a:ext cx="8991600" cy="4525963"/>
          </a:xfrm>
        </p:spPr>
        <p:txBody>
          <a:bodyPr>
            <a:noAutofit/>
          </a:bodyPr>
          <a:lstStyle/>
          <a:p>
            <a:r>
              <a:rPr lang="ar-SA" sz="2400" dirty="0"/>
              <a:t>الإرشاد التاسع: المواجهة السريعة لأحداث وتطورات الأزمة</a:t>
            </a:r>
            <a:r>
              <a:rPr lang="en-US" sz="2400" dirty="0"/>
              <a:t>:</a:t>
            </a:r>
          </a:p>
          <a:p>
            <a:r>
              <a:rPr lang="ar-SA" sz="2400" dirty="0"/>
              <a:t>إن وقوع الأزمة في المنظمة يترتب عليه مجموعة من الأحداث والتطورات المتسارعة المرتبطة بأسباب الأزمة ونتائجها وانعكاساتها، وهذه الأحداث والتطورات المتسارعة قد تؤدي إلى آثار جوهرية في المنظمة، وتهدد بقاء هذه المنظمة ونموها وأهدافها الإستراتيجية</a:t>
            </a:r>
            <a:r>
              <a:rPr lang="en-US" sz="2400" dirty="0"/>
              <a:t>.</a:t>
            </a:r>
          </a:p>
          <a:p>
            <a:r>
              <a:rPr lang="ar-SA" sz="2400" dirty="0"/>
              <a:t>الإرشاد العاشر: توفير الأمن لكادر المنظمة في أثناء الأزمة</a:t>
            </a:r>
            <a:r>
              <a:rPr lang="en-US" sz="2400" dirty="0"/>
              <a:t>:</a:t>
            </a:r>
          </a:p>
          <a:p>
            <a:r>
              <a:rPr lang="ar-SA" sz="2400" dirty="0"/>
              <a:t>يجب أن تركز إدارة المنظمة على توفير الأمن لكادر المنظمة في أثناء الأزمة (وقبل الأزمة وبعد الأزمة)، وهذا الأمن يشمل جانبين أساسيين هما</a:t>
            </a:r>
            <a:r>
              <a:rPr lang="en-US" sz="2400" dirty="0"/>
              <a:t>:</a:t>
            </a:r>
          </a:p>
          <a:p>
            <a:pPr lvl="0"/>
            <a:r>
              <a:rPr lang="ar-SA" sz="2400" dirty="0"/>
              <a:t>الأمن الوظيفي</a:t>
            </a:r>
            <a:r>
              <a:rPr lang="en-US" sz="2400" dirty="0"/>
              <a:t>.</a:t>
            </a:r>
          </a:p>
          <a:p>
            <a:pPr lvl="0"/>
            <a:r>
              <a:rPr lang="ar-SA" sz="2400" dirty="0"/>
              <a:t>الأمن  لشخصي</a:t>
            </a:r>
            <a:r>
              <a:rPr lang="en-US" sz="2400" dirty="0"/>
              <a:t>.</a:t>
            </a:r>
          </a:p>
        </p:txBody>
      </p:sp>
      <p:sp>
        <p:nvSpPr>
          <p:cNvPr id="2" name="عنوان 1"/>
          <p:cNvSpPr>
            <a:spLocks noGrp="1"/>
          </p:cNvSpPr>
          <p:nvPr>
            <p:ph type="title"/>
          </p:nvPr>
        </p:nvSpPr>
        <p:spPr/>
        <p:txBody>
          <a:bodyPr/>
          <a:lstStyle/>
          <a:p>
            <a:pPr algn="ctr"/>
            <a:r>
              <a:rPr lang="ar-SA" b="1" dirty="0" smtClean="0">
                <a:solidFill>
                  <a:srgbClr val="0070C0"/>
                </a:solidFill>
              </a:rPr>
              <a:t>إرشادات عامة لإدارة الأزمات</a:t>
            </a:r>
            <a:endParaRPr lang="ar-IQ" dirty="0">
              <a:solidFill>
                <a:srgbClr val="0070C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70000" lnSpcReduction="20000"/>
          </a:bodyPr>
          <a:lstStyle/>
          <a:p>
            <a:r>
              <a:rPr lang="ar-SA" dirty="0"/>
              <a:t>الإرشاد الحادي عشر: وضع إجراءات فاعلة لتأمين البيانات والمعلومات</a:t>
            </a:r>
            <a:r>
              <a:rPr lang="en-US" dirty="0"/>
              <a:t>:</a:t>
            </a:r>
          </a:p>
          <a:p>
            <a:r>
              <a:rPr lang="ar-SA" dirty="0"/>
              <a:t>تلعب البيانات والمعلومات والمعرفة المتعلقة بالمنظمة دورا كبيرا في نجاح المنظمة وبقائها، وإذا وقعت هذه البيانات والمعلومات في أيادي قوى صنع الأزمة فإنها سوف تستغلها استغلالا سيئا يحقق مصالحها ويلحق الأذى والضرر بمصالح المنظمة وأهدافها التشغيلية والإستراتيجية</a:t>
            </a:r>
            <a:r>
              <a:rPr lang="en-US" dirty="0"/>
              <a:t>.</a:t>
            </a:r>
          </a:p>
          <a:p>
            <a:r>
              <a:rPr lang="ar-SA" dirty="0"/>
              <a:t>الإرشاد الثاني عشر: وضع الإجراءات الفاعلة لتأمين ممتلكات المنظمة</a:t>
            </a:r>
            <a:r>
              <a:rPr lang="en-US" dirty="0"/>
              <a:t>:</a:t>
            </a:r>
          </a:p>
          <a:p>
            <a:r>
              <a:rPr lang="ar-SA" dirty="0"/>
              <a:t>إن أحداث الأزمة وتطوراتها تدفع بعض قوى الأزمة إلى تخريب والتدمير لممتلكات المنظمة، وإذا حدث ذلك، فإنه يؤدي إلى تصاعد الأزمة وتنامي آثارها السلبية</a:t>
            </a:r>
            <a:r>
              <a:rPr lang="en-US" dirty="0"/>
              <a:t>.</a:t>
            </a:r>
          </a:p>
          <a:p>
            <a:r>
              <a:rPr lang="ar-SA" dirty="0"/>
              <a:t>الإرشاد الثالث عشر: التفوق في إدارة الأزمة والسيطرة عليها</a:t>
            </a:r>
            <a:r>
              <a:rPr lang="en-US" dirty="0"/>
              <a:t>:</a:t>
            </a:r>
          </a:p>
          <a:p>
            <a:r>
              <a:rPr lang="ar-SA" dirty="0"/>
              <a:t>إن التعاطي إدارة المنظمة مع الأزمة يجب أن يكون بدرجة عالية من التفوق والتميز، بحيث تتمكن من السيطرة على أسبابها ونتائجها وتداعياتها بأسلوب فاعل يقلل الآثار السلبيىة للأزمة إلى حدودها الدنيا</a:t>
            </a:r>
            <a:r>
              <a:rPr lang="en-US" dirty="0"/>
              <a:t>.</a:t>
            </a:r>
          </a:p>
          <a:p>
            <a:r>
              <a:rPr lang="ar-SA" dirty="0"/>
              <a:t>الإرشاد الرابع عشر: استخدام أسلوب السيناريوهات في التعامل مع الأزمات (سيناريوهات إدارة الأزمة)</a:t>
            </a:r>
            <a:r>
              <a:rPr lang="en-US" dirty="0"/>
              <a:t>:</a:t>
            </a:r>
          </a:p>
          <a:p>
            <a:r>
              <a:rPr lang="ar-SA" dirty="0"/>
              <a:t>تؤكد الدراسات والبحوث في حقل إدارة الأزمات على أهمية استخدام السيناريوهات في التعامل مع الأزمات وإدارتها، إذ يجب على الإدارة أن تعمل على صياغة ورسم مجموعة من السيناريوهات البديلة التي تعالج الأزمات المحتملة وتديرها بفاعلية</a:t>
            </a:r>
            <a:r>
              <a:rPr lang="en-US" dirty="0"/>
              <a:t>.</a:t>
            </a:r>
          </a:p>
        </p:txBody>
      </p:sp>
      <p:sp>
        <p:nvSpPr>
          <p:cNvPr id="2" name="عنوان 1"/>
          <p:cNvSpPr>
            <a:spLocks noGrp="1"/>
          </p:cNvSpPr>
          <p:nvPr>
            <p:ph type="title"/>
          </p:nvPr>
        </p:nvSpPr>
        <p:spPr/>
        <p:txBody>
          <a:bodyPr/>
          <a:lstStyle/>
          <a:p>
            <a:pPr algn="ctr"/>
            <a:r>
              <a:rPr lang="ar-SA" b="1" dirty="0" smtClean="0">
                <a:solidFill>
                  <a:srgbClr val="0070C0"/>
                </a:solidFill>
              </a:rPr>
              <a:t>إرشادات عامة لإدارة الأزمات</a:t>
            </a:r>
            <a:endParaRPr lang="ar-IQ" dirty="0">
              <a:solidFill>
                <a:srgbClr val="0070C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a:buFont typeface="Wingdings" pitchFamily="2" charset="2"/>
              <a:buChar char="q"/>
            </a:pPr>
            <a:r>
              <a:rPr lang="ar-SA" sz="3600" b="1" dirty="0" smtClean="0">
                <a:solidFill>
                  <a:srgbClr val="0070C0"/>
                </a:solidFill>
                <a:latin typeface="Arabic Typesetting" pitchFamily="66" charset="-78"/>
                <a:cs typeface="Arabic Typesetting" pitchFamily="66" charset="-78"/>
              </a:rPr>
              <a:t>الأداة التاسعة: تفويض السلطة</a:t>
            </a:r>
            <a:endParaRPr lang="en-US" sz="3600" b="1" dirty="0" smtClean="0">
              <a:solidFill>
                <a:srgbClr val="0070C0"/>
              </a:solidFill>
              <a:latin typeface="Arabic Typesetting" pitchFamily="66" charset="-78"/>
              <a:cs typeface="Arabic Typesetting" pitchFamily="66" charset="-78"/>
            </a:endParaRPr>
          </a:p>
          <a:p>
            <a:pPr>
              <a:buFont typeface="Wingdings" pitchFamily="2" charset="2"/>
              <a:buChar char="q"/>
            </a:pPr>
            <a:r>
              <a:rPr lang="ar-SA" sz="3600" b="1" dirty="0" smtClean="0">
                <a:solidFill>
                  <a:srgbClr val="0070C0"/>
                </a:solidFill>
                <a:latin typeface="Arabic Typesetting" pitchFamily="66" charset="-78"/>
                <a:cs typeface="Arabic Typesetting" pitchFamily="66" charset="-78"/>
              </a:rPr>
              <a:t>الأداة العاشرة: التواجد الدائم في ساحة أحداث الأزمة</a:t>
            </a:r>
            <a:endParaRPr lang="en-US" sz="3600" b="1" dirty="0" smtClean="0">
              <a:solidFill>
                <a:srgbClr val="0070C0"/>
              </a:solidFill>
              <a:latin typeface="Arabic Typesetting" pitchFamily="66" charset="-78"/>
              <a:cs typeface="Arabic Typesetting" pitchFamily="66" charset="-78"/>
            </a:endParaRPr>
          </a:p>
          <a:p>
            <a:pPr>
              <a:buFont typeface="Wingdings" pitchFamily="2" charset="2"/>
              <a:buChar char="q"/>
            </a:pPr>
            <a:r>
              <a:rPr lang="ar-SA" sz="3600" b="1" dirty="0" smtClean="0">
                <a:solidFill>
                  <a:srgbClr val="0070C0"/>
                </a:solidFill>
                <a:latin typeface="Arabic Typesetting" pitchFamily="66" charset="-78"/>
                <a:cs typeface="Arabic Typesetting" pitchFamily="66" charset="-78"/>
              </a:rPr>
              <a:t>الأداة الحادية عشر: تبسيط الإجراءات</a:t>
            </a:r>
            <a:endParaRPr lang="en-US" sz="3600" b="1" dirty="0" smtClean="0">
              <a:solidFill>
                <a:srgbClr val="0070C0"/>
              </a:solidFill>
              <a:latin typeface="Arabic Typesetting" pitchFamily="66" charset="-78"/>
              <a:cs typeface="Arabic Typesetting" pitchFamily="66" charset="-78"/>
            </a:endParaRPr>
          </a:p>
          <a:p>
            <a:pPr>
              <a:buFont typeface="Wingdings" pitchFamily="2" charset="2"/>
              <a:buChar char="q"/>
            </a:pPr>
            <a:r>
              <a:rPr lang="ar-SA" sz="3600" b="1" dirty="0" smtClean="0">
                <a:solidFill>
                  <a:srgbClr val="0070C0"/>
                </a:solidFill>
                <a:latin typeface="Arabic Typesetting" pitchFamily="66" charset="-78"/>
                <a:cs typeface="Arabic Typesetting" pitchFamily="66" charset="-78"/>
              </a:rPr>
              <a:t>الأداة الثانية عشر: التعامل مع الأزمة وفقا للمنهج العلمي الإداري السليم</a:t>
            </a:r>
            <a:endParaRPr lang="en-US" sz="3600" b="1" dirty="0" smtClean="0">
              <a:solidFill>
                <a:srgbClr val="0070C0"/>
              </a:solidFill>
              <a:latin typeface="Arabic Typesetting" pitchFamily="66" charset="-78"/>
              <a:cs typeface="Arabic Typesetting" pitchFamily="66" charset="-78"/>
            </a:endParaRPr>
          </a:p>
          <a:p>
            <a:pPr>
              <a:buFont typeface="Wingdings" pitchFamily="2" charset="2"/>
              <a:buChar char="q"/>
            </a:pPr>
            <a:endParaRPr lang="ar-IQ" sz="3600" b="1" dirty="0">
              <a:solidFill>
                <a:srgbClr val="0070C0"/>
              </a:solidFill>
              <a:latin typeface="Arabic Typesetting" pitchFamily="66" charset="-78"/>
              <a:cs typeface="Arabic Typesetting" pitchFamily="66" charset="-78"/>
            </a:endParaRPr>
          </a:p>
        </p:txBody>
      </p:sp>
      <p:sp>
        <p:nvSpPr>
          <p:cNvPr id="2" name="عنوان 1"/>
          <p:cNvSpPr>
            <a:spLocks noGrp="1"/>
          </p:cNvSpPr>
          <p:nvPr>
            <p:ph type="title"/>
          </p:nvPr>
        </p:nvSpPr>
        <p:spPr/>
        <p:txBody>
          <a:bodyPr/>
          <a:lstStyle/>
          <a:p>
            <a:pPr algn="ctr"/>
            <a:r>
              <a:rPr lang="ar-IQ" dirty="0" smtClean="0">
                <a:solidFill>
                  <a:srgbClr val="0070C0"/>
                </a:solidFill>
              </a:rPr>
              <a:t>ألأدوات الأساسية لادارة الازمة</a:t>
            </a:r>
            <a:endParaRPr lang="ar-IQ" dirty="0">
              <a:solidFill>
                <a:srgbClr val="0070C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1412776"/>
            <a:ext cx="8229600" cy="4525963"/>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lvl="0"/>
            <a:r>
              <a:rPr lang="ar-SA" dirty="0"/>
              <a:t>	ان تكون هذه الغرفة مجهزة بجميع وسائل الاتصال التي تجعل الإدارة على اطلاع تام وكامل ومستمر بكل مجريات وتداعيات الأزمة ، وأن تصل اليها البيانات والمعلومات اللازمة والكافية في الوقت المناسب -</a:t>
            </a:r>
          </a:p>
          <a:p>
            <a:pPr lvl="0"/>
            <a:r>
              <a:rPr lang="ar-SA" dirty="0"/>
              <a:t>	 توفير عناصر الأمن والأمان اللازمة لهذه الغرفة بحيث لا تتمكن قوى الأزمة من اختراقها ( سواء اختراق مادي أو اختراق معنوي ) ، ويفضل أن يكون مكان هذه الغرفة مجهولا لقوی صنع الأزمة حتى لا تتمكن من إحداث تأثيرات سلبية تؤثر في قدرات إدارة الأزمة . 3-</a:t>
            </a:r>
          </a:p>
          <a:p>
            <a:pPr lvl="0"/>
            <a:r>
              <a:rPr lang="ar-SA" dirty="0"/>
              <a:t>	 ان يجري توفير هذه الغرفة بالصورة التي تجعل إدارة الأزمة قادرة على ممارسة الضغوط والتأثير على قوى الأزمة ، دون أن يكون لتلك القوی نفس القدرات في الضغوط والتأثير </a:t>
            </a:r>
          </a:p>
          <a:p>
            <a:pPr lvl="0"/>
            <a:r>
              <a:rPr lang="ar-SA" dirty="0"/>
              <a:t>	 ان تكون هذه الغرفة قادرة على تزويد إدارة الأزمة برؤية حالية ومستقبلية الأحداث الأزمة ، بحيث تتسم هذه الرؤية بالشمول والموضوعية ، وأن تشمل كل جوانب الأزمة بدءا بأسبابها مرورا بتفاعلاتها وانتهاء بنتائجها وإنعكاساتها المختلفة على المنظمة وبيئتها الداخلية والخارجية</a:t>
            </a:r>
          </a:p>
        </p:txBody>
      </p:sp>
      <p:sp>
        <p:nvSpPr>
          <p:cNvPr id="2" name="عنوان 1"/>
          <p:cNvSpPr>
            <a:spLocks noGrp="1"/>
          </p:cNvSpPr>
          <p:nvPr>
            <p:ph type="title"/>
          </p:nvPr>
        </p:nvSpPr>
        <p:spPr/>
        <p:txBody>
          <a:bodyPr>
            <a:normAutofit/>
          </a:bodyPr>
          <a:lstStyle/>
          <a:p>
            <a:pPr algn="ctr"/>
            <a:r>
              <a:rPr lang="ar-SA" b="1" dirty="0" smtClean="0">
                <a:solidFill>
                  <a:srgbClr val="0070C0"/>
                </a:solidFill>
                <a:latin typeface="Arabic Typesetting" pitchFamily="66" charset="-78"/>
                <a:cs typeface="Arabic Typesetting" pitchFamily="66" charset="-78"/>
              </a:rPr>
              <a:t>الأداة الأولى: توفير غرفة عمليات خاصة بإدارة الأزمات</a:t>
            </a:r>
            <a:endParaRPr lang="ar-IQ" b="1" dirty="0">
              <a:solidFill>
                <a:srgbClr val="0070C0"/>
              </a:solidFill>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r>
              <a:rPr lang="ar-SA" b="1" dirty="0" smtClean="0">
                <a:latin typeface="Arabic Typesetting" pitchFamily="66" charset="-78"/>
                <a:cs typeface="Arabic Typesetting" pitchFamily="66" charset="-78"/>
              </a:rPr>
              <a:t>ان توفر هذه الغرفة لا دارة الازمة الهدوء المطلوب الذي يدفع هذه الإدارة الى التصرف بحكمة ودون توتر </a:t>
            </a:r>
            <a:endParaRPr lang="en-US" b="1" dirty="0" smtClean="0">
              <a:latin typeface="Arabic Typesetting" pitchFamily="66" charset="-78"/>
              <a:cs typeface="Arabic Typesetting" pitchFamily="66" charset="-78"/>
            </a:endParaRPr>
          </a:p>
          <a:p>
            <a:r>
              <a:rPr lang="ar-SA" b="1" dirty="0" smtClean="0">
                <a:latin typeface="Arabic Typesetting" pitchFamily="66" charset="-78"/>
                <a:cs typeface="Arabic Typesetting" pitchFamily="66" charset="-78"/>
              </a:rPr>
              <a:t>ان تكون هذه الغرفة مصممة بأسلوب مريح وان يكون حجمها كافيا ليسع جميع طاقم إدارة الازمة .</a:t>
            </a:r>
            <a:endParaRPr lang="en-US" b="1" dirty="0" smtClean="0">
              <a:latin typeface="Arabic Typesetting" pitchFamily="66" charset="-78"/>
              <a:cs typeface="Arabic Typesetting" pitchFamily="66" charset="-78"/>
            </a:endParaRPr>
          </a:p>
          <a:p>
            <a:endParaRPr lang="ar-IQ" b="1" dirty="0">
              <a:latin typeface="Arabic Typesetting" pitchFamily="66" charset="-78"/>
              <a:cs typeface="Arabic Typesetting" pitchFamily="66" charset="-78"/>
            </a:endParaRPr>
          </a:p>
        </p:txBody>
      </p:sp>
      <p:sp>
        <p:nvSpPr>
          <p:cNvPr id="2" name="عنوان 1"/>
          <p:cNvSpPr>
            <a:spLocks noGrp="1"/>
          </p:cNvSpPr>
          <p:nvPr>
            <p:ph type="title"/>
          </p:nvPr>
        </p:nvSpPr>
        <p:spPr/>
        <p:txBody>
          <a:bodyPr/>
          <a:lstStyle/>
          <a:p>
            <a:pPr algn="ctr"/>
            <a:r>
              <a:rPr lang="ar-SA" b="1" dirty="0" smtClean="0">
                <a:solidFill>
                  <a:srgbClr val="0070C0"/>
                </a:solidFill>
                <a:latin typeface="Arabic Typesetting" pitchFamily="66" charset="-78"/>
                <a:cs typeface="Arabic Typesetting" pitchFamily="66" charset="-78"/>
              </a:rPr>
              <a:t>الأداة الأولى: توفير غرفة عمليات خاصة بإدارة الأزمات</a:t>
            </a:r>
            <a:endParaRPr lang="ar-IQ" dirty="0">
              <a:solidFill>
                <a:srgbClr val="0070C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196752"/>
            <a:ext cx="8229600" cy="4810539"/>
          </a:xfrm>
        </p:spPr>
        <p:txBody>
          <a:bodyPr>
            <a:normAutofit fontScale="85000" lnSpcReduction="20000"/>
          </a:bodyPr>
          <a:lstStyle/>
          <a:p>
            <a:r>
              <a:rPr lang="ar-IQ" dirty="0"/>
              <a:t>إن النجاح في إدارة الأزمات يتطلب إمتلاك الإدارة المسؤولة عن التعاطي مع الأزمة قدرات خاصة في التأثير، فهذه القدرات تساعد إدارة الأزمة في التعامل مع الأزمة بفاعلية كبيرة، وتساعدها في إيقاف تصاعد هذه الأزمة والتخفيف من حدتها وشدتها وقوتها.</a:t>
            </a:r>
            <a:endParaRPr lang="en-US" dirty="0"/>
          </a:p>
          <a:p>
            <a:pPr lvl="0"/>
            <a:r>
              <a:rPr lang="ar-SA" dirty="0"/>
              <a:t>قدرات التأثير في المصالح الحالية لقوى الأزمة:-  تتجسد هذه القدرات في كل ما تمتلكه إدارة المنظمة من قدرات تؤثر في مصالح قوی صنع الأزمة والقوی الداعمة والمؤيدة لها والقوى المتعاطفة مع الأزمة والمستفيدة منها ، وهذه القدرات تشمل الجوانب المادية والمالية والجوانب المعنوية ، ومند ذلك ، التحكم في الأجور والحوافز المالية والمعنوية والترقيات وغيرها </a:t>
            </a:r>
            <a:endParaRPr lang="en-US" dirty="0"/>
          </a:p>
          <a:p>
            <a:pPr lvl="0"/>
            <a:r>
              <a:rPr lang="ar-SA" dirty="0"/>
              <a:t>قدرات التأثير في المصالح المستقبلية لقوى الأزمة</a:t>
            </a:r>
            <a:r>
              <a:rPr lang="ar-IQ" dirty="0"/>
              <a:t>:- </a:t>
            </a:r>
            <a:r>
              <a:rPr lang="ar-SA" dirty="0"/>
              <a:t> تتجسد هذه القدرات في كل ما يمكن أن تقوم به الإدارة من تأثير قوى الأزمة والقوى المناصرة والمؤيدة لها بحيث يشمل هذا التأثير المصالح المستقبلية لهذه القوي ، وهنا يجري التأكيد على أن تحقيق المصالح المستقبلية لهذه القوی مرتبط بمواقف هذه القوى في ظل الأزمة . كما تسعى إدارة الأزمة الى التأثير على قوى الأزمة من خلال التأكيد لهذه القوى على أن حل الأزمة والقضاء على آثارها السلبية لا يمكن أن يتحقق في ظل الضغوط الأزموية</a:t>
            </a:r>
            <a:r>
              <a:rPr lang="en-US" dirty="0"/>
              <a:t>.</a:t>
            </a:r>
          </a:p>
        </p:txBody>
      </p:sp>
      <p:sp>
        <p:nvSpPr>
          <p:cNvPr id="2" name="عنوان 1"/>
          <p:cNvSpPr>
            <a:spLocks noGrp="1"/>
          </p:cNvSpPr>
          <p:nvPr>
            <p:ph type="title"/>
          </p:nvPr>
        </p:nvSpPr>
        <p:spPr>
          <a:xfrm>
            <a:off x="457200" y="548680"/>
            <a:ext cx="8229600" cy="432048"/>
          </a:xfrm>
        </p:spPr>
        <p:txBody>
          <a:bodyPr>
            <a:normAutofit fontScale="90000"/>
          </a:bodyPr>
          <a:lstStyle/>
          <a:p>
            <a:pPr algn="ctr"/>
            <a:r>
              <a:rPr lang="ar-SA" b="1" dirty="0" smtClean="0">
                <a:solidFill>
                  <a:srgbClr val="0070C0"/>
                </a:solidFill>
              </a:rPr>
              <a:t>الأداة الثانية: امتلاك قدرات التأثير</a:t>
            </a:r>
            <a:r>
              <a:rPr lang="en-US" dirty="0" smtClean="0">
                <a:solidFill>
                  <a:srgbClr val="0070C0"/>
                </a:solidFill>
              </a:rPr>
              <a:t/>
            </a:r>
            <a:br>
              <a:rPr lang="en-US" dirty="0" smtClean="0">
                <a:solidFill>
                  <a:srgbClr val="0070C0"/>
                </a:solidFill>
              </a:rPr>
            </a:br>
            <a:endParaRPr lang="ar-IQ" dirty="0">
              <a:solidFill>
                <a:srgbClr val="0070C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1268760"/>
            <a:ext cx="8686800" cy="5216114"/>
          </a:xfrm>
        </p:spPr>
        <p:txBody>
          <a:bodyPr>
            <a:noAutofit/>
          </a:bodyPr>
          <a:lstStyle/>
          <a:p>
            <a:pPr lvl="0"/>
            <a:r>
              <a:rPr lang="ar-IQ" sz="2400" dirty="0"/>
              <a:t>إن توافر نظام اتصالات فاعل في أثناء الأزمة هو أحد العناصر الأساسية للنجاح في إدارة الأزمات، وعدم قدرة إدارة المنظمة على تحقيق الإتصالات الفاعلة في أثناء الأزمة وقبلها وبعدها يؤدي الى الإخفاق والفشل في إدارتها، ويؤدي الى تغلغل هذه الأزمة واستفحالها في المنظمة وانتشارها بصورة سريعة.</a:t>
            </a:r>
            <a:endParaRPr lang="en-US" sz="2400" dirty="0"/>
          </a:p>
          <a:p>
            <a:pPr lvl="0"/>
            <a:r>
              <a:rPr lang="ar-IQ" sz="2400" dirty="0"/>
              <a:t>ويجب أن يكون نظام الإتصالات في المنظمة قادراً على تحقيق الإتصال الفاعل والسريع بين المستويات الإدارية المختلفة وبين الطواقم المكلفة بالتعامل مع الأزمة</a:t>
            </a:r>
            <a:endParaRPr lang="en-US" sz="2400" dirty="0"/>
          </a:p>
          <a:p>
            <a:pPr lvl="0"/>
            <a:r>
              <a:rPr lang="ar-IQ" sz="2400" dirty="0"/>
              <a:t>ويجب أن تكون هناك عمليات تدقيق ومتابعة لهذا النظام للتأكد من فاعليته على مدار الساعة.</a:t>
            </a:r>
            <a:endParaRPr lang="en-US" sz="2400" dirty="0"/>
          </a:p>
          <a:p>
            <a:pPr lvl="0"/>
            <a:r>
              <a:rPr lang="ar-IQ" sz="2400" dirty="0"/>
              <a:t>إن فريق إدارة الأزمة يجب أن يمتلك مهارات الاتصال مع الآخرين (وخصوصاً المتحدث الرسمي)، إذ أنه من المؤكد أن يشارك في مؤتمرات صحفية تتناول موضوع الأزمة، ويتعرض الأسئلة مختلفة ومحرجة من وسائل الإعلام، وقد يتطلب الأمر أن يجري حديثاً متلفزاً مباشراً مع قناة أو أكثر  ولذلك فإنه يجب أن يكون مدرباً على ذلك ويجب أن يمتلك مهارات الاتصال التي تؤهله لإجراء هذه اللقاءات والمقابلات دون إرباك، إذ أن ارتباكه ينعكس بصورة سلبية على المنظمة.</a:t>
            </a:r>
            <a:endParaRPr lang="en-US" sz="2400" dirty="0"/>
          </a:p>
        </p:txBody>
      </p:sp>
      <p:sp>
        <p:nvSpPr>
          <p:cNvPr id="2" name="عنوان 1"/>
          <p:cNvSpPr>
            <a:spLocks noGrp="1"/>
          </p:cNvSpPr>
          <p:nvPr>
            <p:ph type="title"/>
          </p:nvPr>
        </p:nvSpPr>
        <p:spPr/>
        <p:txBody>
          <a:bodyPr>
            <a:normAutofit fontScale="90000"/>
          </a:bodyPr>
          <a:lstStyle/>
          <a:p>
            <a:pPr algn="ctr"/>
            <a:r>
              <a:rPr lang="ar-SA" b="1" dirty="0" smtClean="0">
                <a:solidFill>
                  <a:srgbClr val="0070C0"/>
                </a:solidFill>
              </a:rPr>
              <a:t>الأداة الثالثة: تحقيق الاتصالات الفاعلة في الأزمات</a:t>
            </a:r>
            <a:r>
              <a:rPr lang="en-US" dirty="0" smtClean="0">
                <a:solidFill>
                  <a:srgbClr val="0070C0"/>
                </a:solidFill>
              </a:rPr>
              <a:t/>
            </a:r>
            <a:br>
              <a:rPr lang="en-US" dirty="0" smtClean="0">
                <a:solidFill>
                  <a:srgbClr val="0070C0"/>
                </a:solidFill>
              </a:rPr>
            </a:br>
            <a:endParaRPr lang="ar-IQ" dirty="0">
              <a:solidFill>
                <a:srgbClr val="0070C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a:buFont typeface="Wingdings" pitchFamily="2" charset="2"/>
              <a:buChar char="q"/>
            </a:pPr>
            <a:r>
              <a:rPr lang="ar-IQ" sz="4000" dirty="0" smtClean="0">
                <a:solidFill>
                  <a:srgbClr val="0070C0"/>
                </a:solidFill>
                <a:cs typeface="DecoType Naskh" pitchFamily="2" charset="-78"/>
              </a:rPr>
              <a:t>للإعلام دور أساسي في إدارة الأزمة ، فهو أداة رئيسة من الأدوات التي نستخدمها المنظمة قبل الأزمة وفي أثناء الأزمة وبعد الأزمة ..</a:t>
            </a:r>
          </a:p>
          <a:p>
            <a:endParaRPr lang="ar-IQ" dirty="0"/>
          </a:p>
        </p:txBody>
      </p:sp>
      <p:sp>
        <p:nvSpPr>
          <p:cNvPr id="2" name="عنوان 1"/>
          <p:cNvSpPr>
            <a:spLocks noGrp="1"/>
          </p:cNvSpPr>
          <p:nvPr>
            <p:ph type="title"/>
          </p:nvPr>
        </p:nvSpPr>
        <p:spPr/>
        <p:txBody>
          <a:bodyPr>
            <a:normAutofit fontScale="90000"/>
          </a:bodyPr>
          <a:lstStyle/>
          <a:p>
            <a:pPr algn="ctr"/>
            <a:r>
              <a:rPr lang="ar-SA" b="1" dirty="0" smtClean="0">
                <a:solidFill>
                  <a:srgbClr val="0070C0"/>
                </a:solidFill>
                <a:cs typeface="DecoType Naskh" pitchFamily="2" charset="-78"/>
              </a:rPr>
              <a:t>الأداة الرابعة: اتصالات الأزمة</a:t>
            </a:r>
            <a:r>
              <a:rPr lang="en-US" b="1" dirty="0" smtClean="0">
                <a:solidFill>
                  <a:srgbClr val="0070C0"/>
                </a:solidFill>
              </a:rPr>
              <a:t/>
            </a:r>
            <a:br>
              <a:rPr lang="en-US" b="1" dirty="0" smtClean="0">
                <a:solidFill>
                  <a:srgbClr val="0070C0"/>
                </a:solidFill>
              </a:rPr>
            </a:br>
            <a:endParaRPr lang="ar-IQ" b="1" dirty="0">
              <a:solidFill>
                <a:srgbClr val="0070C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85720" y="1554162"/>
            <a:ext cx="8705880" cy="5018110"/>
          </a:xfrm>
        </p:spPr>
        <p:txBody>
          <a:bodyPr>
            <a:noAutofit/>
          </a:bodyPr>
          <a:lstStyle/>
          <a:p>
            <a:r>
              <a:rPr lang="ar-IQ" sz="2400" dirty="0"/>
              <a:t>يقصد بنظام معلومات الأزمة مجموعة من العناصر المتكاملة والمتفاعلة المتصلة ببعضها، وهذه العناصر هي تكوين هيكلي من الآلات والمعدات والقواعد والبرامج والموارد البشرية، ويقوم هذا النظام بجمع البيانات وفرزها وتصنيفها وتحليلها وحفظها وتوفير المعلومات الضرورية اللازمة وإيصالها الى صناع القرارات المتعلقة بالأزمات بالسرعة المطلوبة، كما يعنى ويهتم هذا النظام نظام معلومات الأزمة بإجراء </a:t>
            </a:r>
            <a:r>
              <a:rPr lang="ar-IQ" sz="2400" dirty="0" smtClean="0"/>
              <a:t>التحديثات </a:t>
            </a:r>
            <a:r>
              <a:rPr lang="ar-IQ" sz="2400" dirty="0"/>
              <a:t>المستمرة للبيانات والمعلومات</a:t>
            </a:r>
            <a:r>
              <a:rPr lang="ar-IQ" sz="2400" dirty="0" smtClean="0"/>
              <a:t>.</a:t>
            </a:r>
          </a:p>
          <a:p>
            <a:pPr marL="109728" indent="0">
              <a:buNone/>
            </a:pPr>
            <a:r>
              <a:rPr lang="ar-IQ" sz="2400" dirty="0"/>
              <a:t>ويتكون نظام معلومات الأزمة من العناصر الآتية:</a:t>
            </a:r>
            <a:endParaRPr lang="en-US" sz="2400" dirty="0"/>
          </a:p>
          <a:p>
            <a:r>
              <a:rPr lang="ar-IQ" sz="2400" dirty="0"/>
              <a:t>المدخلات </a:t>
            </a:r>
            <a:r>
              <a:rPr lang="en-US" sz="2400" dirty="0"/>
              <a:t>Inputs</a:t>
            </a:r>
          </a:p>
          <a:p>
            <a:r>
              <a:rPr lang="ar-IQ" sz="2400" dirty="0"/>
              <a:t>عمليات معالجة بيانات الأزمة </a:t>
            </a:r>
            <a:r>
              <a:rPr lang="en-US" sz="2400" dirty="0"/>
              <a:t>Processes</a:t>
            </a:r>
          </a:p>
          <a:p>
            <a:r>
              <a:rPr lang="ar-IQ" sz="2400" dirty="0"/>
              <a:t> المخرجات  </a:t>
            </a:r>
            <a:r>
              <a:rPr lang="en-US" sz="2400" dirty="0" smtClean="0"/>
              <a:t>Outputs</a:t>
            </a:r>
            <a:endParaRPr lang="ar-IQ" sz="2400" dirty="0" smtClean="0"/>
          </a:p>
          <a:p>
            <a:r>
              <a:rPr lang="ar-IQ" sz="2400" dirty="0"/>
              <a:t>التغذية العكسية </a:t>
            </a:r>
            <a:r>
              <a:rPr lang="en-US" sz="2400" dirty="0"/>
              <a:t>Feedback</a:t>
            </a:r>
          </a:p>
          <a:p>
            <a:endParaRPr lang="en-US" sz="2400" dirty="0"/>
          </a:p>
        </p:txBody>
      </p:sp>
      <p:sp>
        <p:nvSpPr>
          <p:cNvPr id="2" name="عنوان 1"/>
          <p:cNvSpPr>
            <a:spLocks noGrp="1"/>
          </p:cNvSpPr>
          <p:nvPr>
            <p:ph type="title"/>
          </p:nvPr>
        </p:nvSpPr>
        <p:spPr/>
        <p:txBody>
          <a:bodyPr>
            <a:normAutofit fontScale="90000"/>
          </a:bodyPr>
          <a:lstStyle/>
          <a:p>
            <a:pPr algn="ctr"/>
            <a:r>
              <a:rPr lang="ar-SA" b="1" dirty="0" smtClean="0">
                <a:solidFill>
                  <a:srgbClr val="0070C0"/>
                </a:solidFill>
              </a:rPr>
              <a:t>الأداة الخامسة: نظام معلومات الأزمة</a:t>
            </a:r>
            <a:r>
              <a:rPr lang="en-US" dirty="0" smtClean="0">
                <a:solidFill>
                  <a:srgbClr val="0070C0"/>
                </a:solidFill>
              </a:rPr>
              <a:t/>
            </a:r>
            <a:br>
              <a:rPr lang="en-US" dirty="0" smtClean="0">
                <a:solidFill>
                  <a:srgbClr val="0070C0"/>
                </a:solidFill>
              </a:rPr>
            </a:br>
            <a:endParaRPr lang="ar-IQ" dirty="0">
              <a:solidFill>
                <a:srgbClr val="0070C0"/>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446</TotalTime>
  <Words>2222</Words>
  <Application>Microsoft Office PowerPoint</Application>
  <PresentationFormat>On-screen Show (4:3)</PresentationFormat>
  <Paragraphs>153</Paragraphs>
  <Slides>24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24</vt:i4>
      </vt:variant>
    </vt:vector>
  </HeadingPairs>
  <TitlesOfParts>
    <vt:vector size="34" baseType="lpstr">
      <vt:lpstr>Arabic Typesetting</vt:lpstr>
      <vt:lpstr>Arial</vt:lpstr>
      <vt:lpstr>DecoType Naskh</vt:lpstr>
      <vt:lpstr>Lucida Sans Unicode</vt:lpstr>
      <vt:lpstr>Microsoft Uighur</vt:lpstr>
      <vt:lpstr>Verdana</vt:lpstr>
      <vt:lpstr>Wingdings</vt:lpstr>
      <vt:lpstr>Wingdings 2</vt:lpstr>
      <vt:lpstr>Wingdings 3</vt:lpstr>
      <vt:lpstr>Concourse</vt:lpstr>
      <vt:lpstr>المحاضرة الخامسة الادوات الاساسية والارشادات العامة لادارة الازمة مقدم الى  ا.د. سمية عباس مجيد  اعادا الطالبة  سفانه حاتم عليوي  2024  </vt:lpstr>
      <vt:lpstr>ألأدوات الأساسية لادارة الازمة </vt:lpstr>
      <vt:lpstr>ألأدوات الأساسية لادارة الازمة</vt:lpstr>
      <vt:lpstr>الأداة الأولى: توفير غرفة عمليات خاصة بإدارة الأزمات</vt:lpstr>
      <vt:lpstr>الأداة الأولى: توفير غرفة عمليات خاصة بإدارة الأزمات</vt:lpstr>
      <vt:lpstr>الأداة الثانية: امتلاك قدرات التأثير </vt:lpstr>
      <vt:lpstr>الأداة الثالثة: تحقيق الاتصالات الفاعلة في الأزمات </vt:lpstr>
      <vt:lpstr>الأداة الرابعة: اتصالات الأزمة </vt:lpstr>
      <vt:lpstr>الأداة الخامسة: نظام معلومات الأزمة </vt:lpstr>
      <vt:lpstr>الأداة الخامسة: نظام معلومات الأزمة</vt:lpstr>
      <vt:lpstr>الأداة السادسة: توفير الوسائل اللازمة للنقل والتحرك من مكان لآخر في ظل الأزمات </vt:lpstr>
      <vt:lpstr>الأداة السابعة: توافر القدرة على امتصاص الأزمات واستيعابها </vt:lpstr>
      <vt:lpstr>PowerPoint Presentation</vt:lpstr>
      <vt:lpstr>الأداة الثامنة: توفير إمكانات وقدرات الصدام (عندما يلزم الأمر اللجوء إلى هذا الصدام) </vt:lpstr>
      <vt:lpstr>الأداة التاسعة: تفويض السلطة </vt:lpstr>
      <vt:lpstr>الأداة العاشرة: التواجد الدائم في ساحة أحداث الأزمة </vt:lpstr>
      <vt:lpstr>الأداة الحادية عشر: تبسيط الإجراءات </vt:lpstr>
      <vt:lpstr>الأداة الثانية عشر: التعامل مع الأزمة وفقا للمنهج العلمي الإداري السليم </vt:lpstr>
      <vt:lpstr>إرشادات عامة لإدارة الأزمات </vt:lpstr>
      <vt:lpstr>إرشادات عامة لإدارة الأزمات</vt:lpstr>
      <vt:lpstr>إرشادات عامة لإدارة الأزمات</vt:lpstr>
      <vt:lpstr>إرشادات عامة لإدارة الأزمات</vt:lpstr>
      <vt:lpstr>إرشادات عامة لإدارة الأزمات</vt:lpstr>
      <vt:lpstr>إرشادات عامة لإدارة الأزمات</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الأدوات الأساسية لإدارة الازمة ورقة بحثية مقدمة الى   أ . د . مها عارف بريسم   اعداد الطلاب  أروى أحمد      انتصار رؤوف   نبراس محمود   علي فرخان     حيدر ستار   محمد عبدا لحسين  2020-2021</dc:title>
  <dc:creator>الافق الجديد</dc:creator>
  <cp:lastModifiedBy>Maher</cp:lastModifiedBy>
  <cp:revision>22</cp:revision>
  <dcterms:created xsi:type="dcterms:W3CDTF">2020-12-14T19:45:04Z</dcterms:created>
  <dcterms:modified xsi:type="dcterms:W3CDTF">2025-09-11T05:55:20Z</dcterms:modified>
</cp:coreProperties>
</file>