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8" r:id="rId12"/>
    <p:sldId id="269" r:id="rId13"/>
    <p:sldId id="270" r:id="rId14"/>
    <p:sldId id="271"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0736041-B0C0-411D-9B27-93358205AA59}">
          <p14:sldIdLst>
            <p14:sldId id="256"/>
            <p14:sldId id="257"/>
            <p14:sldId id="258"/>
            <p14:sldId id="259"/>
            <p14:sldId id="260"/>
            <p14:sldId id="261"/>
            <p14:sldId id="262"/>
            <p14:sldId id="264"/>
            <p14:sldId id="265"/>
            <p14:sldId id="266"/>
            <p14:sldId id="268"/>
            <p14:sldId id="269"/>
            <p14:sldId id="270"/>
            <p14:sldId id="271"/>
          </p14:sldIdLst>
        </p14:section>
        <p14:section name="Untitled Section" id="{F21FBFD3-8753-417C-9E50-B8FB218EB7C1}">
          <p14:sldIdLst>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3206174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690237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19778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995269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715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4129475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4041261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2124722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16850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97AAFD-5288-4701-931C-9B753D9C3103}"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387921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97AAFD-5288-4701-931C-9B753D9C3103}"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309477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97AAFD-5288-4701-931C-9B753D9C3103}" type="datetimeFigureOut">
              <a:rPr lang="ar-IQ" smtClean="0"/>
              <a:t>19/03/1447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2079953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97AAFD-5288-4701-931C-9B753D9C3103}" type="datetimeFigureOut">
              <a:rPr lang="ar-IQ" smtClean="0"/>
              <a:t>19/03/1447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3475011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7AAFD-5288-4701-931C-9B753D9C3103}" type="datetimeFigureOut">
              <a:rPr lang="ar-IQ" smtClean="0"/>
              <a:t>19/03/1447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2897205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997AAFD-5288-4701-931C-9B753D9C3103}"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2882205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97AAFD-5288-4701-931C-9B753D9C3103}"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C32B29A-9FED-4FC7-9191-6F5C45BEA126}" type="slidenum">
              <a:rPr lang="ar-IQ" smtClean="0"/>
              <a:t>‹#›</a:t>
            </a:fld>
            <a:endParaRPr lang="ar-IQ"/>
          </a:p>
        </p:txBody>
      </p:sp>
    </p:spTree>
    <p:extLst>
      <p:ext uri="{BB962C8B-B14F-4D97-AF65-F5344CB8AC3E}">
        <p14:creationId xmlns:p14="http://schemas.microsoft.com/office/powerpoint/2010/main" val="410992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97AAFD-5288-4701-931C-9B753D9C3103}" type="datetimeFigureOut">
              <a:rPr lang="ar-IQ" smtClean="0"/>
              <a:t>19/03/1447</a:t>
            </a:fld>
            <a:endParaRPr lang="ar-IQ"/>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32B29A-9FED-4FC7-9191-6F5C45BEA126}" type="slidenum">
              <a:rPr lang="ar-IQ" smtClean="0"/>
              <a:t>‹#›</a:t>
            </a:fld>
            <a:endParaRPr lang="ar-IQ"/>
          </a:p>
        </p:txBody>
      </p:sp>
    </p:spTree>
    <p:extLst>
      <p:ext uri="{BB962C8B-B14F-4D97-AF65-F5344CB8AC3E}">
        <p14:creationId xmlns:p14="http://schemas.microsoft.com/office/powerpoint/2010/main" val="1420664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6279" y="247720"/>
            <a:ext cx="9144000" cy="1369045"/>
          </a:xfrm>
        </p:spPr>
        <p:txBody>
          <a:bodyPr/>
          <a:lstStyle/>
          <a:p>
            <a:r>
              <a:rPr lang="ar-IQ" sz="4000" b="1" dirty="0" smtClean="0">
                <a:solidFill>
                  <a:srgbClr val="FF0000"/>
                </a:solidFill>
              </a:rPr>
              <a:t>استراتيجيات وفن التعامل مع الازمات</a:t>
            </a:r>
            <a:endParaRPr lang="ar-IQ" sz="4000" b="1" dirty="0">
              <a:solidFill>
                <a:srgbClr val="FF0000"/>
              </a:solidFill>
            </a:endParaRPr>
          </a:p>
        </p:txBody>
      </p:sp>
      <p:sp>
        <p:nvSpPr>
          <p:cNvPr id="3" name="Subtitle 2"/>
          <p:cNvSpPr>
            <a:spLocks noGrp="1"/>
          </p:cNvSpPr>
          <p:nvPr>
            <p:ph type="subTitle" idx="1"/>
          </p:nvPr>
        </p:nvSpPr>
        <p:spPr>
          <a:xfrm>
            <a:off x="1524000" y="1961323"/>
            <a:ext cx="9144000" cy="4373216"/>
          </a:xfrm>
        </p:spPr>
        <p:txBody>
          <a:bodyPr>
            <a:normAutofit/>
          </a:bodyPr>
          <a:lstStyle/>
          <a:p>
            <a:pPr algn="ctr"/>
            <a:r>
              <a:rPr lang="ar-IQ" sz="4000" b="1" dirty="0" smtClean="0">
                <a:solidFill>
                  <a:schemeClr val="tx2"/>
                </a:solidFill>
              </a:rPr>
              <a:t>أ.د.سمية عباس مجيد</a:t>
            </a:r>
          </a:p>
          <a:p>
            <a:pPr algn="ctr"/>
            <a:endParaRPr lang="ar-IQ" sz="4000" dirty="0"/>
          </a:p>
          <a:p>
            <a:pPr algn="ctr"/>
            <a:endParaRPr lang="ar-IQ" sz="4000" dirty="0" smtClean="0"/>
          </a:p>
          <a:p>
            <a:pPr algn="ctr"/>
            <a:endParaRPr lang="ar-IQ" sz="4000" dirty="0"/>
          </a:p>
          <a:p>
            <a:pPr algn="l"/>
            <a:r>
              <a:rPr lang="ar-IQ" sz="2000" dirty="0" smtClean="0"/>
              <a:t>اعداد طالبة الدبلوم العالي</a:t>
            </a:r>
          </a:p>
          <a:p>
            <a:pPr algn="l"/>
            <a:r>
              <a:rPr lang="ar-IQ" sz="2000" dirty="0" smtClean="0"/>
              <a:t>زينب عبد الرزاق حسين</a:t>
            </a:r>
          </a:p>
        </p:txBody>
      </p:sp>
    </p:spTree>
    <p:extLst>
      <p:ext uri="{BB962C8B-B14F-4D97-AF65-F5344CB8AC3E}">
        <p14:creationId xmlns:p14="http://schemas.microsoft.com/office/powerpoint/2010/main" val="2501482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algn="justLow">
              <a:lnSpc>
                <a:spcPct val="115000"/>
              </a:lnSpc>
              <a:spcAft>
                <a:spcPts val="800"/>
              </a:spcAft>
            </a:pPr>
            <a:r>
              <a:rPr lang="ar-IQ"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7</a:t>
            </a:r>
            <a:r>
              <a:rPr lang="en-US"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ar-IQ"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الاخماد: </a:t>
            </a:r>
            <a:r>
              <a:rPr lang="ar-IQ" sz="2000" kern="100" dirty="0">
                <a:latin typeface="Calibri" panose="020F0502020204030204" pitchFamily="34" charset="0"/>
                <a:ea typeface="Calibri" panose="020F0502020204030204" pitchFamily="34" charset="0"/>
                <a:cs typeface="Arial" panose="020B0604020202020204" pitchFamily="34" charset="0"/>
              </a:rPr>
              <a:t>يقوم على استخدام العنف مع قوى الأزمة بغض النظر عن الحقوق والقيم والاعتبارات الانسانية وتتعدد اشكال العنف فقد يتضمن نقل القيادات المحركة للازمة الى مدينة أخرى أو فصل تلك القيادات اذا كان الأمر متصل بمطالب عمالية</a:t>
            </a:r>
            <a:r>
              <a:rPr lang="en-US" sz="2000" kern="100" dirty="0">
                <a:latin typeface="Calibri" panose="020F0502020204030204" pitchFamily="34" charset="0"/>
                <a:ea typeface="Calibri" panose="020F0502020204030204" pitchFamily="34" charset="0"/>
                <a:cs typeface="Arial" panose="020B0604020202020204" pitchFamily="34" charset="0"/>
              </a:rPr>
              <a:t> .</a:t>
            </a:r>
          </a:p>
          <a:p>
            <a:pPr algn="justLow">
              <a:lnSpc>
                <a:spcPct val="115000"/>
              </a:lnSpc>
              <a:spcAft>
                <a:spcPts val="800"/>
              </a:spcAft>
            </a:pPr>
            <a:r>
              <a:rPr lang="en-US" sz="2000" b="1" kern="100" dirty="0">
                <a:latin typeface="Calibri" panose="020F0502020204030204" pitchFamily="34" charset="0"/>
                <a:ea typeface="Calibri" panose="020F0502020204030204" pitchFamily="34" charset="0"/>
                <a:cs typeface="Arial" panose="020B0604020202020204" pitchFamily="34" charset="0"/>
              </a:rPr>
              <a:t>-</a:t>
            </a:r>
            <a:r>
              <a:rPr lang="en-US"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8  </a:t>
            </a:r>
            <a:r>
              <a:rPr lang="ar-IQ"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عزل قوى الأزمة: </a:t>
            </a:r>
            <a:r>
              <a:rPr lang="ar-IQ" sz="2000" kern="100" dirty="0">
                <a:latin typeface="Calibri" panose="020F0502020204030204" pitchFamily="34" charset="0"/>
                <a:ea typeface="Calibri" panose="020F0502020204030204" pitchFamily="34" charset="0"/>
                <a:cs typeface="Arial" panose="020B0604020202020204" pitchFamily="34" charset="0"/>
              </a:rPr>
              <a:t>تعمل الادارة على التعرف على القوى الفاعلة في الأزمة من خلال التمييز بين القوى الصانعة والمؤيدة وباستخدام اسلوب العصا والجزرة فقد يتم استقطاب القوى الفاعلة عن طريق الترقيات أو الزيادات في المرتبات</a:t>
            </a:r>
            <a:r>
              <a:rPr lang="en-US" sz="2000" kern="100" dirty="0">
                <a:latin typeface="Calibri" panose="020F0502020204030204" pitchFamily="34" charset="0"/>
                <a:ea typeface="Calibri" panose="020F0502020204030204" pitchFamily="34" charset="0"/>
                <a:cs typeface="Arial" panose="020B0604020202020204" pitchFamily="34" charset="0"/>
              </a:rPr>
              <a:t>.</a:t>
            </a:r>
          </a:p>
          <a:p>
            <a:pPr algn="justLow">
              <a:lnSpc>
                <a:spcPct val="115000"/>
              </a:lnSpc>
              <a:spcAft>
                <a:spcPts val="800"/>
              </a:spcAft>
            </a:pPr>
            <a:r>
              <a:rPr lang="ar-IQ" sz="20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9- تفريغ الازمة : </a:t>
            </a:r>
            <a:r>
              <a:rPr lang="ar-IQ" sz="2000" kern="100" dirty="0">
                <a:solidFill>
                  <a:srgbClr val="44546A"/>
                </a:solidFill>
                <a:latin typeface="Calibri" panose="020F0502020204030204" pitchFamily="34" charset="0"/>
                <a:ea typeface="Calibri" panose="020F0502020204030204" pitchFamily="34" charset="0"/>
                <a:cs typeface="Arial" panose="020B0604020202020204" pitchFamily="34" charset="0"/>
              </a:rPr>
              <a:t>تفرغ أو تقمع الازمة من خلال ثلاث مراحل أساسية</a:t>
            </a:r>
            <a:r>
              <a:rPr lang="ar-IQ" sz="2000" kern="100" dirty="0">
                <a:latin typeface="Calibri" panose="020F0502020204030204" pitchFamily="34" charset="0"/>
                <a:ea typeface="Calibri" panose="020F0502020204030204" pitchFamily="34" charset="0"/>
                <a:cs typeface="Arial" panose="020B0604020202020204" pitchFamily="34" charset="0"/>
              </a:rPr>
              <a:t> </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algn="justLow">
              <a:lnSpc>
                <a:spcPct val="115000"/>
              </a:lnSpc>
              <a:spcAft>
                <a:spcPts val="800"/>
              </a:spcAft>
            </a:pPr>
            <a:r>
              <a:rPr lang="ar-IQ" sz="2000" b="1" kern="100" dirty="0">
                <a:solidFill>
                  <a:srgbClr val="44546A"/>
                </a:solidFill>
                <a:latin typeface="Calibri" panose="020F0502020204030204" pitchFamily="34" charset="0"/>
                <a:ea typeface="Calibri" panose="020F0502020204030204" pitchFamily="34" charset="0"/>
                <a:cs typeface="Arial" panose="020B0604020202020204" pitchFamily="34" charset="0"/>
              </a:rPr>
              <a:t>الأولى </a:t>
            </a:r>
            <a:r>
              <a:rPr lang="ar-IQ" sz="2000" kern="100" dirty="0">
                <a:latin typeface="Calibri" panose="020F0502020204030204" pitchFamily="34" charset="0"/>
                <a:ea typeface="Calibri" panose="020F0502020204030204" pitchFamily="34" charset="0"/>
                <a:cs typeface="Arial" panose="020B0604020202020204" pitchFamily="34" charset="0"/>
              </a:rPr>
              <a:t>مواجهة القوى الدافعة للأزمة واستهداف تماسكها. </a:t>
            </a:r>
            <a:r>
              <a:rPr lang="ar-IQ" sz="2000" b="1" kern="100" dirty="0">
                <a:solidFill>
                  <a:srgbClr val="44546A"/>
                </a:solidFill>
                <a:latin typeface="Calibri" panose="020F0502020204030204" pitchFamily="34" charset="0"/>
                <a:ea typeface="Calibri" panose="020F0502020204030204" pitchFamily="34" charset="0"/>
                <a:cs typeface="Arial" panose="020B0604020202020204" pitchFamily="34" charset="0"/>
              </a:rPr>
              <a:t>أما المرحلة الثانية</a:t>
            </a:r>
            <a:r>
              <a:rPr lang="ar-IQ" sz="2000" kern="100" dirty="0">
                <a:solidFill>
                  <a:srgbClr val="44546A"/>
                </a:solidFill>
                <a:latin typeface="Calibri" panose="020F0502020204030204" pitchFamily="34" charset="0"/>
                <a:ea typeface="Calibri" panose="020F0502020204030204" pitchFamily="34" charset="0"/>
                <a:cs typeface="Arial" panose="020B0604020202020204" pitchFamily="34" charset="0"/>
              </a:rPr>
              <a:t> </a:t>
            </a:r>
            <a:r>
              <a:rPr lang="ar-IQ" sz="2000" kern="100" dirty="0">
                <a:latin typeface="Calibri" panose="020F0502020204030204" pitchFamily="34" charset="0"/>
                <a:ea typeface="Calibri" panose="020F0502020204030204" pitchFamily="34" charset="0"/>
                <a:cs typeface="Arial" panose="020B0604020202020204" pitchFamily="34" charset="0"/>
              </a:rPr>
              <a:t>تحدد خلالها اهداف بديلة لكل اتجاه فرعي من اتجاهات العامة لتسهل التعامل مع كل منها . </a:t>
            </a:r>
            <a:r>
              <a:rPr lang="ar-IQ" sz="2000" b="1" kern="100" dirty="0">
                <a:solidFill>
                  <a:srgbClr val="44546A"/>
                </a:solidFill>
                <a:latin typeface="Calibri" panose="020F0502020204030204" pitchFamily="34" charset="0"/>
                <a:ea typeface="Calibri" panose="020F0502020204030204" pitchFamily="34" charset="0"/>
                <a:cs typeface="Arial" panose="020B0604020202020204" pitchFamily="34" charset="0"/>
              </a:rPr>
              <a:t>اما المرحلة الثالثة</a:t>
            </a:r>
            <a:r>
              <a:rPr lang="ar-IQ" sz="2000" kern="100" dirty="0">
                <a:solidFill>
                  <a:srgbClr val="44546A"/>
                </a:solidFill>
                <a:latin typeface="Calibri" panose="020F0502020204030204" pitchFamily="34" charset="0"/>
                <a:ea typeface="Calibri" panose="020F0502020204030204" pitchFamily="34" charset="0"/>
                <a:cs typeface="Arial" panose="020B0604020202020204" pitchFamily="34" charset="0"/>
              </a:rPr>
              <a:t> </a:t>
            </a:r>
            <a:r>
              <a:rPr lang="ar-IQ" sz="2000" kern="100" dirty="0">
                <a:latin typeface="Calibri" panose="020F0502020204030204" pitchFamily="34" charset="0"/>
                <a:ea typeface="Calibri" panose="020F0502020204030204" pitchFamily="34" charset="0"/>
                <a:cs typeface="Arial" panose="020B0604020202020204" pitchFamily="34" charset="0"/>
              </a:rPr>
              <a:t>تبدأ عملية استقطاب جميع تلك الاتجاهات ومفاوضتها في إطار رؤية شاملة</a:t>
            </a:r>
            <a:endParaRPr lang="en-US" sz="2000" kern="1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ar-IQ" dirty="0"/>
          </a:p>
        </p:txBody>
      </p:sp>
    </p:spTree>
    <p:extLst>
      <p:ext uri="{BB962C8B-B14F-4D97-AF65-F5344CB8AC3E}">
        <p14:creationId xmlns:p14="http://schemas.microsoft.com/office/powerpoint/2010/main" val="2564543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lnSpc>
                <a:spcPct val="115000"/>
              </a:lnSpc>
              <a:spcAft>
                <a:spcPts val="800"/>
              </a:spcAft>
            </a:pPr>
            <a:r>
              <a:rPr lang="ar-IQ" b="1" kern="100" dirty="0">
                <a:solidFill>
                  <a:srgbClr val="FF0000"/>
                </a:solidFill>
                <a:latin typeface="Calibri" panose="020F0502020204030204" pitchFamily="34" charset="0"/>
                <a:ea typeface="Calibri" panose="020F0502020204030204" pitchFamily="34" charset="0"/>
                <a:cs typeface="Arial" panose="020B0604020202020204" pitchFamily="34" charset="0"/>
              </a:rPr>
              <a:t>ثالثا: الاستراتيجيات الحديثه لمواجهة الأزمات</a:t>
            </a:r>
            <a:r>
              <a:rPr lang="ar-IQ" sz="2400"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en-US" sz="2800" kern="100" dirty="0">
                <a:latin typeface="Calibri" panose="020F0502020204030204" pitchFamily="34" charset="0"/>
                <a:ea typeface="Calibri" panose="020F0502020204030204" pitchFamily="34" charset="0"/>
                <a:cs typeface="Arial" panose="020B0604020202020204" pitchFamily="34" charset="0"/>
              </a:rPr>
              <a:t/>
            </a:r>
            <a:br>
              <a:rPr lang="en-US" sz="2800" kern="100" dirty="0">
                <a:latin typeface="Calibri" panose="020F0502020204030204" pitchFamily="34" charset="0"/>
                <a:ea typeface="Calibri" panose="020F0502020204030204" pitchFamily="34" charset="0"/>
                <a:cs typeface="Arial" panose="020B0604020202020204" pitchFamily="34" charset="0"/>
              </a:rPr>
            </a:br>
            <a:endParaRPr lang="ar-IQ" dirty="0"/>
          </a:p>
        </p:txBody>
      </p:sp>
      <p:sp>
        <p:nvSpPr>
          <p:cNvPr id="3" name="Content Placeholder 2"/>
          <p:cNvSpPr>
            <a:spLocks noGrp="1"/>
          </p:cNvSpPr>
          <p:nvPr>
            <p:ph idx="1"/>
          </p:nvPr>
        </p:nvSpPr>
        <p:spPr/>
        <p:txBody>
          <a:bodyPr>
            <a:normAutofit lnSpcReduction="10000"/>
          </a:bodyPr>
          <a:lstStyle/>
          <a:p>
            <a:pPr algn="justLow"/>
            <a:r>
              <a:rPr lang="ar-IQ" b="1" dirty="0"/>
              <a:t>1</a:t>
            </a:r>
            <a:r>
              <a:rPr lang="ar-IQ" sz="2000" b="1" dirty="0"/>
              <a:t>- إستراتيجية العنف </a:t>
            </a:r>
            <a:r>
              <a:rPr lang="en-US" sz="2000" b="1" dirty="0"/>
              <a:t> Violence Strategy</a:t>
            </a:r>
            <a:endParaRPr lang="en-US" sz="2000" dirty="0"/>
          </a:p>
          <a:p>
            <a:pPr algn="justLow"/>
            <a:r>
              <a:rPr lang="ar-IQ" sz="2000" dirty="0"/>
              <a:t>تستعمل الاستراتيجية مع الأزمة المجهولة التي لا يتوفر عنها معلومات كافية ، والأزمات المتعلقة بالمبادئ والقيم والأزمات المنتشرة بشكل سريع في اتجاهات عدة ، والأزمات التي تجابه بالعنف من خلال تحطيم مقومات الأزمة وضرب الوقود المشعل للازمة ، أو وقف تغذية الأزمة بالوقود اللازم لاستمرارها كما يمكن حصار العناصر المسببة وقطع مصادر الإمداد عنها</a:t>
            </a:r>
            <a:r>
              <a:rPr lang="en-US" sz="2000" dirty="0"/>
              <a:t>.</a:t>
            </a:r>
          </a:p>
          <a:p>
            <a:pPr algn="justLow"/>
            <a:r>
              <a:rPr lang="en-US" sz="2000" b="1" dirty="0"/>
              <a:t>2</a:t>
            </a:r>
            <a:r>
              <a:rPr lang="ar-IQ" sz="2000" b="1" dirty="0"/>
              <a:t> إستراتيجية وقف النمو</a:t>
            </a:r>
            <a:r>
              <a:rPr lang="en-US" sz="2000" b="1" dirty="0"/>
              <a:t> Stop The Growth Strategy</a:t>
            </a:r>
            <a:endParaRPr lang="en-US" sz="2000" dirty="0"/>
          </a:p>
          <a:p>
            <a:pPr algn="justLow"/>
            <a:r>
              <a:rPr lang="ar-IQ" sz="2000" dirty="0"/>
              <a:t>الإستراتيجية إلى التركيز على قبول الأمر الواقع وبذل الجهد لمنع تدهوره وفي نفس الوقت السعي إلى تقليل درجة تأثير الأزمة وعدم الوصول إلى درجة الانفجار، وتستخدم هذه الإستراتيجية في حالة التعامل مع قضايا الرأي العام والإضرابات، ويجب هذا الاستماع إلى قوى الأزمة وتقديم بعض التنازلات وتلبية بعض المتطلبات من أجل تهيئة الظروف للتفاوض المباشر وحل الأزمة </a:t>
            </a:r>
            <a:r>
              <a:rPr lang="ar-IQ" sz="2000" dirty="0" smtClean="0"/>
              <a:t>.</a:t>
            </a:r>
            <a:endParaRPr lang="ar-IQ" sz="2000" dirty="0"/>
          </a:p>
        </p:txBody>
      </p:sp>
    </p:spTree>
    <p:extLst>
      <p:ext uri="{BB962C8B-B14F-4D97-AF65-F5344CB8AC3E}">
        <p14:creationId xmlns:p14="http://schemas.microsoft.com/office/powerpoint/2010/main" val="3506463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Autofit/>
          </a:bodyPr>
          <a:lstStyle/>
          <a:p>
            <a:pPr algn="justLow"/>
            <a:r>
              <a:rPr lang="ar-IQ" sz="2400" b="1" dirty="0"/>
              <a:t>3- إستراتيجية التجزئة </a:t>
            </a:r>
            <a:r>
              <a:rPr lang="en-US" sz="2400" b="1" dirty="0"/>
              <a:t> Division Strategy</a:t>
            </a:r>
            <a:endParaRPr lang="en-US" sz="2400" dirty="0"/>
          </a:p>
          <a:p>
            <a:pPr algn="justLow"/>
            <a:r>
              <a:rPr lang="ar-IQ" sz="2400" dirty="0"/>
              <a:t>تعتمد هذه الإستراتيجية على دراسة وتحليل العوامل المكونة للأزمة والقوى المؤثرة فيها وخاصة في الأزمات الكبيرة والقوية إذ يمكن تحويلها إلى أزمات صغيرة ذات ضغوط أقل مما يسهل التعامل </a:t>
            </a:r>
            <a:r>
              <a:rPr lang="ar-IQ" sz="2400" dirty="0" smtClean="0"/>
              <a:t>معها.</a:t>
            </a:r>
          </a:p>
          <a:p>
            <a:pPr algn="justLow"/>
            <a:r>
              <a:rPr lang="ar-IQ" sz="2400" b="1" dirty="0"/>
              <a:t>3- إستراتيجية التجزئة </a:t>
            </a:r>
            <a:r>
              <a:rPr lang="en-US" sz="2400" b="1" dirty="0"/>
              <a:t> Division Strategy</a:t>
            </a:r>
            <a:endParaRPr lang="en-US" sz="2400" dirty="0"/>
          </a:p>
          <a:p>
            <a:pPr algn="justLow"/>
            <a:r>
              <a:rPr lang="ar-IQ" sz="2400" dirty="0"/>
              <a:t>تعتمد هذه الإستراتيجية على دراسة وتحليل العوامل المكونة للأزمة والقوى المؤثرة فيها وخاصة في الأزمات الكبيرة والقوية إذ يمكن تحويلها إلى أزمات صغيرة ذات ضغوط أقل مما يسهل التعامل معها</a:t>
            </a:r>
          </a:p>
        </p:txBody>
      </p:sp>
    </p:spTree>
    <p:extLst>
      <p:ext uri="{BB962C8B-B14F-4D97-AF65-F5344CB8AC3E}">
        <p14:creationId xmlns:p14="http://schemas.microsoft.com/office/powerpoint/2010/main" val="1949174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Autofit/>
          </a:bodyPr>
          <a:lstStyle/>
          <a:p>
            <a:pPr algn="justLow"/>
            <a:r>
              <a:rPr lang="ar-IQ" sz="2000" b="1" dirty="0"/>
              <a:t>5-  إستراتيجية دفع الأزمة إلى أمام</a:t>
            </a:r>
            <a:r>
              <a:rPr lang="en-US" sz="2000" b="1" dirty="0"/>
              <a:t> Push Forward Crisis Strategy </a:t>
            </a:r>
            <a:r>
              <a:rPr lang="ar-IQ" sz="2000" dirty="0"/>
              <a:t>استراتيجية دفع الأزمة للأمام تسرع بدفع القوى المشاركة في صناعة الأزمة إلى مرحلة متقدمة ، فتظهر خلافاتهم وتسرع لإيجاد صراع بينهم و تسريب معلومات خاطئة وتقديم تنازلات تكتيكية لتكون مصدرا للصراع ثم يستفاد منها لاحقاً وتهدف هذه الإستراتيجية إلى الإسراع بدفع القوى المشاركة في صناعة الأزمة إلى مرحلة متقدمة تظهر خلافاتهم وتسرع بوجود الصراع بينهم، ويستخدم في هذه الإستراتيجية تسريب معلومات خاطئة وتقديم تنازلات تكتيكية لتكون مصدراً للصراع ثم يستفاد منها</a:t>
            </a:r>
            <a:r>
              <a:rPr lang="en-US" sz="2000" dirty="0"/>
              <a:t> .</a:t>
            </a:r>
          </a:p>
          <a:p>
            <a:pPr algn="justLow"/>
            <a:r>
              <a:rPr lang="ar-IQ" sz="2000" b="1" dirty="0"/>
              <a:t>6- إستراتيجية تغيير المسار</a:t>
            </a:r>
            <a:r>
              <a:rPr lang="en-US" sz="2000" b="1" dirty="0"/>
              <a:t> Changing Track Strategy</a:t>
            </a:r>
            <a:endParaRPr lang="en-US" sz="2000" dirty="0"/>
          </a:p>
          <a:p>
            <a:pPr algn="justLow"/>
            <a:r>
              <a:rPr lang="ar-IQ" sz="2000" dirty="0"/>
              <a:t>هو التعامل مع الأزمات الجارفة والشديدة التي يصعب الوقوف أمامها بالتركيز على الاتفاق مع قيادتها والسير معهم الأقصر مسافة ممكنة ، ثم تغير مسارها الطبيعي وتحويلها إلى مسارات بعيدة عن اتجاه قمة الأزمة </a:t>
            </a:r>
          </a:p>
        </p:txBody>
      </p:sp>
    </p:spTree>
    <p:extLst>
      <p:ext uri="{BB962C8B-B14F-4D97-AF65-F5344CB8AC3E}">
        <p14:creationId xmlns:p14="http://schemas.microsoft.com/office/powerpoint/2010/main" val="1602906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a:bodyPr>
          <a:lstStyle/>
          <a:p>
            <a:pPr marL="0" indent="0" algn="justLow">
              <a:buNone/>
            </a:pPr>
            <a:r>
              <a:rPr lang="ar-IQ" sz="2400" b="1" dirty="0"/>
              <a:t>7-  استراتيجية الاختراق </a:t>
            </a:r>
            <a:r>
              <a:rPr lang="en-US" sz="2400" b="1" dirty="0"/>
              <a:t>Breakthrough Strategy  </a:t>
            </a:r>
            <a:r>
              <a:rPr lang="ar-IQ" sz="2400" dirty="0"/>
              <a:t>ويمكن الاعتماد على هذه الاستراتيجية  عندما تكون اطراف الازمة ذات تكتلات متماسكة ولاتمتلك إدارة المنظمة المعلومات الكافية عن الازمة ومضامينها وكيفية تكوينها او الأسباب التي نشات من ورائها وعلى وفق هذه الاستراتيجية يتم دس  مجموعة من العناصر المؤثرة بين اطراف الازمة لمحاولة تفكيك هذا التماسك واضعافه او تحييد عناصره وخلق حاله من التضاد والتعارض بين مكونات الازمة وبالتالي اضعافها واحتواءها. </a:t>
            </a:r>
          </a:p>
        </p:txBody>
      </p:sp>
    </p:spTree>
    <p:extLst>
      <p:ext uri="{BB962C8B-B14F-4D97-AF65-F5344CB8AC3E}">
        <p14:creationId xmlns:p14="http://schemas.microsoft.com/office/powerpoint/2010/main" val="577139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a:bodyPr>
          <a:lstStyle/>
          <a:p>
            <a:pPr marL="0" indent="0" algn="ctr">
              <a:buNone/>
            </a:pPr>
            <a:r>
              <a:rPr lang="ar-IQ" sz="6000" b="1" dirty="0" smtClean="0"/>
              <a:t>شكرا لحسن الاصغاء</a:t>
            </a:r>
            <a:endParaRPr lang="ar-IQ" sz="6000" b="1" dirty="0"/>
          </a:p>
        </p:txBody>
      </p:sp>
    </p:spTree>
    <p:extLst>
      <p:ext uri="{BB962C8B-B14F-4D97-AF65-F5344CB8AC3E}">
        <p14:creationId xmlns:p14="http://schemas.microsoft.com/office/powerpoint/2010/main" val="15932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0"/>
            <a:r>
              <a:rPr lang="ar-IQ" sz="4400" b="1" dirty="0"/>
              <a:t>مفهوم استراتيجية ادارة الازمات </a:t>
            </a:r>
          </a:p>
        </p:txBody>
      </p:sp>
      <p:sp>
        <p:nvSpPr>
          <p:cNvPr id="3" name="Content Placeholder 2"/>
          <p:cNvSpPr>
            <a:spLocks noGrp="1"/>
          </p:cNvSpPr>
          <p:nvPr>
            <p:ph idx="1"/>
          </p:nvPr>
        </p:nvSpPr>
        <p:spPr/>
        <p:txBody>
          <a:bodyPr>
            <a:normAutofit lnSpcReduction="10000"/>
          </a:bodyPr>
          <a:lstStyle/>
          <a:p>
            <a:pPr marL="0" indent="0" algn="justLow">
              <a:buNone/>
            </a:pPr>
            <a:r>
              <a:rPr lang="ar-IQ" sz="4400" dirty="0" smtClean="0"/>
              <a:t>تمثل </a:t>
            </a:r>
            <a:r>
              <a:rPr lang="ar-IQ" sz="4400" dirty="0"/>
              <a:t>استراتيجيات إدارة الأزمات مجموعة من المناهج التي يمكن استخدامها في التعامل مع الأزمات، ويمثل اختيار الاستراتيجية المناسبة أهمية كبيرة في سرعة وكفاية التعامل مع الازمة.</a:t>
            </a:r>
          </a:p>
        </p:txBody>
      </p:sp>
    </p:spTree>
    <p:extLst>
      <p:ext uri="{BB962C8B-B14F-4D97-AF65-F5344CB8AC3E}">
        <p14:creationId xmlns:p14="http://schemas.microsoft.com/office/powerpoint/2010/main" val="436634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IQ" sz="4000" b="1" dirty="0"/>
              <a:t>مفهوم استراتيجية ادارة الازمات </a:t>
            </a:r>
            <a:endParaRPr lang="ar-IQ" sz="4000" dirty="0"/>
          </a:p>
        </p:txBody>
      </p:sp>
      <p:sp>
        <p:nvSpPr>
          <p:cNvPr id="3" name="Content Placeholder 2"/>
          <p:cNvSpPr>
            <a:spLocks noGrp="1"/>
          </p:cNvSpPr>
          <p:nvPr>
            <p:ph idx="1"/>
          </p:nvPr>
        </p:nvSpPr>
        <p:spPr/>
        <p:txBody>
          <a:bodyPr>
            <a:normAutofit fontScale="92500" lnSpcReduction="20000"/>
          </a:bodyPr>
          <a:lstStyle/>
          <a:p>
            <a:pPr marL="0" indent="0" algn="justLow">
              <a:buNone/>
            </a:pPr>
            <a:r>
              <a:rPr lang="ar-IQ" sz="3600" dirty="0"/>
              <a:t>استراتيجية إدارة الأزمات هي الإطار الجماعي للقرارات والخيارات التي تتخذها المنظمة للاستجابة لأزمة حيث ان الهدف من استراتيجيتك هو وضع خطة لمؤسستك لتتجاوز الأزمات لذا يجب أن يكون تحديد استراتيجيتك قبل أي خطوة أخرى في تخطيط إدارة الأزمات.... بحيث تكون الإستراتيجية الأساس لتخطيطك الإضافي ويجب ان تختار إستراتيجية الأزمة الخاصة بك لتلائم مجموعة من السيناريوهات المستقبلية</a:t>
            </a:r>
          </a:p>
        </p:txBody>
      </p:sp>
    </p:spTree>
    <p:extLst>
      <p:ext uri="{BB962C8B-B14F-4D97-AF65-F5344CB8AC3E}">
        <p14:creationId xmlns:p14="http://schemas.microsoft.com/office/powerpoint/2010/main" val="4197558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IQ" b="1" dirty="0"/>
              <a:t>يتطلب بناء إستراتيجية إدارة الأزمات عقلية استراتيجية تتضمن أربع سمات رئيسية </a:t>
            </a:r>
          </a:p>
        </p:txBody>
      </p:sp>
      <p:sp>
        <p:nvSpPr>
          <p:cNvPr id="3" name="Content Placeholder 2"/>
          <p:cNvSpPr>
            <a:spLocks noGrp="1"/>
          </p:cNvSpPr>
          <p:nvPr>
            <p:ph idx="1"/>
          </p:nvPr>
        </p:nvSpPr>
        <p:spPr/>
        <p:txBody>
          <a:bodyPr>
            <a:normAutofit fontScale="92500" lnSpcReduction="20000"/>
          </a:bodyPr>
          <a:lstStyle/>
          <a:p>
            <a:pPr marL="514350" indent="-514350" algn="justLow">
              <a:buAutoNum type="arabicPeriod"/>
            </a:pPr>
            <a:r>
              <a:rPr lang="ar-IQ" sz="3000" dirty="0" smtClean="0"/>
              <a:t>القدرة </a:t>
            </a:r>
            <a:r>
              <a:rPr lang="ar-IQ" sz="3000" dirty="0"/>
              <a:t>على إجراء تحليل شامل لنقاط القوة والضعف والتهديدات </a:t>
            </a:r>
            <a:r>
              <a:rPr lang="ar-IQ" sz="3000" dirty="0" smtClean="0"/>
              <a:t>والفرص.</a:t>
            </a:r>
          </a:p>
          <a:p>
            <a:pPr marL="514350" indent="-514350" algn="justLow">
              <a:buAutoNum type="arabicPeriod"/>
            </a:pPr>
            <a:r>
              <a:rPr lang="ar-IQ" sz="3000" dirty="0" smtClean="0"/>
              <a:t> </a:t>
            </a:r>
            <a:r>
              <a:rPr lang="ar-IQ" sz="3000" dirty="0"/>
              <a:t>القدرة على التفكير على المدى الطويل ، وأحيانا . مؤسستك وحاضرها في نفس الوقت سنوات عديدة في المستقبل، مع مراعاة </a:t>
            </a:r>
            <a:r>
              <a:rPr lang="ar-IQ" sz="3000" dirty="0" smtClean="0"/>
              <a:t>معرفتك بماضي مؤسستك وحاضرها في نفس الوقت .</a:t>
            </a:r>
          </a:p>
          <a:p>
            <a:pPr marL="514350" indent="-514350" algn="justLow">
              <a:buAutoNum type="arabicPeriod"/>
            </a:pPr>
            <a:r>
              <a:rPr lang="ar-IQ" sz="3000" dirty="0" smtClean="0"/>
              <a:t>القدرة </a:t>
            </a:r>
            <a:r>
              <a:rPr lang="ar-IQ" sz="3000" dirty="0"/>
              <a:t>على الانتهازية والاستفادة من الظروف المواتية مع تجنب المزالق الداخلية أو </a:t>
            </a:r>
            <a:r>
              <a:rPr lang="ar-IQ" sz="3000" dirty="0" smtClean="0"/>
              <a:t>الخارجية.</a:t>
            </a:r>
          </a:p>
          <a:p>
            <a:pPr marL="514350" indent="-514350" algn="justLow">
              <a:buFont typeface="Wingdings 3" charset="2"/>
              <a:buAutoNum type="arabicPeriod"/>
            </a:pPr>
            <a:r>
              <a:rPr lang="ar-IQ" sz="3000" dirty="0" smtClean="0"/>
              <a:t> </a:t>
            </a:r>
            <a:r>
              <a:rPr lang="ar-IQ" sz="3000" dirty="0"/>
              <a:t>الاستعداد لاتخاذ خيارات </a:t>
            </a:r>
            <a:r>
              <a:rPr lang="ar-IQ" sz="3000" dirty="0" smtClean="0"/>
              <a:t>صعبة.</a:t>
            </a:r>
            <a:endParaRPr lang="ar-IQ" sz="3000" dirty="0"/>
          </a:p>
          <a:p>
            <a:pPr marL="514350" indent="-514350" algn="justLow">
              <a:buAutoNum type="arabicPeriod"/>
            </a:pPr>
            <a:endParaRPr lang="ar-IQ" sz="2800" dirty="0" smtClean="0"/>
          </a:p>
          <a:p>
            <a:pPr marL="0" indent="0" algn="justLow">
              <a:buNone/>
            </a:pPr>
            <a:endParaRPr lang="ar-IQ" sz="2800" dirty="0"/>
          </a:p>
        </p:txBody>
      </p:sp>
    </p:spTree>
    <p:extLst>
      <p:ext uri="{BB962C8B-B14F-4D97-AF65-F5344CB8AC3E}">
        <p14:creationId xmlns:p14="http://schemas.microsoft.com/office/powerpoint/2010/main" val="886145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b="1" dirty="0" smtClean="0"/>
              <a:t>الاستراتيجيات التقليدية لادارة الازمات</a:t>
            </a:r>
            <a:endParaRPr lang="ar-IQ" b="1" dirty="0"/>
          </a:p>
        </p:txBody>
      </p:sp>
      <p:sp>
        <p:nvSpPr>
          <p:cNvPr id="3" name="Content Placeholder 2"/>
          <p:cNvSpPr>
            <a:spLocks noGrp="1"/>
          </p:cNvSpPr>
          <p:nvPr>
            <p:ph idx="1"/>
          </p:nvPr>
        </p:nvSpPr>
        <p:spPr/>
        <p:txBody>
          <a:bodyPr>
            <a:normAutofit fontScale="92500"/>
          </a:bodyPr>
          <a:lstStyle/>
          <a:p>
            <a:pPr marL="0" indent="0" algn="justLow">
              <a:buNone/>
            </a:pPr>
            <a:r>
              <a:rPr lang="ar-IQ" sz="3200" dirty="0"/>
              <a:t>الاستراتيجيات التقليدية استخدمت في الماضي وما زالت متبعة في وقتنا الحاضر وخصوصا في بعض المنظمات والمجتمعات التي لم تشهد تغييرات سياسية واقتصادية واجتماعية كبيرة وقبل عرض هذه الأساليب التقليدية, فانه لابد من الاشارة على ان هذه الاساليب قد اصبحت غير فاعلة وغير عملية في كثير من الظروف, وتكون في كثير من الحالات الازموية عاجزة عن احداث التأثيرات المطلوبة في قوة الازمة</a:t>
            </a:r>
          </a:p>
        </p:txBody>
      </p:sp>
    </p:spTree>
    <p:extLst>
      <p:ext uri="{BB962C8B-B14F-4D97-AF65-F5344CB8AC3E}">
        <p14:creationId xmlns:p14="http://schemas.microsoft.com/office/powerpoint/2010/main" val="732731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dirty="0"/>
              <a:t>وتناول العديد من الكتاب من هذه الاستراتيجيات </a:t>
            </a:r>
            <a:r>
              <a:rPr lang="ar-IQ" dirty="0" smtClean="0"/>
              <a:t>ومنها</a:t>
            </a:r>
            <a:endParaRPr lang="ar-IQ" dirty="0"/>
          </a:p>
        </p:txBody>
      </p:sp>
      <p:sp>
        <p:nvSpPr>
          <p:cNvPr id="3" name="Content Placeholder 2"/>
          <p:cNvSpPr>
            <a:spLocks noGrp="1"/>
          </p:cNvSpPr>
          <p:nvPr>
            <p:ph idx="1"/>
          </p:nvPr>
        </p:nvSpPr>
        <p:spPr/>
        <p:txBody>
          <a:bodyPr>
            <a:noAutofit/>
          </a:bodyPr>
          <a:lstStyle/>
          <a:p>
            <a:pPr marL="0" indent="0" algn="justLow">
              <a:buNone/>
            </a:pPr>
            <a:r>
              <a:rPr lang="ar-IQ" sz="2000" dirty="0"/>
              <a:t>1- أسلوب الهروب (النعامة</a:t>
            </a:r>
            <a:r>
              <a:rPr lang="ar-IQ" sz="2000" dirty="0" smtClean="0"/>
              <a:t>):</a:t>
            </a:r>
          </a:p>
          <a:p>
            <a:pPr marL="0" indent="0" algn="justLow">
              <a:buNone/>
            </a:pPr>
            <a:r>
              <a:rPr lang="ar-IQ" sz="2000" b="1" dirty="0" smtClean="0">
                <a:solidFill>
                  <a:srgbClr val="FF0000"/>
                </a:solidFill>
              </a:rPr>
              <a:t>الهروب </a:t>
            </a:r>
            <a:r>
              <a:rPr lang="ar-IQ" sz="2000" b="1" dirty="0">
                <a:solidFill>
                  <a:srgbClr val="FF0000"/>
                </a:solidFill>
              </a:rPr>
              <a:t>المباشر : </a:t>
            </a:r>
            <a:r>
              <a:rPr lang="ar-IQ" sz="2000" dirty="0"/>
              <a:t>الاعتراف بعدم القدرة أو الفشل في المواجهة واستعداده لتحمل تبعات هذا الهروب</a:t>
            </a:r>
            <a:r>
              <a:rPr lang="ar-IQ" sz="2000" dirty="0" smtClean="0"/>
              <a:t>.</a:t>
            </a:r>
          </a:p>
          <a:p>
            <a:pPr marL="0" indent="0" algn="justLow">
              <a:buNone/>
            </a:pPr>
            <a:r>
              <a:rPr lang="ar-IQ" sz="2000" b="1" dirty="0" smtClean="0">
                <a:solidFill>
                  <a:srgbClr val="FF0000"/>
                </a:solidFill>
              </a:rPr>
              <a:t>الهروب </a:t>
            </a:r>
            <a:r>
              <a:rPr lang="ar-IQ" sz="2000" b="1" dirty="0">
                <a:solidFill>
                  <a:srgbClr val="FF0000"/>
                </a:solidFill>
              </a:rPr>
              <a:t>الغير المباشر : </a:t>
            </a:r>
            <a:r>
              <a:rPr lang="ar-IQ" sz="2000" dirty="0"/>
              <a:t>وهو اصطناع المواقف التي تظهر القائد المسؤول بعيدا عن الأحداث أثناء وقت الأزمة أو تعذر الاتصال به أو عدم علمه بها</a:t>
            </a:r>
            <a:r>
              <a:rPr lang="ar-IQ" sz="2000" dirty="0" smtClean="0"/>
              <a:t>.</a:t>
            </a:r>
          </a:p>
          <a:p>
            <a:pPr marL="0" indent="0" algn="justLow">
              <a:buNone/>
            </a:pPr>
            <a:r>
              <a:rPr lang="ar-IQ" sz="2000" b="1" dirty="0" smtClean="0">
                <a:solidFill>
                  <a:srgbClr val="FF0000"/>
                </a:solidFill>
              </a:rPr>
              <a:t>التنصل </a:t>
            </a:r>
            <a:r>
              <a:rPr lang="ar-IQ" sz="2000" b="1" dirty="0">
                <a:solidFill>
                  <a:srgbClr val="FF0000"/>
                </a:solidFill>
              </a:rPr>
              <a:t>من المسؤولية </a:t>
            </a:r>
            <a:r>
              <a:rPr lang="ar-IQ" sz="2000" dirty="0"/>
              <a:t>تبرير المواقف التي أدت إلى حدوث الأزمة بأسباب منطقية تبدو سليمة في ظاهرها ولكنها لا تغير من الواقع الفعلي</a:t>
            </a:r>
            <a:r>
              <a:rPr lang="ar-IQ" sz="2000" dirty="0" smtClean="0"/>
              <a:t>.</a:t>
            </a:r>
          </a:p>
          <a:p>
            <a:pPr marL="0" indent="0" algn="justLow">
              <a:buNone/>
            </a:pPr>
            <a:r>
              <a:rPr lang="ar-IQ" sz="2000" b="1" dirty="0" smtClean="0">
                <a:solidFill>
                  <a:srgbClr val="FF0000"/>
                </a:solidFill>
              </a:rPr>
              <a:t>التركيز </a:t>
            </a:r>
            <a:r>
              <a:rPr lang="ar-IQ" sz="2000" b="1" dirty="0">
                <a:solidFill>
                  <a:srgbClr val="FF0000"/>
                </a:solidFill>
              </a:rPr>
              <a:t>على جانب آخر </a:t>
            </a:r>
            <a:r>
              <a:rPr lang="ar-IQ" sz="2000" dirty="0"/>
              <a:t>حيث يعمل المسؤول على تحاشي الفشل المتوقع في مواجهة الأزمة بالتركيز على جانب آخر من الموضوع وليس في صميم الأزمة.</a:t>
            </a:r>
          </a:p>
        </p:txBody>
      </p:sp>
    </p:spTree>
    <p:extLst>
      <p:ext uri="{BB962C8B-B14F-4D97-AF65-F5344CB8AC3E}">
        <p14:creationId xmlns:p14="http://schemas.microsoft.com/office/powerpoint/2010/main" val="1042856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dirty="0"/>
              <a:t> استراتيجيات وتكتيكات المواجهة مع الأزمات</a:t>
            </a:r>
          </a:p>
        </p:txBody>
      </p:sp>
      <p:sp>
        <p:nvSpPr>
          <p:cNvPr id="3" name="Content Placeholder 2"/>
          <p:cNvSpPr>
            <a:spLocks noGrp="1"/>
          </p:cNvSpPr>
          <p:nvPr>
            <p:ph idx="1"/>
          </p:nvPr>
        </p:nvSpPr>
        <p:spPr/>
        <p:txBody>
          <a:bodyPr>
            <a:normAutofit/>
          </a:bodyPr>
          <a:lstStyle/>
          <a:p>
            <a:pPr marL="0" indent="0" algn="justLow">
              <a:buNone/>
            </a:pPr>
            <a:r>
              <a:rPr lang="ar-IQ" sz="3200" b="1" dirty="0"/>
              <a:t>2-  الانكار : </a:t>
            </a:r>
            <a:r>
              <a:rPr lang="ar-IQ" sz="3200" dirty="0"/>
              <a:t>تقوم هذه الاستراتيجية التي يستخدمها المديرون المستبدون على انكار وجود الأزمة والتعتيم الاعلامي على تفاصيلها واعتبارها مجرد فقاعة هوائية وتدعي الادارة بأن الأوضاع في المنظمة وبفعل جهود هذه الادارة قد تحولت من حالة الفشل الكبير الى قمة النجاح والتفوق </a:t>
            </a:r>
            <a:r>
              <a:rPr lang="ar-IQ" sz="3200" dirty="0" smtClean="0"/>
              <a:t>والريادة</a:t>
            </a:r>
            <a:endParaRPr lang="ar-IQ" sz="3200" dirty="0"/>
          </a:p>
        </p:txBody>
      </p:sp>
    </p:spTree>
    <p:extLst>
      <p:ext uri="{BB962C8B-B14F-4D97-AF65-F5344CB8AC3E}">
        <p14:creationId xmlns:p14="http://schemas.microsoft.com/office/powerpoint/2010/main" val="1208570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lgn="justLow"/>
            <a:r>
              <a:rPr lang="ar-IQ" sz="2800" b="1" dirty="0"/>
              <a:t>3- الكبت :</a:t>
            </a:r>
            <a:r>
              <a:rPr lang="ar-IQ" sz="2800" dirty="0"/>
              <a:t> تعمل الادارة بموجب هذه الاستراتيجية على منع ظهور الازمة بهدف تدميرها والقضاء عليها ، ان اسلوب اخفاء الازمة غير ممكن لكنه ممكن ان يضر بسمعة المنظمة عند ظهور الازمة في وسائل الاعلام</a:t>
            </a:r>
            <a:r>
              <a:rPr lang="en-US" sz="2800" dirty="0"/>
              <a:t>.</a:t>
            </a:r>
            <a:r>
              <a:rPr lang="ar-IQ" sz="2800" dirty="0"/>
              <a:t>         </a:t>
            </a:r>
            <a:endParaRPr lang="en-US" sz="2800" dirty="0"/>
          </a:p>
          <a:p>
            <a:pPr algn="justLow"/>
            <a:r>
              <a:rPr lang="ar-IQ" sz="2800" b="1" dirty="0"/>
              <a:t>4- البخس : </a:t>
            </a:r>
            <a:r>
              <a:rPr lang="ar-IQ" sz="2800" dirty="0"/>
              <a:t>هنا تقوم المنظمة بالاعتراف بوقوع ازمة معينة لكن تحاول ان تقلل من اهميتها وكأنها أمر بسيط أو خطا وظيفي وهو الآن تحت السيطرة وسيتم التعامل معها بالأساليب المناسبة</a:t>
            </a:r>
            <a:endParaRPr lang="en-US" sz="2800" dirty="0"/>
          </a:p>
          <a:p>
            <a:pPr marL="0" indent="0">
              <a:buNone/>
            </a:pPr>
            <a:endParaRPr lang="ar-IQ" dirty="0"/>
          </a:p>
        </p:txBody>
      </p:sp>
    </p:spTree>
    <p:extLst>
      <p:ext uri="{BB962C8B-B14F-4D97-AF65-F5344CB8AC3E}">
        <p14:creationId xmlns:p14="http://schemas.microsoft.com/office/powerpoint/2010/main" val="3494031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Autofit/>
          </a:bodyPr>
          <a:lstStyle/>
          <a:p>
            <a:pPr algn="justLow"/>
            <a:r>
              <a:rPr lang="ar-IQ" sz="2000" b="1" dirty="0"/>
              <a:t>4- البخس : </a:t>
            </a:r>
            <a:r>
              <a:rPr lang="ar-IQ" sz="2000" dirty="0"/>
              <a:t>هنا تقوم المنظمة بالاعتراف بوقوع ازمة معينة لكن تحاول ان تقلل من اهميتها وكأنها أمر بسيط أو خطا وظيفي وهو الآن تحت السيطرة وسيتم التعامل معها بالأساليب المناسبة</a:t>
            </a:r>
            <a:endParaRPr lang="en-US" sz="2000" dirty="0"/>
          </a:p>
          <a:p>
            <a:pPr algn="justLow"/>
            <a:r>
              <a:rPr lang="ar-IQ" sz="2000" b="1" dirty="0"/>
              <a:t>5-  التنفيس : </a:t>
            </a:r>
            <a:r>
              <a:rPr lang="ar-IQ" sz="2000" dirty="0"/>
              <a:t>يتم النظر إلى الأزمة بموجب هذه الاستراتيجية كبركان وتلجأ القيادة الإدارية إلى تخفيف الضغوط داخل البركان والحيلولة دون انفجاره ويتحقق لها ذلك بالتعامل مع جزئية معينة في الأزمة كتلبية أحد مطالب العمال المضربين بالاستماع إلى المطالب، ومناقشتها معهم</a:t>
            </a:r>
            <a:r>
              <a:rPr lang="en-US" sz="2000" dirty="0"/>
              <a:t>.</a:t>
            </a:r>
          </a:p>
          <a:p>
            <a:pPr algn="justLow"/>
            <a:r>
              <a:rPr lang="ar-IQ" sz="2000" b="1" dirty="0"/>
              <a:t>6- تشكيل لجنة: </a:t>
            </a:r>
            <a:r>
              <a:rPr lang="ar-IQ" sz="2000" dirty="0"/>
              <a:t>تلجأ الإدارة أحيانا في مواجهة بعض الأزمات إلى تشكيل اللجان، وذلك بهدف الحصول على المعلومات عن قوى الأزمة ودوافعها، والجهات التي تقف خلفها وذلك لكسب الوقت أو اضعاف قوى الأزمة </a:t>
            </a:r>
          </a:p>
        </p:txBody>
      </p:sp>
    </p:spTree>
    <p:extLst>
      <p:ext uri="{BB962C8B-B14F-4D97-AF65-F5344CB8AC3E}">
        <p14:creationId xmlns:p14="http://schemas.microsoft.com/office/powerpoint/2010/main" val="2453985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TotalTime>
  <Words>1108</Words>
  <Application>Microsoft Office PowerPoint</Application>
  <PresentationFormat>Widescreen</PresentationFormat>
  <Paragraphs>49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Tahoma</vt:lpstr>
      <vt:lpstr>Trebuchet MS</vt:lpstr>
      <vt:lpstr>Wingdings 3</vt:lpstr>
      <vt:lpstr>Facet</vt:lpstr>
      <vt:lpstr>استراتيجيات وفن التعامل مع الازمات</vt:lpstr>
      <vt:lpstr>مفهوم استراتيجية ادارة الازمات </vt:lpstr>
      <vt:lpstr>مفهوم استراتيجية ادارة الازمات </vt:lpstr>
      <vt:lpstr>يتطلب بناء إستراتيجية إدارة الأزمات عقلية استراتيجية تتضمن أربع سمات رئيسية </vt:lpstr>
      <vt:lpstr>الاستراتيجيات التقليدية لادارة الازمات</vt:lpstr>
      <vt:lpstr>وتناول العديد من الكتاب من هذه الاستراتيجيات ومنها</vt:lpstr>
      <vt:lpstr> استراتيجيات وتكتيكات المواجهة مع الأزمات</vt:lpstr>
      <vt:lpstr>PowerPoint Presentation</vt:lpstr>
      <vt:lpstr>PowerPoint Presentation</vt:lpstr>
      <vt:lpstr>PowerPoint Presentation</vt:lpstr>
      <vt:lpstr>ثالثا: الاستراتيجيات الحديثه لمواجهة الأزمات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Maher</cp:lastModifiedBy>
  <cp:revision>7</cp:revision>
  <dcterms:created xsi:type="dcterms:W3CDTF">2025-02-25T16:34:55Z</dcterms:created>
  <dcterms:modified xsi:type="dcterms:W3CDTF">2025-09-11T05:54:27Z</dcterms:modified>
</cp:coreProperties>
</file>