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9" d="100"/>
          <a:sy n="69" d="100"/>
        </p:scale>
        <p:origin x="141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19/03/1447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19/03/1447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19/03/1447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19/03/1447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19/03/1447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19/03/1447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19/03/1447</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19/03/1447</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19/03/1447</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19/03/1447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19/03/1447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pPr/>
              <a:t>19/03/1447</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1000109"/>
            <a:ext cx="7772400" cy="1357321"/>
          </a:xfrm>
        </p:spPr>
        <p:txBody>
          <a:bodyPr>
            <a:normAutofit/>
          </a:bodyPr>
          <a:lstStyle/>
          <a:p>
            <a:r>
              <a:rPr lang="ar-IQ" sz="3600" b="1" dirty="0"/>
              <a:t>أساليب التعامل مع الأزمات وإدارتها </a:t>
            </a:r>
            <a:endParaRPr lang="ar-IQ" sz="3600" dirty="0"/>
          </a:p>
        </p:txBody>
      </p:sp>
      <p:sp>
        <p:nvSpPr>
          <p:cNvPr id="3" name="عنوان فرعي 2"/>
          <p:cNvSpPr>
            <a:spLocks noGrp="1"/>
          </p:cNvSpPr>
          <p:nvPr>
            <p:ph type="subTitle" idx="1"/>
          </p:nvPr>
        </p:nvSpPr>
        <p:spPr>
          <a:xfrm>
            <a:off x="785786" y="2285992"/>
            <a:ext cx="7643866" cy="3714776"/>
          </a:xfrm>
        </p:spPr>
        <p:txBody>
          <a:bodyPr>
            <a:normAutofit lnSpcReduction="10000"/>
          </a:bodyPr>
          <a:lstStyle/>
          <a:p>
            <a:endParaRPr lang="ar-IQ" b="1" dirty="0" smtClean="0">
              <a:solidFill>
                <a:schemeClr val="tx1">
                  <a:lumMod val="85000"/>
                  <a:lumOff val="15000"/>
                </a:schemeClr>
              </a:solidFill>
            </a:endParaRPr>
          </a:p>
          <a:p>
            <a:endParaRPr lang="ar-IQ" b="1" dirty="0" smtClean="0">
              <a:solidFill>
                <a:schemeClr val="tx1">
                  <a:lumMod val="85000"/>
                  <a:lumOff val="15000"/>
                </a:schemeClr>
              </a:solidFill>
            </a:endParaRPr>
          </a:p>
          <a:p>
            <a:endParaRPr lang="ar-IQ" b="1" dirty="0" smtClean="0">
              <a:solidFill>
                <a:schemeClr val="tx1">
                  <a:lumMod val="85000"/>
                  <a:lumOff val="15000"/>
                </a:schemeClr>
              </a:solidFill>
            </a:endParaRPr>
          </a:p>
          <a:p>
            <a:endParaRPr lang="ar-IQ" b="1" dirty="0" smtClean="0">
              <a:solidFill>
                <a:schemeClr val="tx1">
                  <a:lumMod val="85000"/>
                  <a:lumOff val="15000"/>
                </a:schemeClr>
              </a:solidFill>
            </a:endParaRPr>
          </a:p>
          <a:p>
            <a:endParaRPr lang="ar-IQ" b="1" dirty="0" smtClean="0">
              <a:solidFill>
                <a:schemeClr val="tx1">
                  <a:lumMod val="85000"/>
                  <a:lumOff val="15000"/>
                </a:schemeClr>
              </a:solidFill>
            </a:endParaRPr>
          </a:p>
          <a:p>
            <a:endParaRPr lang="ar-IQ" b="1" dirty="0" smtClean="0">
              <a:solidFill>
                <a:schemeClr val="tx1">
                  <a:lumMod val="85000"/>
                  <a:lumOff val="15000"/>
                </a:schemeClr>
              </a:solidFill>
            </a:endParaRPr>
          </a:p>
          <a:p>
            <a:r>
              <a:rPr lang="ar-IQ" sz="2200" b="1" dirty="0" err="1" smtClean="0">
                <a:solidFill>
                  <a:schemeClr val="tx1">
                    <a:lumMod val="85000"/>
                    <a:lumOff val="15000"/>
                  </a:schemeClr>
                </a:solidFill>
              </a:rPr>
              <a:t>اعداد</a:t>
            </a:r>
            <a:r>
              <a:rPr lang="ar-IQ" sz="2200" b="1" dirty="0" smtClean="0">
                <a:solidFill>
                  <a:schemeClr val="tx1">
                    <a:lumMod val="85000"/>
                    <a:lumOff val="15000"/>
                  </a:schemeClr>
                </a:solidFill>
              </a:rPr>
              <a:t> الطالبة :مها قاسم محمد         </a:t>
            </a:r>
            <a:r>
              <a:rPr lang="ar-IQ" sz="2200" b="1" dirty="0" err="1" smtClean="0">
                <a:solidFill>
                  <a:schemeClr val="tx1">
                    <a:lumMod val="85000"/>
                    <a:lumOff val="15000"/>
                  </a:schemeClr>
                </a:solidFill>
              </a:rPr>
              <a:t>باشراف</a:t>
            </a:r>
            <a:r>
              <a:rPr lang="ar-IQ" sz="2200" b="1" dirty="0" smtClean="0">
                <a:solidFill>
                  <a:schemeClr val="tx1">
                    <a:lumMod val="85000"/>
                    <a:lumOff val="15000"/>
                  </a:schemeClr>
                </a:solidFill>
              </a:rPr>
              <a:t> أ. د. سمية عباس مجيد</a:t>
            </a:r>
            <a:endParaRPr lang="ar-IQ" sz="2200" b="1" i="1" dirty="0" smtClean="0">
              <a:solidFill>
                <a:schemeClr val="tx1">
                  <a:lumMod val="85000"/>
                  <a:lumOff val="15000"/>
                </a:schemeClr>
              </a:solidFill>
            </a:endParaRPr>
          </a:p>
          <a:p>
            <a:endParaRPr lang="ar-IQ" dirty="0"/>
          </a:p>
        </p:txBody>
      </p:sp>
      <p:pic>
        <p:nvPicPr>
          <p:cNvPr id="1026" name="Picture 2" descr="C:\Users\Acer1\Desktop\Capture5.PNG"/>
          <p:cNvPicPr>
            <a:picLocks noChangeAspect="1" noChangeArrowheads="1"/>
          </p:cNvPicPr>
          <p:nvPr/>
        </p:nvPicPr>
        <p:blipFill>
          <a:blip r:embed="rId2"/>
          <a:srcRect/>
          <a:stretch>
            <a:fillRect/>
          </a:stretch>
        </p:blipFill>
        <p:spPr bwMode="auto">
          <a:xfrm>
            <a:off x="857224" y="2214554"/>
            <a:ext cx="7358114" cy="321471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half" idx="1"/>
          </p:nvPr>
        </p:nvSpPr>
        <p:spPr>
          <a:xfrm>
            <a:off x="457200" y="548680"/>
            <a:ext cx="7543824" cy="5577483"/>
          </a:xfrm>
        </p:spPr>
        <p:txBody>
          <a:bodyPr>
            <a:normAutofit fontScale="92500" lnSpcReduction="20000"/>
          </a:bodyPr>
          <a:lstStyle/>
          <a:p>
            <a:r>
              <a:rPr lang="ar-IQ" b="1" u="sng" dirty="0"/>
              <a:t>اسلوب تدمير الأزمة ذاتيا وتفجيرها من الداخل</a:t>
            </a:r>
            <a:r>
              <a:rPr lang="ar-IQ" dirty="0"/>
              <a:t> :وهي من أصعب الطرق الحديثة للتعامل مع الأزمات ويطلق عليها طريقة (المواجهة العنيفة أو الصدام المباشر) وغالبا ما تستخدم في حالة عدم توفر المعلومات وهذا مكمن خطورتها وتستخدم في حالة التيقن من عدم وجود البديل. وحسب هذه الطريقة يتم إيجاد مسارات بديلة ومتعددة إمام قوة الدفع الرئيسية والفرعية المولدة لتيار الأزمة ليتحول إلى مسارات عديدة وبديلة تستوعب جهده وتقلل من </a:t>
            </a:r>
            <a:r>
              <a:rPr lang="ar-IQ" dirty="0" smtClean="0"/>
              <a:t>خطورته</a:t>
            </a:r>
          </a:p>
          <a:p>
            <a:r>
              <a:rPr lang="ar-IQ" b="1" u="sng" dirty="0"/>
              <a:t>اسلوب الوفرة الوهمية</a:t>
            </a:r>
            <a:r>
              <a:rPr lang="ar-IQ" dirty="0"/>
              <a:t> وهي تستخدم الأسلوب النفسي للتغطية على الأزمة كما في حالات فقدان المواد التموينية حيث يراعى متخذ القرار توفر هذه المواد للسيطرة على الأزمة ولو </a:t>
            </a:r>
            <a:r>
              <a:rPr lang="ar-IQ" dirty="0" smtClean="0"/>
              <a:t>مؤقتا</a:t>
            </a:r>
          </a:p>
          <a:p>
            <a:r>
              <a:rPr lang="ar-IQ" b="1" u="sng" dirty="0"/>
              <a:t>طريقة ركوب الازمة وتحويل مسارها: </a:t>
            </a:r>
            <a:r>
              <a:rPr lang="ar-IQ" dirty="0"/>
              <a:t> وتستخدم مع الأزمات بالغة العنف والتي لا يمكن وقف تصاعدها وهنا يتم تحويل الأزمة إلى مسارات بديلة ويتم احتواء الأزمة عن طريق استيعاب نتائجها والرضوخ لها والاعتراف بأسبابها ثم التغلب عليها ومعالجة إفرازاتها ونتائجها، بالشكل الذي يؤدي إلى التقليل من إخطارها.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IQ" b="1" dirty="0"/>
              <a:t>ثالثا</a:t>
            </a:r>
            <a:r>
              <a:rPr lang="ar-IQ" dirty="0"/>
              <a:t> : </a:t>
            </a:r>
            <a:r>
              <a:rPr lang="ar-IQ" b="1" u="sng" dirty="0"/>
              <a:t>الأسلوب العلمي لمواجهة الأزمات </a:t>
            </a:r>
            <a:r>
              <a:rPr lang="en-US" dirty="0" smtClean="0"/>
              <a:t/>
            </a:r>
            <a:br>
              <a:rPr lang="en-US" dirty="0" smtClean="0"/>
            </a:br>
            <a:endParaRPr lang="ar-IQ" dirty="0"/>
          </a:p>
        </p:txBody>
      </p:sp>
      <p:sp>
        <p:nvSpPr>
          <p:cNvPr id="3" name="عنصر نائب للمحتوى 2"/>
          <p:cNvSpPr>
            <a:spLocks noGrp="1"/>
          </p:cNvSpPr>
          <p:nvPr>
            <p:ph sz="half" idx="1"/>
          </p:nvPr>
        </p:nvSpPr>
        <p:spPr>
          <a:xfrm>
            <a:off x="683568" y="1484784"/>
            <a:ext cx="8075240" cy="4392488"/>
          </a:xfrm>
        </p:spPr>
        <p:txBody>
          <a:bodyPr>
            <a:noAutofit/>
          </a:bodyPr>
          <a:lstStyle/>
          <a:p>
            <a:r>
              <a:rPr lang="ar-IQ" sz="2400" dirty="0" smtClean="0"/>
              <a:t>يمثل </a:t>
            </a:r>
            <a:r>
              <a:rPr lang="ar-IQ" sz="2400" dirty="0"/>
              <a:t>المنهج العلمي لمواجهة الأزمات الأسلوب الأكثر ضمانا للسيطرة عليها، وتوجيهها إلى مصلحة الكيان أو مجتمع الأزمة، ويشتمل هذا الأسلوب على المراحل التالية:(شرفة ،لياس،2018 :30)</a:t>
            </a:r>
            <a:endParaRPr lang="en-US" sz="2400" dirty="0"/>
          </a:p>
          <a:p>
            <a:pPr lvl="0"/>
            <a:r>
              <a:rPr lang="ar-IQ" sz="2400" b="1" dirty="0" smtClean="0"/>
              <a:t>1- الدراسة المبدئية لأبعاد الأزمة ويكون الهدف منها:</a:t>
            </a:r>
            <a:endParaRPr lang="en-US" sz="2400" dirty="0"/>
          </a:p>
          <a:p>
            <a:pPr lvl="0"/>
            <a:r>
              <a:rPr lang="ar-IQ" sz="2400" dirty="0"/>
              <a:t>تحديد العوامل المشتركة في الأزمة.</a:t>
            </a:r>
            <a:endParaRPr lang="en-US" sz="2400" dirty="0"/>
          </a:p>
          <a:p>
            <a:pPr lvl="0"/>
            <a:r>
              <a:rPr lang="ar-IQ" sz="2400" dirty="0"/>
              <a:t>تحديد أسباب الاحتكاك الذي أشعل الموقف.</a:t>
            </a:r>
            <a:endParaRPr lang="en-US" sz="2400" dirty="0"/>
          </a:p>
          <a:p>
            <a:pPr lvl="0"/>
            <a:r>
              <a:rPr lang="ar-IQ" sz="2400" dirty="0"/>
              <a:t>تحديد المدى الذي وصل إليه الموقف.</a:t>
            </a:r>
            <a:endParaRPr lang="en-US" sz="2400" dirty="0"/>
          </a:p>
          <a:p>
            <a:pPr lvl="0"/>
            <a:r>
              <a:rPr lang="ar-IQ" sz="2400" dirty="0"/>
              <a:t>ترتيب العوامل المشتركة والمؤثرة حسب خطورتها.</a:t>
            </a:r>
            <a:endParaRPr lang="en-US" sz="2400" dirty="0"/>
          </a:p>
          <a:p>
            <a:pPr lvl="0"/>
            <a:r>
              <a:rPr lang="ar-IQ" sz="2400" dirty="0"/>
              <a:t>تحديد القوى المؤيدة والمعارضة.</a:t>
            </a:r>
            <a:endParaRPr lang="en-US" sz="2400" dirty="0"/>
          </a:p>
          <a:p>
            <a:pPr lvl="0"/>
            <a:r>
              <a:rPr lang="ar-IQ" sz="2400" dirty="0"/>
              <a:t>تحديد نقطة البداية للمواجهة.</a:t>
            </a:r>
            <a:endParaRPr lang="en-US" sz="2400" dirty="0"/>
          </a:p>
          <a:p>
            <a:pPr lvl="0"/>
            <a:r>
              <a:rPr lang="ar-IQ" sz="2400" b="1" dirty="0"/>
              <a:t> </a:t>
            </a: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3"/>
          <p:cNvSpPr>
            <a:spLocks noGrp="1"/>
          </p:cNvSpPr>
          <p:nvPr>
            <p:ph sz="half" idx="2"/>
          </p:nvPr>
        </p:nvSpPr>
        <p:spPr>
          <a:xfrm>
            <a:off x="971600" y="1268760"/>
            <a:ext cx="7711008" cy="4525963"/>
          </a:xfrm>
        </p:spPr>
        <p:txBody>
          <a:bodyPr>
            <a:normAutofit fontScale="92500" lnSpcReduction="10000"/>
          </a:bodyPr>
          <a:lstStyle/>
          <a:p>
            <a:pPr lvl="0"/>
            <a:r>
              <a:rPr lang="ar-IQ" b="1" dirty="0" smtClean="0"/>
              <a:t>2- الدراسة </a:t>
            </a:r>
            <a:r>
              <a:rPr lang="ar-IQ" b="1" dirty="0"/>
              <a:t>التحليلية للأزمة وهي تعمل على التفرقة الواضحة بين الظواهر</a:t>
            </a:r>
            <a:r>
              <a:rPr lang="ar-IQ" dirty="0"/>
              <a:t> </a:t>
            </a:r>
            <a:r>
              <a:rPr lang="ar-IQ" b="1" dirty="0"/>
              <a:t>والأسباب،</a:t>
            </a:r>
            <a:r>
              <a:rPr lang="ar-IQ" dirty="0"/>
              <a:t> والتأكد من المصادر، بحيث تحدد دور العنصر البشري ومدى تأثيره في ظهور الأزمة وكذلك دور العوامل الطبيعية والعوامل التكنولوجية وأسباب الخلل الذي أدى إلى حدوث الأزمة، ونسبة تأثير كل منها على حدوث الاشتعال في الموقف والمرحلة التي وصلت إليها دورة حياة الأزمة، ومن ثم يتم توقع طبيعة وتكاليف الأخطار الناتجة عن الأزمة وأثر الوقت على انتشارها، وتحديد الإمكانيات التي يمكن الحصول عليها في وقت مناسب لاستخدامها.</a:t>
            </a:r>
            <a:endParaRPr lang="en-US" dirty="0"/>
          </a:p>
          <a:p>
            <a:pPr lvl="0"/>
            <a:r>
              <a:rPr lang="ar-IQ" dirty="0"/>
              <a:t> </a:t>
            </a:r>
            <a:r>
              <a:rPr lang="ar-IQ" dirty="0" smtClean="0"/>
              <a:t>3- </a:t>
            </a:r>
            <a:r>
              <a:rPr lang="ar-IQ" b="1" dirty="0" smtClean="0"/>
              <a:t>التخطيط </a:t>
            </a:r>
            <a:r>
              <a:rPr lang="ar-IQ" b="1" dirty="0"/>
              <a:t>للمواجهة والتعامل اللازمة:</a:t>
            </a:r>
            <a:r>
              <a:rPr lang="ar-IQ" dirty="0"/>
              <a:t>  وتعتمد هذه المرحلة على الخطوات السابقة بالتحديد الواضح للأسباب والعناصر، وتنتهي مرحلة التخطيط بوضع عدد من الحلول وبدائلها، من خلال الفهم الكامل للبيانات والتركيز على تحقيق الأهداف التي تم تجديدها.</a:t>
            </a:r>
            <a:endParaRPr lang="en-US" dirty="0"/>
          </a:p>
          <a:p>
            <a:endParaRPr lang="en-US" sz="2600" dirty="0"/>
          </a:p>
        </p:txBody>
      </p:sp>
    </p:spTree>
    <p:extLst>
      <p:ext uri="{BB962C8B-B14F-4D97-AF65-F5344CB8AC3E}">
        <p14:creationId xmlns:p14="http://schemas.microsoft.com/office/powerpoint/2010/main" val="34956398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half" idx="1"/>
          </p:nvPr>
        </p:nvSpPr>
        <p:spPr>
          <a:xfrm>
            <a:off x="1403648" y="1600201"/>
            <a:ext cx="6264696" cy="3340968"/>
          </a:xfrm>
        </p:spPr>
        <p:style>
          <a:lnRef idx="1">
            <a:schemeClr val="accent2"/>
          </a:lnRef>
          <a:fillRef idx="2">
            <a:schemeClr val="accent2"/>
          </a:fillRef>
          <a:effectRef idx="1">
            <a:schemeClr val="accent2"/>
          </a:effectRef>
          <a:fontRef idx="minor">
            <a:schemeClr val="dk1"/>
          </a:fontRef>
        </p:style>
        <p:txBody>
          <a:bodyPr>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marL="0" indent="0" algn="ctr">
              <a:buNone/>
            </a:pPr>
            <a:endParaRPr lang="ar-IQ"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a:p>
            <a:pPr marL="0" indent="0" algn="ctr">
              <a:buNone/>
            </a:pPr>
            <a:endParaRPr lang="ar-IQ"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a:p>
            <a:pPr marL="0" indent="0" algn="ctr">
              <a:buNone/>
            </a:pPr>
            <a:r>
              <a:rPr lang="ar-IQ" sz="4000" b="1" cap="all" dirty="0" smtClean="0">
                <a:ln/>
                <a:solidFill>
                  <a:schemeClr val="accent1"/>
                </a:solidFill>
                <a:effectLst>
                  <a:glow rad="139700">
                    <a:schemeClr val="accent2">
                      <a:satMod val="175000"/>
                      <a:alpha val="40000"/>
                    </a:schemeClr>
                  </a:glow>
                  <a:outerShdw blurRad="19685" dist="12700" dir="5400000" algn="tl" rotWithShape="0">
                    <a:schemeClr val="accent1">
                      <a:satMod val="130000"/>
                      <a:alpha val="60000"/>
                    </a:schemeClr>
                  </a:outerShdw>
                  <a:reflection blurRad="10000" stA="55000" endPos="48000" dist="500" dir="5400000" sy="-100000" algn="bl" rotWithShape="0"/>
                </a:effectLst>
              </a:rPr>
              <a:t>شكرا  </a:t>
            </a:r>
            <a:r>
              <a:rPr lang="ar-IQ" sz="4000" b="1" cap="all" dirty="0" err="1" smtClean="0">
                <a:ln/>
                <a:solidFill>
                  <a:schemeClr val="accent1"/>
                </a:solidFill>
                <a:effectLst>
                  <a:glow rad="139700">
                    <a:schemeClr val="accent2">
                      <a:satMod val="175000"/>
                      <a:alpha val="40000"/>
                    </a:schemeClr>
                  </a:glow>
                  <a:outerShdw blurRad="19685" dist="12700" dir="5400000" algn="tl" rotWithShape="0">
                    <a:schemeClr val="accent1">
                      <a:satMod val="130000"/>
                      <a:alpha val="60000"/>
                    </a:schemeClr>
                  </a:outerShdw>
                  <a:reflection blurRad="10000" stA="55000" endPos="48000" dist="500" dir="5400000" sy="-100000" algn="bl" rotWithShape="0"/>
                </a:effectLst>
              </a:rPr>
              <a:t>لاصغائـــــــــــكم</a:t>
            </a:r>
            <a:r>
              <a:rPr lang="ar-IQ" sz="4000" b="1" cap="all" dirty="0" smtClean="0">
                <a:ln/>
                <a:solidFill>
                  <a:schemeClr val="accent1"/>
                </a:solidFill>
                <a:effectLst>
                  <a:glow rad="139700">
                    <a:schemeClr val="accent2">
                      <a:satMod val="175000"/>
                      <a:alpha val="40000"/>
                    </a:schemeClr>
                  </a:glow>
                  <a:outerShdw blurRad="19685" dist="12700" dir="5400000" algn="tl" rotWithShape="0">
                    <a:schemeClr val="accent1">
                      <a:satMod val="130000"/>
                      <a:alpha val="60000"/>
                    </a:schemeClr>
                  </a:outerShdw>
                  <a:reflection blurRad="10000" stA="55000" endPos="48000" dist="500" dir="5400000" sy="-100000" algn="bl" rotWithShape="0"/>
                </a:effectLst>
              </a:rPr>
              <a:t> </a:t>
            </a:r>
            <a:endParaRPr lang="ar-IQ" sz="4000" b="1" cap="all" dirty="0">
              <a:ln/>
              <a:solidFill>
                <a:schemeClr val="accent1"/>
              </a:solidFill>
              <a:effectLst>
                <a:glow rad="139700">
                  <a:schemeClr val="accent2">
                    <a:satMod val="175000"/>
                    <a:alpha val="40000"/>
                  </a:schemeClr>
                </a:glow>
                <a:outerShdw blurRad="19685" dist="12700" dir="5400000" algn="tl" rotWithShape="0">
                  <a:schemeClr val="accent1">
                    <a:satMod val="130000"/>
                    <a:alpha val="60000"/>
                  </a:schemeClr>
                </a:outerShdw>
                <a:reflection blurRad="10000" stA="55000" endPos="48000" dist="500" dir="5400000" sy="-100000" algn="bl" rotWithShape="0"/>
              </a:effectLst>
            </a:endParaRPr>
          </a:p>
          <a:p>
            <a:pPr marL="0" indent="0" algn="ctr">
              <a:buNone/>
            </a:pPr>
            <a:endParaRPr lang="en-US"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extLst>
      <p:ext uri="{BB962C8B-B14F-4D97-AF65-F5344CB8AC3E}">
        <p14:creationId xmlns:p14="http://schemas.microsoft.com/office/powerpoint/2010/main" val="3374767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b="1" dirty="0"/>
              <a:t>أساليب التعامل مع الأزمات وإدارتها </a:t>
            </a:r>
            <a:endParaRPr lang="ar-IQ" dirty="0"/>
          </a:p>
        </p:txBody>
      </p:sp>
      <p:sp>
        <p:nvSpPr>
          <p:cNvPr id="3" name="عنصر نائب للمحتوى 2"/>
          <p:cNvSpPr>
            <a:spLocks noGrp="1"/>
          </p:cNvSpPr>
          <p:nvPr>
            <p:ph idx="1"/>
          </p:nvPr>
        </p:nvSpPr>
        <p:spPr/>
        <p:txBody>
          <a:bodyPr>
            <a:normAutofit/>
          </a:bodyPr>
          <a:lstStyle/>
          <a:p>
            <a:r>
              <a:rPr lang="ar-IQ" sz="2400" dirty="0"/>
              <a:t>هناك نوعان من أساليب ادارة الأزمات الأول معروف ومتداول، ويصطلح عليه ( الاساليب التقليدية) والثاني (اساليب غير تقليدية )تنسجم مع التطورات الادارية والتكنولوجية ،وهي عبارة عن طرق لا تزال في معظمها قيد التجريب ويصطلح عليها ايضا بالطرق او الاساليب الحديثة. (يحياوي نعيمة،2020: 102)،</a:t>
            </a:r>
            <a:endParaRPr lang="en-US" sz="2400" dirty="0"/>
          </a:p>
          <a:p>
            <a:r>
              <a:rPr lang="ar-IQ" sz="2400" dirty="0"/>
              <a:t> وهناك ايضا نوع ثالث  من اساليب ادارة الازمات وهو (الاسلوب العلمي) الذي يمثل المنهج العلمي في ادارة الازمات . (شرفة ،لياس،2018 :26).</a:t>
            </a:r>
            <a:endParaRPr lang="en-US" sz="2400" dirty="0"/>
          </a:p>
          <a:p>
            <a:r>
              <a:rPr lang="ar-IQ" sz="2400" dirty="0"/>
              <a:t>وسنبين فيما </a:t>
            </a:r>
            <a:r>
              <a:rPr lang="ar-IQ" sz="2400" dirty="0" err="1"/>
              <a:t>ياتي</a:t>
            </a:r>
            <a:r>
              <a:rPr lang="ar-IQ" sz="2400" dirty="0"/>
              <a:t> هذه الاساليب والصور التي </a:t>
            </a:r>
            <a:r>
              <a:rPr lang="ar-IQ" sz="2400" dirty="0" err="1"/>
              <a:t>تاخذها</a:t>
            </a:r>
            <a:r>
              <a:rPr lang="ar-IQ" sz="2400" dirty="0"/>
              <a:t>:</a:t>
            </a:r>
            <a:endParaRPr lang="en-US" sz="2400" dirty="0"/>
          </a:p>
          <a:p>
            <a:endParaRPr lang="ar-IQ"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764704"/>
            <a:ext cx="8229600" cy="5361459"/>
          </a:xfrm>
        </p:spPr>
        <p:txBody>
          <a:bodyPr>
            <a:noAutofit/>
          </a:bodyPr>
          <a:lstStyle/>
          <a:p>
            <a:pPr lvl="2"/>
            <a:r>
              <a:rPr lang="ar-IQ" dirty="0"/>
              <a:t>اولا :</a:t>
            </a:r>
            <a:r>
              <a:rPr lang="ar-IQ" b="1" u="sng" dirty="0"/>
              <a:t>الاساليب التقليدية:</a:t>
            </a:r>
            <a:r>
              <a:rPr lang="ar-IQ" dirty="0"/>
              <a:t> وهذا النوع من الاساليب له طابع خاص يستمد من خصوصية الموقف الذي </a:t>
            </a:r>
            <a:r>
              <a:rPr lang="ar-IQ" dirty="0" err="1"/>
              <a:t>يواجهه</a:t>
            </a:r>
            <a:r>
              <a:rPr lang="ar-IQ" dirty="0"/>
              <a:t> متخذ القرار في إدارة الأزمات، وتختلف الأزمة من حيث نوعها وشدتها وأسبابها، والشخص الذي </a:t>
            </a:r>
            <a:r>
              <a:rPr lang="ar-IQ" dirty="0" err="1" smtClean="0"/>
              <a:t>سيواجهها</a:t>
            </a:r>
            <a:r>
              <a:rPr lang="ar-IQ" dirty="0" smtClean="0"/>
              <a:t>.</a:t>
            </a:r>
          </a:p>
          <a:p>
            <a:pPr marL="914400" lvl="2" indent="0">
              <a:buNone/>
            </a:pPr>
            <a:r>
              <a:rPr lang="ar-IQ" b="1" dirty="0"/>
              <a:t>ومن اهم الاساليب التقليدية في مواجهة الأزمات نذكر</a:t>
            </a:r>
            <a:r>
              <a:rPr lang="ar-IQ" dirty="0"/>
              <a:t> </a:t>
            </a:r>
            <a:endParaRPr lang="ar-IQ" dirty="0" smtClean="0"/>
          </a:p>
          <a:p>
            <a:pPr marL="914400" lvl="2" indent="0">
              <a:buNone/>
            </a:pPr>
            <a:r>
              <a:rPr lang="ar-IQ" b="1" u="sng" dirty="0" smtClean="0"/>
              <a:t>1- إنكار </a:t>
            </a:r>
            <a:r>
              <a:rPr lang="ar-IQ" b="1" u="sng" dirty="0"/>
              <a:t>الأزمة</a:t>
            </a:r>
            <a:r>
              <a:rPr lang="ar-IQ" dirty="0"/>
              <a:t> : حيث يتم ممارسة تعتيم إعلامي على الأزمة وانكار حدوثها, وإظهار صلابة الموقف وان الأحوال على أحسن ما يرام وذلك لتدمير الأزمة والسيطرة عليها. وتستخدم هذه الطريقة غالبا في ظل الأنظمة الدكتاتورية والتي ترفض الاعتراف بوجود أي خلل في كيانها الإداري. وأفضل مثال لها إنكار التعرض للوباء أو أي مرض صحي وما إلى ذلك.(يحياوي نعيمة</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785794"/>
            <a:ext cx="8229600" cy="5340369"/>
          </a:xfrm>
        </p:spPr>
        <p:txBody>
          <a:bodyPr>
            <a:normAutofit/>
          </a:bodyPr>
          <a:lstStyle/>
          <a:p>
            <a:r>
              <a:rPr lang="en-US" sz="2400" dirty="0"/>
              <a:t> </a:t>
            </a:r>
            <a:r>
              <a:rPr lang="ar-IQ" sz="2400" b="1" u="sng" dirty="0"/>
              <a:t>كبت الأزمة:</a:t>
            </a:r>
            <a:r>
              <a:rPr lang="ar-IQ" sz="2400" dirty="0"/>
              <a:t> هذا الأسلوب يطلق عليه أيضاً أسلوب تأجيل ظهور الأزمة، وهذا الأسلوب يركز على التعامل مع الأزمة بصورة مباشرة، ويتعامل مع الأزمة بدرجة عالية من العنف من أجل القضاء عليها في مراحلها الأولى. وتسعى إدارة المنظمة إلى التضييق على قوى الأزمة وإغلاق جميع المسارب والمنافذ والطرق التي قد تنفذ من خلالها لتعظيم وتصعيد الأزمة ، كما يجري التركيز على إضعاف قوى الأزمة من خلال التخلص من قادتها ، والتخلص من أية قيادات جديدة قد تبرز والقضاء على كل محاولات التجدد التي تسعى قوى الأزمة </a:t>
            </a:r>
            <a:r>
              <a:rPr lang="ar-IQ" sz="2400" dirty="0" smtClean="0"/>
              <a:t>لتحقيقها.</a:t>
            </a:r>
          </a:p>
          <a:p>
            <a:r>
              <a:rPr lang="ar-IQ" sz="2400" b="1" u="sng" dirty="0"/>
              <a:t>إخماد الأزمة :</a:t>
            </a:r>
            <a:r>
              <a:rPr lang="ar-IQ" sz="2400" dirty="0"/>
              <a:t> وهي طريقة بالغة العنف تقوم على الصدام العلني العنيف مع قوى التيار </a:t>
            </a:r>
            <a:r>
              <a:rPr lang="ar-IQ" sz="2400" dirty="0" err="1"/>
              <a:t>الازموي</a:t>
            </a:r>
            <a:r>
              <a:rPr lang="ar-IQ" sz="2400" dirty="0"/>
              <a:t> بغض النظر عن المشاعر والقيم </a:t>
            </a:r>
            <a:r>
              <a:rPr lang="ar-IQ" sz="2400" dirty="0" err="1"/>
              <a:t>الإنسانية،وبالتالي</a:t>
            </a:r>
            <a:r>
              <a:rPr lang="ar-IQ" sz="2400" dirty="0"/>
              <a:t> القضاء عليها</a:t>
            </a:r>
          </a:p>
        </p:txBody>
      </p:sp>
      <p:pic>
        <p:nvPicPr>
          <p:cNvPr id="4" name="Picture 2" descr="C:\Users\Acer1\Desktop\Capture3.PNG"/>
          <p:cNvPicPr>
            <a:picLocks noChangeAspect="1" noChangeArrowheads="1"/>
          </p:cNvPicPr>
          <p:nvPr/>
        </p:nvPicPr>
        <p:blipFill>
          <a:blip r:embed="rId2"/>
          <a:srcRect/>
          <a:stretch>
            <a:fillRect/>
          </a:stretch>
        </p:blipFill>
        <p:spPr bwMode="auto">
          <a:xfrm>
            <a:off x="611560" y="4365104"/>
            <a:ext cx="7776864" cy="1512168"/>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half" idx="1"/>
          </p:nvPr>
        </p:nvSpPr>
        <p:spPr>
          <a:xfrm>
            <a:off x="457200" y="500042"/>
            <a:ext cx="8147248" cy="5626121"/>
          </a:xfrm>
          <a:noFill/>
        </p:spPr>
        <p:txBody>
          <a:bodyPr>
            <a:noAutofit/>
          </a:bodyPr>
          <a:lstStyle/>
          <a:p>
            <a:pPr>
              <a:buNone/>
            </a:pPr>
            <a:endParaRPr lang="ar-IQ" sz="2000" dirty="0" smtClean="0">
              <a:latin typeface="Times New Roman" pitchFamily="18" charset="0"/>
              <a:cs typeface="Times New Roman" pitchFamily="18" charset="0"/>
            </a:endParaRPr>
          </a:p>
          <a:p>
            <a:pPr lvl="0" algn="justLow"/>
            <a:r>
              <a:rPr lang="ar-IQ" sz="2000" b="1" u="sng" dirty="0"/>
              <a:t>بخس الأزمة</a:t>
            </a:r>
            <a:r>
              <a:rPr lang="ar-IQ" sz="2000" dirty="0"/>
              <a:t> : ان جوهر هذا </a:t>
            </a:r>
            <a:r>
              <a:rPr lang="ar-IQ" sz="2000" dirty="0" err="1"/>
              <a:t>الأسلوب</a:t>
            </a:r>
            <a:r>
              <a:rPr lang="ar-IQ" sz="2000" dirty="0"/>
              <a:t> هو التركيز على التقليل من </a:t>
            </a:r>
            <a:r>
              <a:rPr lang="ar-IQ" sz="2000" dirty="0" err="1"/>
              <a:t>شأن</a:t>
            </a:r>
            <a:r>
              <a:rPr lang="ar-IQ" sz="2000" dirty="0"/>
              <a:t> </a:t>
            </a:r>
            <a:r>
              <a:rPr lang="ar-IQ" sz="2000" dirty="0" err="1"/>
              <a:t>الأزمة</a:t>
            </a:r>
            <a:r>
              <a:rPr lang="ar-IQ" sz="2000" dirty="0"/>
              <a:t> والتقليل من </a:t>
            </a:r>
            <a:r>
              <a:rPr lang="ar-IQ" sz="2000" dirty="0" err="1"/>
              <a:t>أهميتها</a:t>
            </a:r>
            <a:r>
              <a:rPr lang="ar-IQ" sz="2000" dirty="0"/>
              <a:t> والتقليل من </a:t>
            </a:r>
            <a:r>
              <a:rPr lang="ar-IQ" sz="2000" dirty="0" err="1"/>
              <a:t>شأن</a:t>
            </a:r>
            <a:r>
              <a:rPr lang="ar-IQ" sz="2000" dirty="0"/>
              <a:t> </a:t>
            </a:r>
            <a:r>
              <a:rPr lang="ar-IQ" sz="2000" dirty="0" err="1"/>
              <a:t>أسبابها</a:t>
            </a:r>
            <a:r>
              <a:rPr lang="ar-IQ" sz="2000" dirty="0"/>
              <a:t> </a:t>
            </a:r>
            <a:r>
              <a:rPr lang="ar-IQ" sz="2000" dirty="0" err="1"/>
              <a:t>وتأثيراتها</a:t>
            </a:r>
            <a:r>
              <a:rPr lang="ar-IQ" sz="2000" dirty="0"/>
              <a:t> </a:t>
            </a:r>
            <a:r>
              <a:rPr lang="ar-IQ" sz="2000" dirty="0" err="1"/>
              <a:t>ونتائجها</a:t>
            </a:r>
            <a:r>
              <a:rPr lang="ar-IQ" sz="2000" dirty="0"/>
              <a:t> </a:t>
            </a:r>
            <a:r>
              <a:rPr lang="ar-IQ" sz="2000" dirty="0" err="1"/>
              <a:t>وإنعكاساتها</a:t>
            </a:r>
            <a:r>
              <a:rPr lang="ar-IQ" sz="2000" dirty="0"/>
              <a:t>، وهذا </a:t>
            </a:r>
            <a:r>
              <a:rPr lang="ar-IQ" sz="2000" dirty="0" err="1"/>
              <a:t>الأسلوب</a:t>
            </a:r>
            <a:r>
              <a:rPr lang="ar-IQ" sz="2000" dirty="0"/>
              <a:t> يتطلب </a:t>
            </a:r>
            <a:r>
              <a:rPr lang="ar-IQ" sz="2000" dirty="0" err="1"/>
              <a:t>أن</a:t>
            </a:r>
            <a:r>
              <a:rPr lang="ar-IQ" sz="2000" dirty="0"/>
              <a:t> تعترف </a:t>
            </a:r>
            <a:r>
              <a:rPr lang="ar-IQ" sz="2000" dirty="0" err="1"/>
              <a:t>إدارة</a:t>
            </a:r>
            <a:r>
              <a:rPr lang="ar-IQ" sz="2000" dirty="0"/>
              <a:t> المنظمة </a:t>
            </a:r>
            <a:r>
              <a:rPr lang="ar-IQ" sz="2000" dirty="0" err="1"/>
              <a:t>بالأزمة</a:t>
            </a:r>
            <a:r>
              <a:rPr lang="ar-IQ" sz="2000" dirty="0"/>
              <a:t> </a:t>
            </a:r>
            <a:r>
              <a:rPr lang="ar-IQ" sz="2000" dirty="0" err="1"/>
              <a:t>أولا</a:t>
            </a:r>
            <a:r>
              <a:rPr lang="ar-IQ" sz="2000" dirty="0"/>
              <a:t> </a:t>
            </a:r>
            <a:r>
              <a:rPr lang="ar-IQ" sz="2000" dirty="0" err="1"/>
              <a:t>الإعتراف</a:t>
            </a:r>
            <a:r>
              <a:rPr lang="ar-IQ" sz="2000" dirty="0"/>
              <a:t> بها كحدث حصل في المنظمة)، لكن توضح </a:t>
            </a:r>
            <a:r>
              <a:rPr lang="ar-IQ" sz="2000" dirty="0" err="1"/>
              <a:t>إدارة</a:t>
            </a:r>
            <a:r>
              <a:rPr lang="ar-IQ" sz="2000" dirty="0"/>
              <a:t> المنظمة </a:t>
            </a:r>
            <a:r>
              <a:rPr lang="ar-IQ" sz="2000" dirty="0" err="1"/>
              <a:t>أن</a:t>
            </a:r>
            <a:r>
              <a:rPr lang="ar-IQ" sz="2000" dirty="0"/>
              <a:t> هذه </a:t>
            </a:r>
            <a:r>
              <a:rPr lang="ar-IQ" sz="2000" dirty="0" err="1"/>
              <a:t>الأزمة</a:t>
            </a:r>
            <a:r>
              <a:rPr lang="ar-IQ" sz="2000" dirty="0"/>
              <a:t> مجرد حدث عابر وحدث غير مهم لا </a:t>
            </a:r>
            <a:r>
              <a:rPr lang="ar-IQ" sz="2000" dirty="0" err="1"/>
              <a:t>يؤثر</a:t>
            </a:r>
            <a:r>
              <a:rPr lang="ar-IQ" sz="2000" dirty="0"/>
              <a:t> على سير </a:t>
            </a:r>
            <a:r>
              <a:rPr lang="ar-IQ" sz="2000" dirty="0" err="1"/>
              <a:t>أعمال</a:t>
            </a:r>
            <a:r>
              <a:rPr lang="ar-IQ" sz="2000" dirty="0"/>
              <a:t> المنظمة وعلى </a:t>
            </a:r>
            <a:r>
              <a:rPr lang="ar-IQ" sz="2000" dirty="0" err="1"/>
              <a:t>أنشطتها</a:t>
            </a:r>
            <a:r>
              <a:rPr lang="ar-IQ" sz="2000" dirty="0"/>
              <a:t> ، ويجري التعامل معه </a:t>
            </a:r>
            <a:r>
              <a:rPr lang="ar-IQ" sz="2000" dirty="0" err="1"/>
              <a:t>بالوسائل</a:t>
            </a:r>
            <a:r>
              <a:rPr lang="ar-IQ" sz="2000" dirty="0"/>
              <a:t> </a:t>
            </a:r>
            <a:r>
              <a:rPr lang="ar-IQ" sz="2000" dirty="0" err="1"/>
              <a:t>والأدوات</a:t>
            </a:r>
            <a:r>
              <a:rPr lang="ar-IQ" sz="2000" dirty="0"/>
              <a:t> المناسبة، </a:t>
            </a:r>
            <a:r>
              <a:rPr lang="ar-IQ" sz="2000" dirty="0" err="1"/>
              <a:t>وأنه</a:t>
            </a:r>
            <a:r>
              <a:rPr lang="ar-IQ" sz="2000" dirty="0"/>
              <a:t> في طريقه الى </a:t>
            </a:r>
            <a:r>
              <a:rPr lang="ar-IQ" sz="2000" dirty="0" err="1"/>
              <a:t>الإنتهاء</a:t>
            </a:r>
            <a:r>
              <a:rPr lang="ar-IQ" sz="2000" dirty="0"/>
              <a:t> والزوال، وسوف تعود المنظمة سريعا الى توازنها وسابق عهدها قريبا. ويجري استخدام </a:t>
            </a:r>
            <a:r>
              <a:rPr lang="ar-IQ" sz="2000" dirty="0" err="1"/>
              <a:t>أدوات</a:t>
            </a:r>
            <a:r>
              <a:rPr lang="ar-IQ" sz="2000" dirty="0"/>
              <a:t> </a:t>
            </a:r>
            <a:r>
              <a:rPr lang="ar-IQ" sz="2000" dirty="0" err="1"/>
              <a:t>ووسائل</a:t>
            </a:r>
            <a:r>
              <a:rPr lang="ar-IQ" sz="2000" dirty="0"/>
              <a:t> متعددة من </a:t>
            </a:r>
            <a:r>
              <a:rPr lang="ar-IQ" sz="2000" dirty="0" err="1"/>
              <a:t>أجل</a:t>
            </a:r>
            <a:r>
              <a:rPr lang="ar-IQ" sz="2000" dirty="0"/>
              <a:t> بخس </a:t>
            </a:r>
            <a:r>
              <a:rPr lang="ar-IQ" sz="2000" dirty="0" err="1"/>
              <a:t>الأزمة</a:t>
            </a:r>
            <a:r>
              <a:rPr lang="ar-IQ" sz="2000" dirty="0"/>
              <a:t>، وهذه </a:t>
            </a:r>
            <a:r>
              <a:rPr lang="ar-IQ" sz="2000" dirty="0" err="1"/>
              <a:t>الأدوات</a:t>
            </a:r>
            <a:r>
              <a:rPr lang="ar-IQ" sz="2000" dirty="0"/>
              <a:t> </a:t>
            </a:r>
            <a:r>
              <a:rPr lang="ar-IQ" sz="2000" dirty="0" err="1"/>
              <a:t>والوسائل</a:t>
            </a:r>
            <a:r>
              <a:rPr lang="ar-IQ" sz="2000" dirty="0"/>
              <a:t> تتراوح بين الترغيب </a:t>
            </a:r>
            <a:r>
              <a:rPr lang="ar-IQ" sz="2000" dirty="0" err="1"/>
              <a:t>والإغراء</a:t>
            </a:r>
            <a:r>
              <a:rPr lang="ar-IQ" sz="2000" dirty="0"/>
              <a:t> والاستقطاب من جهة، وبين الترهيب والتخويف والعقوبات المالية وغير المالية من جهة </a:t>
            </a:r>
            <a:r>
              <a:rPr lang="ar-IQ" sz="2000" dirty="0" err="1"/>
              <a:t>أخرى</a:t>
            </a:r>
            <a:r>
              <a:rPr lang="ar-IQ" sz="2000" dirty="0" smtClean="0"/>
              <a:t>.</a:t>
            </a:r>
          </a:p>
          <a:p>
            <a:pPr algn="justLow"/>
            <a:r>
              <a:rPr lang="en-US" sz="2000" dirty="0"/>
              <a:t> </a:t>
            </a:r>
            <a:r>
              <a:rPr lang="ar-IQ" sz="2000" b="1" u="sng" dirty="0"/>
              <a:t>تنفيس الأزمة :</a:t>
            </a:r>
            <a:r>
              <a:rPr lang="ar-IQ" sz="2000" dirty="0"/>
              <a:t> هناك بعض أنواع الأزمات التي يتأخر انفجارها ، وتستمر دوافع وأسباب الأزمة بالتصاعد، وتنذر بأن انفجار الأزمة سيكون مروّعاً وقوياً جداً عندما تحين ساعة الصفر، إذ أن تأخر انفجار الأزمة يكسبها قوة كبيرة عندما تحدث وتقع، ولذلك، فإن إدارة المنظمة تلجأ الى استخدام أسلوب تنفيس الأزمة، وفكرة هذا الأسلوب هي إيجاد قضايا فرعية وجزئية تتعلق بأسباب ودوافع الأزمة، والعمل على إثارتها مما يؤدي الى إشغال قوى الأزمة في هذه القضايا، فيؤدي ذلك الى استنزاف جانب من قوة الأزمة ، وربما يؤدي الى القضاء على أسباب ودوافع مهمة للأزمة، ومن هنا، فإن شدة غليان "بركان الأزمة" تقل، وربما لا تقع هذه الأزمة مستقبلاً، وإذا وقعت فإنها تقع بصورة ضعيفة تسهل السيطرة عليها.</a:t>
            </a:r>
            <a:endParaRPr lang="en-US" sz="2000" dirty="0"/>
          </a:p>
          <a:p>
            <a:pPr lvl="0"/>
            <a:endParaRPr lang="en-US"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3"/>
          <p:cNvSpPr>
            <a:spLocks noGrp="1"/>
          </p:cNvSpPr>
          <p:nvPr>
            <p:ph sz="half" idx="2"/>
          </p:nvPr>
        </p:nvSpPr>
        <p:spPr>
          <a:xfrm>
            <a:off x="467544" y="785794"/>
            <a:ext cx="8219256" cy="5340369"/>
          </a:xfrm>
        </p:spPr>
        <p:txBody>
          <a:bodyPr>
            <a:normAutofit fontScale="85000" lnSpcReduction="20000"/>
          </a:bodyPr>
          <a:lstStyle/>
          <a:p>
            <a:pPr lvl="0"/>
            <a:r>
              <a:rPr lang="ar-IQ" b="1" dirty="0" smtClean="0"/>
              <a:t>اسلوب </a:t>
            </a:r>
            <a:r>
              <a:rPr lang="ar-IQ" b="1" dirty="0"/>
              <a:t>تشكيل لجنة لبحث </a:t>
            </a:r>
            <a:r>
              <a:rPr lang="ar-IQ" b="1" dirty="0" err="1"/>
              <a:t>الأزمة:</a:t>
            </a:r>
            <a:r>
              <a:rPr lang="ar-IQ" dirty="0" err="1"/>
              <a:t>تلجأ</a:t>
            </a:r>
            <a:r>
              <a:rPr lang="ar-IQ" dirty="0"/>
              <a:t> بعض الإدارات الى استخدام أسلوب تشكيل لجنة لبحث الأزمة، ويتم اللجوء الى هذا الأسلوب عندما لا تتوفر لدى إدارة المنظمة البيانات والمعلومات والمعرفة الكافية عن قوى الأزمة، فيؤدى تشكيل هذه اللجنة </a:t>
            </a:r>
            <a:r>
              <a:rPr lang="ar-IQ" dirty="0" err="1"/>
              <a:t>التى</a:t>
            </a:r>
            <a:r>
              <a:rPr lang="ar-IQ" dirty="0"/>
              <a:t> تتضمن أطرافا متعددة من المنظمة الى حصول إدارة المنظمة على البيانات </a:t>
            </a:r>
            <a:r>
              <a:rPr lang="ar-IQ" dirty="0" smtClean="0"/>
              <a:t>والمعلومات والمعرفة </a:t>
            </a:r>
            <a:r>
              <a:rPr lang="ar-IQ" dirty="0" err="1"/>
              <a:t>المتلعقة</a:t>
            </a:r>
            <a:r>
              <a:rPr lang="ar-IQ" dirty="0"/>
              <a:t> بقوى الأزمة، ومعرفة القوى الحقيقية </a:t>
            </a:r>
            <a:r>
              <a:rPr lang="ar-IQ" dirty="0" err="1"/>
              <a:t>التى</a:t>
            </a:r>
            <a:r>
              <a:rPr lang="ar-IQ" dirty="0"/>
              <a:t> تقف وراء الأزمة والتعرف على الدوافع والأسباب الحقيقية وراء هذه الأزمة</a:t>
            </a:r>
            <a:r>
              <a:rPr lang="ar-IQ" dirty="0" smtClean="0"/>
              <a:t>.</a:t>
            </a:r>
          </a:p>
          <a:p>
            <a:r>
              <a:rPr lang="ar-IQ" b="1" dirty="0"/>
              <a:t>اسلوب تفريع الازمة:</a:t>
            </a:r>
            <a:r>
              <a:rPr lang="ar-IQ" dirty="0"/>
              <a:t> يعتمد هذا الأسلوب على تقسيم وتجزئة الأزمة الى أزمات فرعية، ويتم ذلك بعد وقوع الصدام الأول مع قوى الأزمة ككل، فيجري بعد ذلك السعي الحثيث والسريع للتعامل مع قوى الأزمة كمجموعة متفرقة ومتفرعة من القوى، ويتم وضع أهداف بديلة لكل طرف من قوى الأزمة، والعمل على التفاوض مع هذا الطرف في ضوء الأهداف والمصالح الأكثر الحاحا وأهمية له، وتركيز الجهود على محاولة استقطاب كل طرف بما يناسبه، والعمل على امتصاص وتذويب الأزمة وإزالة شدتها وحدتها </a:t>
            </a:r>
            <a:r>
              <a:rPr lang="ar-IQ" dirty="0" smtClean="0"/>
              <a:t>.</a:t>
            </a:r>
          </a:p>
          <a:p>
            <a:pPr lvl="0"/>
            <a:r>
              <a:rPr lang="ar-IQ" b="1" dirty="0"/>
              <a:t>أسلوب عزل قوى </a:t>
            </a:r>
            <a:r>
              <a:rPr lang="ar-IQ" b="1" dirty="0" err="1"/>
              <a:t>الأزمة</a:t>
            </a:r>
            <a:r>
              <a:rPr lang="ar-IQ" dirty="0" err="1"/>
              <a:t>:يقوم</a:t>
            </a:r>
            <a:r>
              <a:rPr lang="ar-IQ" dirty="0"/>
              <a:t> على الأسلوب على تحقيق عزل كلي أو شبه كلي لقوى الأزمة عن جوهر أحداث الأزمة وعن الأطراف الأخرى في المنظمة التي ليست جزءاً من قوى الأزمة).</a:t>
            </a:r>
            <a:endParaRPr lang="en-US" dirty="0"/>
          </a:p>
          <a:p>
            <a:endParaRPr lang="en-US" dirty="0"/>
          </a:p>
          <a:p>
            <a:pPr lvl="0"/>
            <a:endParaRPr lang="en-US" dirty="0"/>
          </a:p>
          <a:p>
            <a:endParaRPr lang="ar-IQ"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IQ" b="1" dirty="0" smtClean="0"/>
              <a:t/>
            </a:r>
            <a:br>
              <a:rPr lang="ar-IQ" b="1" dirty="0" smtClean="0"/>
            </a:br>
            <a:r>
              <a:rPr lang="ar-IQ" b="1" dirty="0"/>
              <a:t/>
            </a:r>
            <a:br>
              <a:rPr lang="ar-IQ" b="1" dirty="0"/>
            </a:br>
            <a:r>
              <a:rPr lang="ar-IQ" b="1" dirty="0" smtClean="0"/>
              <a:t>ثانيا </a:t>
            </a:r>
            <a:r>
              <a:rPr lang="ar-IQ" dirty="0"/>
              <a:t>:</a:t>
            </a:r>
            <a:r>
              <a:rPr lang="ar-IQ" b="1" dirty="0"/>
              <a:t> </a:t>
            </a:r>
            <a:r>
              <a:rPr lang="ar-IQ" b="1" u="sng" dirty="0"/>
              <a:t>الاساليب غير التقليدية </a:t>
            </a:r>
            <a:r>
              <a:rPr lang="ar-IQ" b="1" u="sng" dirty="0" err="1"/>
              <a:t>لادرة</a:t>
            </a:r>
            <a:r>
              <a:rPr lang="ar-IQ" b="1" u="sng" dirty="0"/>
              <a:t> الازمات</a:t>
            </a:r>
            <a:r>
              <a:rPr lang="ar-IQ" b="1" dirty="0"/>
              <a:t> </a:t>
            </a:r>
            <a:r>
              <a:rPr lang="en-US" dirty="0"/>
              <a:t/>
            </a:r>
            <a:br>
              <a:rPr lang="en-US" dirty="0"/>
            </a:br>
            <a:r>
              <a:rPr lang="en-US" dirty="0" smtClean="0"/>
              <a:t/>
            </a:r>
            <a:br>
              <a:rPr lang="en-US" dirty="0" smtClean="0"/>
            </a:br>
            <a:endParaRPr lang="ar-IQ" dirty="0"/>
          </a:p>
        </p:txBody>
      </p:sp>
      <p:sp>
        <p:nvSpPr>
          <p:cNvPr id="3" name="عنصر نائب للمحتوى 2"/>
          <p:cNvSpPr>
            <a:spLocks noGrp="1"/>
          </p:cNvSpPr>
          <p:nvPr>
            <p:ph sz="half" idx="1"/>
          </p:nvPr>
        </p:nvSpPr>
        <p:spPr>
          <a:xfrm>
            <a:off x="457200" y="1357298"/>
            <a:ext cx="5972188" cy="4768865"/>
          </a:xfrm>
        </p:spPr>
        <p:txBody>
          <a:bodyPr>
            <a:normAutofit fontScale="85000" lnSpcReduction="20000"/>
          </a:bodyPr>
          <a:lstStyle/>
          <a:p>
            <a:r>
              <a:rPr lang="ar-IQ" dirty="0" smtClean="0"/>
              <a:t>في </a:t>
            </a:r>
            <a:r>
              <a:rPr lang="ar-IQ" dirty="0"/>
              <a:t>ضوء الاخفاقات التي واجهت المنظمات بسبب استخدام الاساليب التقليدية في ادارة الازمات ،فقد تمخض الفكر الاداري المعاصر عن مجموعة من الاساليب غير التقليدية </a:t>
            </a:r>
            <a:r>
              <a:rPr lang="ar-IQ" dirty="0" err="1"/>
              <a:t>لادارة</a:t>
            </a:r>
            <a:r>
              <a:rPr lang="ar-IQ" dirty="0"/>
              <a:t> الازمات التي تنسجم مع مضامين التطورات الادارية والتكنولوجية وثورة المعلومات والاتصالات وتحقق التطابق الفكري والعملي مع فلسفة ومضامين الاقتصاد المعرفي ,كما ان هذه الاساليب الحديثة تنسجم مع التوجهات الحديثة التي تتبناها المنظمة نحو العاملين والموظفين وجميع اصحاب المصالح وجوهر كل اسلوب من الاساليب الحديثة </a:t>
            </a:r>
            <a:r>
              <a:rPr lang="ar-IQ" dirty="0" err="1"/>
              <a:t>لادارة</a:t>
            </a:r>
            <a:r>
              <a:rPr lang="ar-IQ" dirty="0"/>
              <a:t> الازمات هو استخدام فريق الازمات </a:t>
            </a:r>
            <a:r>
              <a:rPr lang="ar-IQ" dirty="0" err="1"/>
              <a:t>لادارة</a:t>
            </a:r>
            <a:r>
              <a:rPr lang="ar-IQ" dirty="0"/>
              <a:t> اية ازمة تواجه المنظمة او لمساعدة وارشاد ادارة المنظمة وتقديم المشورات الادارية والفنية التي تمكن الادارة من التعاطي مع الازمات وادارتها بكفاءة وفاعلية (ابو فارة ،2009 :279)</a:t>
            </a:r>
            <a:endParaRPr lang="en-US" dirty="0"/>
          </a:p>
        </p:txBody>
      </p:sp>
      <p:pic>
        <p:nvPicPr>
          <p:cNvPr id="5" name="عنصر نائب للمحتوى 7" descr="dhab.jpg"/>
          <p:cNvPicPr>
            <a:picLocks noGrp="1" noChangeAspect="1"/>
          </p:cNvPicPr>
          <p:nvPr>
            <p:ph sz="half" idx="2"/>
          </p:nvPr>
        </p:nvPicPr>
        <p:blipFill>
          <a:blip r:embed="rId2"/>
          <a:stretch>
            <a:fillRect/>
          </a:stretch>
        </p:blipFill>
        <p:spPr>
          <a:xfrm>
            <a:off x="6643702" y="1357298"/>
            <a:ext cx="2214578" cy="4857784"/>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half" idx="1"/>
          </p:nvPr>
        </p:nvSpPr>
        <p:spPr>
          <a:xfrm>
            <a:off x="457200" y="1357298"/>
            <a:ext cx="5686436" cy="4929222"/>
          </a:xfrm>
        </p:spPr>
        <p:txBody>
          <a:bodyPr>
            <a:normAutofit fontScale="92500"/>
          </a:bodyPr>
          <a:lstStyle/>
          <a:p>
            <a:pPr lvl="0"/>
            <a:r>
              <a:rPr lang="ar-IQ" b="1" u="sng" dirty="0"/>
              <a:t>الاسلوب الاحتياطي التعبوي</a:t>
            </a:r>
            <a:r>
              <a:rPr lang="ar-IQ" dirty="0"/>
              <a:t> :للتعامل مع الأزمات حيث يتم تحديد مواطن الضعف ومصادر الأزمات فيتم تكوين احتياطي تعبوي وقائي يمكن استخدامه إذا حصلت </a:t>
            </a:r>
            <a:r>
              <a:rPr lang="ar-IQ" dirty="0" err="1"/>
              <a:t>الأزمة.وتحديد</a:t>
            </a:r>
            <a:r>
              <a:rPr lang="ar-IQ" dirty="0"/>
              <a:t> النقاط التي يمكن لقوى الأزمة أن تخترق المنظمة من خلالها (بالأزمة ) ، وفي ضوء ذلك، يتم إعداد </a:t>
            </a:r>
            <a:r>
              <a:rPr lang="ar-IQ" dirty="0" err="1"/>
              <a:t>إحتياطي</a:t>
            </a:r>
            <a:r>
              <a:rPr lang="ar-IQ" dirty="0"/>
              <a:t> تعبوي يمثل قوة وقائية للمنظمة ويشكل حاجزاً منيعاً وقوياً يمنع قوى الأزمة من تحقيق أي </a:t>
            </a:r>
            <a:r>
              <a:rPr lang="ar-IQ" dirty="0" err="1"/>
              <a:t>إختراق.وتستخدم</a:t>
            </a:r>
            <a:r>
              <a:rPr lang="ar-IQ" dirty="0"/>
              <a:t> هذه الطريقة غالبا في المنظمات الصناعية عند حدوث أزمة في المواد الخام أو نقص في السيولة.( (يحياوي نعيمة،2020: 104)</a:t>
            </a:r>
            <a:endParaRPr lang="en-US" dirty="0"/>
          </a:p>
        </p:txBody>
      </p:sp>
      <p:pic>
        <p:nvPicPr>
          <p:cNvPr id="3074" name="Picture 2" descr="C:\Users\Acer1\Desktop\Capture4.PNG"/>
          <p:cNvPicPr>
            <a:picLocks noGrp="1" noChangeAspect="1" noChangeArrowheads="1"/>
          </p:cNvPicPr>
          <p:nvPr>
            <p:ph sz="half" idx="2"/>
          </p:nvPr>
        </p:nvPicPr>
        <p:blipFill>
          <a:blip r:embed="rId2"/>
          <a:srcRect/>
          <a:stretch>
            <a:fillRect/>
          </a:stretch>
        </p:blipFill>
        <p:spPr bwMode="auto">
          <a:xfrm>
            <a:off x="6286512" y="1285860"/>
            <a:ext cx="2609840" cy="4946647"/>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half" idx="1"/>
          </p:nvPr>
        </p:nvSpPr>
        <p:spPr>
          <a:xfrm>
            <a:off x="457200" y="692696"/>
            <a:ext cx="8291264" cy="5433467"/>
          </a:xfrm>
        </p:spPr>
        <p:txBody>
          <a:bodyPr>
            <a:normAutofit fontScale="85000" lnSpcReduction="20000"/>
          </a:bodyPr>
          <a:lstStyle/>
          <a:p>
            <a:pPr lvl="0"/>
            <a:r>
              <a:rPr lang="ar-IQ" b="1" u="sng" dirty="0"/>
              <a:t>اسلوب المشاركة الديمقراطية للتعامل مع الأزمات:</a:t>
            </a:r>
            <a:r>
              <a:rPr lang="ar-IQ" dirty="0"/>
              <a:t> وهي أكثر الطرق تأثيرا وتستخدم عندما تتعلق الأزمة بالأفراد أو يكون محورها عنصر بشري . وتعني هذه الطريقة الإفصاح عن الأزمة وعن خطورتها وكيفية التعامل معها بين الرئيس والمرؤوسين بشكل شفاف وديمقراطي.</a:t>
            </a:r>
            <a:endParaRPr lang="en-US" dirty="0"/>
          </a:p>
          <a:p>
            <a:pPr lvl="0"/>
            <a:r>
              <a:rPr lang="ar-IQ" b="1" u="sng" dirty="0"/>
              <a:t>اسلوب احتواء الازمة:</a:t>
            </a:r>
            <a:r>
              <a:rPr lang="ar-IQ" dirty="0"/>
              <a:t> أي محاصرة الأزمة في نطاق ضيق ومحدود ويكون ذلك من خلال فهم الاسباب الحقيقية للازمة واستيعاب هذه الاسباب والتعاطي معها بروح ايجابية وبعيدة عن العدوانية والتسلط ،ومن الأمثلة على ذلك الأزمات العمالية حيث يتم استخدام طريقة الحوار والتفاهم مع قيادات تلك الأزمات.</a:t>
            </a:r>
            <a:endParaRPr lang="en-US" dirty="0"/>
          </a:p>
          <a:p>
            <a:r>
              <a:rPr lang="ar-IQ" dirty="0"/>
              <a:t> </a:t>
            </a:r>
            <a:endParaRPr lang="en-US" dirty="0"/>
          </a:p>
          <a:p>
            <a:pPr lvl="0"/>
            <a:r>
              <a:rPr lang="ar-IQ" b="1" u="sng" dirty="0"/>
              <a:t>اسلوب تصعيد الأزمة</a:t>
            </a:r>
            <a:r>
              <a:rPr lang="ar-IQ" dirty="0"/>
              <a:t> وتستخدم عندما تكون الأزمة غير واضحة المعالم وعندما يكون هناك تكتل لعدد من القوى(التي لديها مصالح ) عند مرحلة تكوين الأزمة  فيعمد المتعامل مع الموقف، إلى تصعيد الأزمة الذي يؤدي الى حدوث اختلافات وتناقضات في المصالح مما يؤدي  لفك هذا التكتل وتقليل ضغط الأزمة الذي تشكل في المرحلة الاولى ومن ثم تصبح ادارة المنظمة اكثر قدرة على </a:t>
            </a:r>
            <a:r>
              <a:rPr lang="ar-IQ" dirty="0" err="1"/>
              <a:t>معاجة</a:t>
            </a:r>
            <a:r>
              <a:rPr lang="ar-IQ" dirty="0"/>
              <a:t> الازمة .(يحياوي نعيمة،2020: 102)</a:t>
            </a:r>
            <a:endParaRPr lang="en-US" dirty="0"/>
          </a:p>
          <a:p>
            <a:r>
              <a:rPr lang="ar-IQ" dirty="0"/>
              <a:t> </a:t>
            </a:r>
            <a:endParaRPr lang="en-US" dirty="0"/>
          </a:p>
          <a:p>
            <a:endParaRPr lang="ar-IQ" dirty="0"/>
          </a:p>
        </p:txBody>
      </p:sp>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TotalTime>
  <Words>1415</Words>
  <Application>Microsoft Office PowerPoint</Application>
  <PresentationFormat>On-screen Show (4:3)</PresentationFormat>
  <Paragraphs>50</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Times New Roman</vt:lpstr>
      <vt:lpstr>سمة Office</vt:lpstr>
      <vt:lpstr>أساليب التعامل مع الأزمات وإدارتها </vt:lpstr>
      <vt:lpstr>أساليب التعامل مع الأزمات وإدارتها </vt:lpstr>
      <vt:lpstr>PowerPoint Presentation</vt:lpstr>
      <vt:lpstr>PowerPoint Presentation</vt:lpstr>
      <vt:lpstr>PowerPoint Presentation</vt:lpstr>
      <vt:lpstr>PowerPoint Presentation</vt:lpstr>
      <vt:lpstr>  ثانيا : الاساليب غير التقليدية لادرة الازمات   </vt:lpstr>
      <vt:lpstr>PowerPoint Presentation</vt:lpstr>
      <vt:lpstr>PowerPoint Presentation</vt:lpstr>
      <vt:lpstr>PowerPoint Presentation</vt:lpstr>
      <vt:lpstr>ثالثا : الأسلوب العلمي لمواجهة الأزمات  </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الأزمــــــــة  وانواعها وخصائصها واسبابها ومراحلها</dc:title>
  <dc:creator>Acer1</dc:creator>
  <cp:lastModifiedBy>Maher</cp:lastModifiedBy>
  <cp:revision>22</cp:revision>
  <dcterms:created xsi:type="dcterms:W3CDTF">2025-02-15T15:31:23Z</dcterms:created>
  <dcterms:modified xsi:type="dcterms:W3CDTF">2025-09-11T05:56:57Z</dcterms:modified>
</cp:coreProperties>
</file>