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772400" cy="1066799"/>
          </a:xfrm>
          <a:solidFill>
            <a:schemeClr val="accent3">
              <a:lumMod val="40000"/>
              <a:lumOff val="60000"/>
            </a:schemeClr>
          </a:solidFill>
        </p:spPr>
        <p:txBody>
          <a:bodyPr/>
          <a:lstStyle/>
          <a:p>
            <a:r>
              <a:rPr lang="ar-IQ" dirty="0" smtClean="0"/>
              <a:t>ادارة الازمة</a:t>
            </a:r>
            <a:endParaRPr lang="en-US" dirty="0"/>
          </a:p>
        </p:txBody>
      </p:sp>
      <p:sp>
        <p:nvSpPr>
          <p:cNvPr id="3" name="Subtitle 2"/>
          <p:cNvSpPr>
            <a:spLocks noGrp="1"/>
          </p:cNvSpPr>
          <p:nvPr>
            <p:ph type="subTitle" idx="1"/>
          </p:nvPr>
        </p:nvSpPr>
        <p:spPr>
          <a:xfrm>
            <a:off x="1371600" y="2438400"/>
            <a:ext cx="6400800" cy="3200400"/>
          </a:xfrm>
          <a:solidFill>
            <a:schemeClr val="accent2">
              <a:lumMod val="40000"/>
              <a:lumOff val="60000"/>
            </a:schemeClr>
          </a:solidFill>
        </p:spPr>
        <p:txBody>
          <a:bodyPr/>
          <a:lstStyle/>
          <a:p>
            <a:pPr>
              <a:lnSpc>
                <a:spcPct val="115000"/>
              </a:lnSpc>
              <a:spcBef>
                <a:spcPts val="0"/>
              </a:spcBef>
              <a:spcAft>
                <a:spcPts val="1000"/>
              </a:spcAft>
            </a:pPr>
            <a:r>
              <a:rPr lang="ar-SA" dirty="0">
                <a:solidFill>
                  <a:schemeClr val="tx1"/>
                </a:solidFill>
                <a:ea typeface="Calibri"/>
                <a:cs typeface="Times New Roman"/>
              </a:rPr>
              <a:t>أ.د سمية عباس مجيد</a:t>
            </a:r>
            <a:r>
              <a:rPr lang="ar-SA" dirty="0">
                <a:ea typeface="Calibri"/>
                <a:cs typeface="Times New Roman"/>
              </a:rPr>
              <a:t> </a:t>
            </a:r>
            <a:endParaRPr lang="en-US" sz="2000" dirty="0">
              <a:solidFill>
                <a:schemeClr val="tx1"/>
              </a:solidFill>
              <a:ea typeface="Calibri"/>
              <a:cs typeface="Arial"/>
            </a:endParaRPr>
          </a:p>
          <a:p>
            <a:pPr>
              <a:lnSpc>
                <a:spcPct val="115000"/>
              </a:lnSpc>
              <a:spcBef>
                <a:spcPts val="0"/>
              </a:spcBef>
              <a:spcAft>
                <a:spcPts val="1000"/>
              </a:spcAft>
            </a:pPr>
            <a:r>
              <a:rPr lang="ar-SA" dirty="0">
                <a:solidFill>
                  <a:schemeClr val="tx1"/>
                </a:solidFill>
                <a:ea typeface="Calibri"/>
                <a:cs typeface="Times New Roman"/>
              </a:rPr>
              <a:t>اعداد الطالبة : زينب سليم علون </a:t>
            </a:r>
            <a:endParaRPr lang="en-US" sz="2000" dirty="0">
              <a:solidFill>
                <a:schemeClr val="tx1"/>
              </a:solidFill>
              <a:ea typeface="Calibri"/>
              <a:cs typeface="Arial"/>
            </a:endParaRPr>
          </a:p>
          <a:p>
            <a:pPr>
              <a:lnSpc>
                <a:spcPct val="115000"/>
              </a:lnSpc>
              <a:spcBef>
                <a:spcPts val="0"/>
              </a:spcBef>
              <a:spcAft>
                <a:spcPts val="1000"/>
              </a:spcAft>
            </a:pPr>
            <a:r>
              <a:rPr lang="ar-SA" dirty="0">
                <a:solidFill>
                  <a:schemeClr val="tx1"/>
                </a:solidFill>
                <a:ea typeface="Calibri"/>
                <a:cs typeface="Times New Roman"/>
              </a:rPr>
              <a:t>للعام الدراسي 2024 – 2025 م </a:t>
            </a:r>
            <a:endParaRPr lang="en-US" sz="2000" dirty="0">
              <a:solidFill>
                <a:schemeClr val="tx1"/>
              </a:solidFill>
              <a:ea typeface="Calibri"/>
              <a:cs typeface="Arial"/>
            </a:endParaRPr>
          </a:p>
          <a:p>
            <a:endParaRPr lang="en-US" dirty="0">
              <a:solidFill>
                <a:schemeClr val="tx1"/>
              </a:solidFill>
            </a:endParaRPr>
          </a:p>
        </p:txBody>
      </p:sp>
    </p:spTree>
    <p:extLst>
      <p:ext uri="{BB962C8B-B14F-4D97-AF65-F5344CB8AC3E}">
        <p14:creationId xmlns:p14="http://schemas.microsoft.com/office/powerpoint/2010/main" val="2752556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a:solidFill>
            <a:schemeClr val="accent3">
              <a:lumMod val="40000"/>
              <a:lumOff val="60000"/>
            </a:schemeClr>
          </a:solidFill>
        </p:spPr>
        <p:txBody>
          <a:bodyPr>
            <a:noAutofit/>
          </a:bodyPr>
          <a:lstStyle/>
          <a:p>
            <a:pPr algn="justLow" rtl="1"/>
            <a:r>
              <a:rPr lang="ar-SA" sz="2400" dirty="0">
                <a:ea typeface="Calibri"/>
              </a:rPr>
              <a:t>إدارة الأزمات هي مجموعة من الإجراءات والأنشطة التي يتم اتخاذها للتعامل مع الأحداث غير المتوقعة التي قد تهدد استقرار الأفراد، المنظمات، أو المجتمعات. تهدف إدارة الأزمات إلى تقليل تأثير الأزمات والتقليل من الخسائر المحتملة سواء كانت بشرية أو مادية، من خلال التحضير الجيد والاستجابة السريعة والفعالة</a:t>
            </a:r>
            <a:endParaRPr lang="en-US" sz="2400" dirty="0"/>
          </a:p>
        </p:txBody>
      </p:sp>
      <p:pic>
        <p:nvPicPr>
          <p:cNvPr id="4" name="Content Placeholder 3"/>
          <p:cNvPicPr>
            <a:picLocks noGrp="1"/>
          </p:cNvPicPr>
          <p:nvPr>
            <p:ph idx="1"/>
          </p:nvPr>
        </p:nvPicPr>
        <p:blipFill>
          <a:blip r:embed="rId2"/>
          <a:stretch>
            <a:fillRect/>
          </a:stretch>
        </p:blipFill>
        <p:spPr>
          <a:xfrm>
            <a:off x="2286000" y="2438400"/>
            <a:ext cx="4457941" cy="3733800"/>
          </a:xfrm>
          <a:prstGeom prst="rect">
            <a:avLst/>
          </a:prstGeom>
        </p:spPr>
      </p:pic>
    </p:spTree>
    <p:extLst>
      <p:ext uri="{BB962C8B-B14F-4D97-AF65-F5344CB8AC3E}">
        <p14:creationId xmlns:p14="http://schemas.microsoft.com/office/powerpoint/2010/main" val="56458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pPr algn="r"/>
            <a:r>
              <a:rPr lang="ar-SA" b="1" dirty="0">
                <a:ea typeface="Calibri"/>
              </a:rPr>
              <a:t>مفهوم ادارة الازمات</a:t>
            </a:r>
            <a:endParaRPr lang="en-US" dirty="0"/>
          </a:p>
        </p:txBody>
      </p:sp>
      <p:sp>
        <p:nvSpPr>
          <p:cNvPr id="3" name="Content Placeholder 2"/>
          <p:cNvSpPr>
            <a:spLocks noGrp="1"/>
          </p:cNvSpPr>
          <p:nvPr>
            <p:ph idx="1"/>
          </p:nvPr>
        </p:nvSpPr>
        <p:spPr>
          <a:solidFill>
            <a:schemeClr val="accent2">
              <a:lumMod val="40000"/>
              <a:lumOff val="60000"/>
            </a:schemeClr>
          </a:solidFill>
        </p:spPr>
        <p:txBody>
          <a:bodyPr>
            <a:normAutofit fontScale="85000" lnSpcReduction="20000"/>
          </a:bodyPr>
          <a:lstStyle/>
          <a:p>
            <a:pPr lvl="0" algn="justLow" rtl="1">
              <a:lnSpc>
                <a:spcPct val="115000"/>
              </a:lnSpc>
              <a:spcBef>
                <a:spcPts val="0"/>
              </a:spcBef>
              <a:buFont typeface="Times New Roman"/>
              <a:buChar char="-"/>
            </a:pPr>
            <a:r>
              <a:rPr lang="en-US" dirty="0">
                <a:latin typeface="Times New Roman"/>
                <a:ea typeface="Calibri"/>
                <a:cs typeface="Arial"/>
              </a:rPr>
              <a:t> </a:t>
            </a:r>
            <a:r>
              <a:rPr lang="ar-SA" dirty="0">
                <a:ea typeface="Calibri"/>
                <a:cs typeface="Times New Roman"/>
              </a:rPr>
              <a:t>إدارة الأزمات هي قدرة المنظمة على التعامل بسرعة وكفاءة وفاعلية مع العمليات الموقفية والشرطية، وان يكون الهدف العام من ذلك هو: تقليل المخاطر على صحة الإنسان وسلامته وأمنه، أو منعها من الأساس، وتقليل المخاطر على الملكيات العامة والملكيات الخاصة الناجمة عن وقوع الأزمة، أو منعها، وتقليل الآثار السلبية على عمليات وأعمال المنظمة</a:t>
            </a:r>
            <a:r>
              <a:rPr lang="en-US" dirty="0">
                <a:latin typeface="Times New Roman"/>
                <a:ea typeface="Calibri"/>
                <a:cs typeface="Arial"/>
              </a:rPr>
              <a:t>.</a:t>
            </a:r>
            <a:endParaRPr lang="en-US" sz="2000" dirty="0">
              <a:ea typeface="Calibri"/>
              <a:cs typeface="Arial"/>
            </a:endParaRPr>
          </a:p>
          <a:p>
            <a:pPr lvl="0" algn="justLow" rtl="1">
              <a:lnSpc>
                <a:spcPct val="115000"/>
              </a:lnSpc>
              <a:spcBef>
                <a:spcPts val="0"/>
              </a:spcBef>
              <a:spcAft>
                <a:spcPts val="1000"/>
              </a:spcAft>
              <a:buFont typeface="Times New Roman"/>
              <a:buChar char="-"/>
            </a:pPr>
            <a:r>
              <a:rPr lang="ar-SA" dirty="0">
                <a:ea typeface="Calibri"/>
                <a:cs typeface="Times New Roman"/>
              </a:rPr>
              <a:t>إدارة الأزمات هي علم وفن، وهذه الإدارة تتعلق بإدارة توازنات القوى ومتابعتها ورصد اتجاهاتها وحرڪتها، وإدارة الأزمات هي علم وفن يتعلق بدراسة المستقبل وتحليله، وهي علم وفن التكيّف مع المتغيرات البيئية المحيطة، والتفاعل مع الثوابت والموارد وقوى الفعل ورد الفعل في كل المجالات وعلى مستوى جميع الأنشطة</a:t>
            </a:r>
            <a:r>
              <a:rPr lang="en-US" dirty="0">
                <a:latin typeface="Times New Roman"/>
                <a:ea typeface="Calibri"/>
                <a:cs typeface="Arial"/>
              </a:rPr>
              <a:t>.</a:t>
            </a:r>
            <a:endParaRPr lang="en-US" sz="2000" dirty="0">
              <a:ea typeface="Calibri"/>
              <a:cs typeface="Arial"/>
            </a:endParaRPr>
          </a:p>
          <a:p>
            <a:pPr marL="0" indent="0" algn="r">
              <a:buNone/>
            </a:pPr>
            <a:endParaRPr lang="en-US" dirty="0"/>
          </a:p>
        </p:txBody>
      </p:sp>
    </p:spTree>
    <p:extLst>
      <p:ext uri="{BB962C8B-B14F-4D97-AF65-F5344CB8AC3E}">
        <p14:creationId xmlns:p14="http://schemas.microsoft.com/office/powerpoint/2010/main" val="2080124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pPr algn="r"/>
            <a:r>
              <a:rPr lang="ar-SA" b="1" dirty="0">
                <a:ea typeface="Calibri"/>
              </a:rPr>
              <a:t>اهمية ادارة الازمات </a:t>
            </a:r>
            <a:endParaRPr lang="en-US" dirty="0"/>
          </a:p>
        </p:txBody>
      </p:sp>
      <p:sp>
        <p:nvSpPr>
          <p:cNvPr id="3" name="Content Placeholder 2"/>
          <p:cNvSpPr>
            <a:spLocks noGrp="1"/>
          </p:cNvSpPr>
          <p:nvPr>
            <p:ph idx="1"/>
          </p:nvPr>
        </p:nvSpPr>
        <p:spPr>
          <a:solidFill>
            <a:schemeClr val="accent2">
              <a:lumMod val="40000"/>
              <a:lumOff val="60000"/>
            </a:schemeClr>
          </a:solidFill>
        </p:spPr>
        <p:txBody>
          <a:bodyPr>
            <a:normAutofit fontScale="62500" lnSpcReduction="20000"/>
          </a:bodyPr>
          <a:lstStyle/>
          <a:p>
            <a:pPr lvl="0" algn="justLow" rtl="1">
              <a:lnSpc>
                <a:spcPct val="115000"/>
              </a:lnSpc>
              <a:spcBef>
                <a:spcPts val="0"/>
              </a:spcBef>
              <a:spcAft>
                <a:spcPts val="1000"/>
              </a:spcAft>
              <a:buFont typeface="+mj-lt"/>
              <a:buAutoNum type="arabicPeriod"/>
              <a:tabLst>
                <a:tab pos="114300" algn="r"/>
              </a:tabLst>
            </a:pPr>
            <a:r>
              <a:rPr lang="ar-SA" dirty="0">
                <a:ea typeface="Calibri"/>
                <a:cs typeface="Times New Roman"/>
              </a:rPr>
              <a:t>التقليل من الآثار الضارة الناتجة عن حدوث أزمة خطيرة باستخدام موارد محدودة في ظل قيود زمنية شديدة.</a:t>
            </a:r>
            <a:endParaRPr lang="en-US" sz="2000" dirty="0">
              <a:ea typeface="Calibri"/>
              <a:cs typeface="Arial"/>
            </a:endParaRPr>
          </a:p>
          <a:p>
            <a:pPr lvl="0" algn="justLow" rtl="1">
              <a:lnSpc>
                <a:spcPct val="115000"/>
              </a:lnSpc>
              <a:spcBef>
                <a:spcPts val="0"/>
              </a:spcBef>
              <a:spcAft>
                <a:spcPts val="1000"/>
              </a:spcAft>
              <a:buFont typeface="+mj-lt"/>
              <a:buAutoNum type="arabicPeriod"/>
              <a:tabLst>
                <a:tab pos="114300" algn="r"/>
              </a:tabLst>
            </a:pPr>
            <a:r>
              <a:rPr lang="ar-SA" dirty="0">
                <a:ea typeface="Calibri"/>
                <a:cs typeface="Times New Roman"/>
              </a:rPr>
              <a:t>تقليل الخسائر المادية والاقتصادية :تساعد إدارة الأزمات في تقليل الخسائر الاقتصادية الناتجة عن الأزمات، سواء كانت أضرارًا بالبنية التحتية أو تعطيل الأنشطة الاقتصادية من خلال التنسيق السريع والاستجابة المدروسة، يمكن التقليل من التأثير المالي للأزمة.</a:t>
            </a:r>
            <a:endParaRPr lang="en-US" sz="2000" dirty="0">
              <a:ea typeface="Calibri"/>
              <a:cs typeface="Arial"/>
            </a:endParaRPr>
          </a:p>
          <a:p>
            <a:pPr lvl="0" algn="justLow" rtl="1">
              <a:lnSpc>
                <a:spcPct val="115000"/>
              </a:lnSpc>
              <a:spcBef>
                <a:spcPts val="0"/>
              </a:spcBef>
              <a:spcAft>
                <a:spcPts val="1000"/>
              </a:spcAft>
              <a:buFont typeface="+mj-lt"/>
              <a:buAutoNum type="arabicPeriod"/>
              <a:tabLst>
                <a:tab pos="114300" algn="r"/>
              </a:tabLst>
            </a:pPr>
            <a:r>
              <a:rPr lang="ar-SA" dirty="0">
                <a:ea typeface="Calibri"/>
                <a:cs typeface="Times New Roman"/>
              </a:rPr>
              <a:t>تعزيز القدرة على التكيف والتعامل مع التحديات :إدارة الأزمات تمنح المؤسسات القدرة على التكيف مع الظروف المتغيرة بسرعة، وتتيح لها اتخاذ قرارات سريعة ومدروسة للتعامل مع الوضع الراهن.</a:t>
            </a:r>
            <a:endParaRPr lang="en-US" sz="2000" dirty="0">
              <a:ea typeface="Calibri"/>
              <a:cs typeface="Arial"/>
            </a:endParaRPr>
          </a:p>
          <a:p>
            <a:pPr lvl="0" algn="justLow" rtl="1">
              <a:lnSpc>
                <a:spcPct val="115000"/>
              </a:lnSpc>
              <a:spcBef>
                <a:spcPts val="0"/>
              </a:spcBef>
              <a:spcAft>
                <a:spcPts val="1000"/>
              </a:spcAft>
              <a:buFont typeface="+mj-lt"/>
              <a:buAutoNum type="arabicPeriod"/>
              <a:tabLst>
                <a:tab pos="114300" algn="r"/>
              </a:tabLst>
            </a:pPr>
            <a:r>
              <a:rPr lang="ar-SA" dirty="0">
                <a:ea typeface="Calibri"/>
                <a:cs typeface="Times New Roman"/>
              </a:rPr>
              <a:t>حماية السمعة وبناء الثقة :المؤسسات التي تُظهر قدرة عالية على التعامل مع الأزمات تكتسب احتراماً وثقة من المجتمع والعملاء والشركاء.</a:t>
            </a:r>
            <a:endParaRPr lang="en-US" sz="2000" dirty="0">
              <a:ea typeface="Calibri"/>
              <a:cs typeface="Arial"/>
            </a:endParaRPr>
          </a:p>
          <a:p>
            <a:pPr lvl="0" algn="justLow" rtl="1">
              <a:lnSpc>
                <a:spcPct val="115000"/>
              </a:lnSpc>
              <a:spcBef>
                <a:spcPts val="0"/>
              </a:spcBef>
              <a:spcAft>
                <a:spcPts val="1000"/>
              </a:spcAft>
              <a:buFont typeface="+mj-lt"/>
              <a:buAutoNum type="arabicPeriod"/>
              <a:tabLst>
                <a:tab pos="114300" algn="r"/>
              </a:tabLst>
            </a:pPr>
            <a:r>
              <a:rPr lang="ar-SA" dirty="0">
                <a:ea typeface="Calibri"/>
                <a:cs typeface="Times New Roman"/>
              </a:rPr>
              <a:t>تعزيز التعاون الدول في الأزمات التي تتخطى الحدود الوطنية مثل الأوبئة أو الكوارث الطبيعية الكبرى، يصبح التعاون الدولي أمراً ضرورياً. إدارة الأزمات تساهم في التنسيق بين الدول والمنظمات الدولية، مما يعزز التعاون لتقديم الدعم المتبادل وتبادل الخبرات.</a:t>
            </a:r>
            <a:endParaRPr lang="en-US" sz="2000" dirty="0">
              <a:ea typeface="Calibri"/>
              <a:cs typeface="Arial"/>
            </a:endParaRPr>
          </a:p>
        </p:txBody>
      </p:sp>
    </p:spTree>
    <p:extLst>
      <p:ext uri="{BB962C8B-B14F-4D97-AF65-F5344CB8AC3E}">
        <p14:creationId xmlns:p14="http://schemas.microsoft.com/office/powerpoint/2010/main" val="3761219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pPr algn="r"/>
            <a:r>
              <a:rPr lang="ar-SA" b="1" dirty="0">
                <a:ea typeface="Calibri"/>
              </a:rPr>
              <a:t>مراحل ادارة الازمات </a:t>
            </a:r>
            <a:endParaRPr lang="en-US" dirty="0"/>
          </a:p>
        </p:txBody>
      </p:sp>
      <p:pic>
        <p:nvPicPr>
          <p:cNvPr id="4" name="Content Placeholder 3"/>
          <p:cNvPicPr>
            <a:picLocks noGrp="1"/>
          </p:cNvPicPr>
          <p:nvPr>
            <p:ph idx="1"/>
          </p:nvPr>
        </p:nvPicPr>
        <p:blipFill>
          <a:blip r:embed="rId2"/>
          <a:stretch>
            <a:fillRect/>
          </a:stretch>
        </p:blipFill>
        <p:spPr>
          <a:xfrm>
            <a:off x="1116030" y="2079947"/>
            <a:ext cx="6911939" cy="3566469"/>
          </a:xfrm>
          <a:prstGeom prst="rect">
            <a:avLst/>
          </a:prstGeom>
        </p:spPr>
      </p:pic>
    </p:spTree>
    <p:extLst>
      <p:ext uri="{BB962C8B-B14F-4D97-AF65-F5344CB8AC3E}">
        <p14:creationId xmlns:p14="http://schemas.microsoft.com/office/powerpoint/2010/main" val="3395621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pPr algn="r"/>
            <a:r>
              <a:rPr lang="ar-SA" b="1" dirty="0">
                <a:ea typeface="Calibri"/>
              </a:rPr>
              <a:t>أهداف ادارة الازمات </a:t>
            </a:r>
            <a:endParaRPr lang="en-US" dirty="0"/>
          </a:p>
        </p:txBody>
      </p:sp>
      <p:sp>
        <p:nvSpPr>
          <p:cNvPr id="3" name="Content Placeholder 2"/>
          <p:cNvSpPr>
            <a:spLocks noGrp="1"/>
          </p:cNvSpPr>
          <p:nvPr>
            <p:ph idx="1"/>
          </p:nvPr>
        </p:nvSpPr>
        <p:spPr>
          <a:solidFill>
            <a:schemeClr val="accent2">
              <a:lumMod val="40000"/>
              <a:lumOff val="60000"/>
            </a:schemeClr>
          </a:solidFill>
        </p:spPr>
        <p:txBody>
          <a:bodyPr>
            <a:normAutofit fontScale="85000" lnSpcReduction="20000"/>
          </a:bodyPr>
          <a:lstStyle/>
          <a:p>
            <a:pPr lvl="0" algn="justLow" rtl="1">
              <a:lnSpc>
                <a:spcPct val="115000"/>
              </a:lnSpc>
              <a:spcBef>
                <a:spcPts val="0"/>
              </a:spcBef>
              <a:spcAft>
                <a:spcPts val="1000"/>
              </a:spcAft>
              <a:buFont typeface="+mj-lt"/>
              <a:buAutoNum type="arabicPeriod"/>
              <a:tabLst>
                <a:tab pos="114300" algn="r"/>
              </a:tabLst>
            </a:pPr>
            <a:r>
              <a:rPr lang="ar-SA" dirty="0">
                <a:ea typeface="Calibri"/>
                <a:cs typeface="Times New Roman"/>
              </a:rPr>
              <a:t>التنبوء بالأزمات والإحساس بالمشكلات واكتشاف الأخطار والسلبيات والكوارث والصدمات قبل وقوعها وقبل حصولها</a:t>
            </a:r>
            <a:r>
              <a:rPr lang="en-US" dirty="0">
                <a:latin typeface="Times New Roman"/>
                <a:ea typeface="Calibri"/>
                <a:cs typeface="Arial"/>
              </a:rPr>
              <a:t>.</a:t>
            </a:r>
            <a:endParaRPr lang="en-US" sz="2000" dirty="0">
              <a:ea typeface="Calibri"/>
              <a:cs typeface="Arial"/>
            </a:endParaRPr>
          </a:p>
          <a:p>
            <a:pPr lvl="0" algn="justLow" rtl="1">
              <a:lnSpc>
                <a:spcPct val="115000"/>
              </a:lnSpc>
              <a:spcBef>
                <a:spcPts val="0"/>
              </a:spcBef>
              <a:spcAft>
                <a:spcPts val="1000"/>
              </a:spcAft>
              <a:buFont typeface="+mj-lt"/>
              <a:buAutoNum type="arabicPeriod"/>
              <a:tabLst>
                <a:tab pos="114300" algn="r"/>
              </a:tabLst>
            </a:pPr>
            <a:r>
              <a:rPr lang="ar-SA" dirty="0">
                <a:ea typeface="Calibri"/>
                <a:cs typeface="Times New Roman"/>
              </a:rPr>
              <a:t> وضع خطة مستقبلية متكاملة للتعامل مع الأزمات</a:t>
            </a:r>
            <a:r>
              <a:rPr lang="en-US" dirty="0">
                <a:latin typeface="Times New Roman"/>
                <a:ea typeface="Calibri"/>
                <a:cs typeface="Arial"/>
              </a:rPr>
              <a:t>.</a:t>
            </a:r>
            <a:endParaRPr lang="en-US" sz="2000" dirty="0">
              <a:ea typeface="Calibri"/>
              <a:cs typeface="Arial"/>
            </a:endParaRPr>
          </a:p>
          <a:p>
            <a:pPr lvl="0" algn="justLow" rtl="1">
              <a:lnSpc>
                <a:spcPct val="115000"/>
              </a:lnSpc>
              <a:spcBef>
                <a:spcPts val="0"/>
              </a:spcBef>
              <a:spcAft>
                <a:spcPts val="1000"/>
              </a:spcAft>
              <a:buFont typeface="+mj-lt"/>
              <a:buAutoNum type="arabicPeriod"/>
              <a:tabLst>
                <a:tab pos="114300" algn="r"/>
              </a:tabLst>
            </a:pPr>
            <a:r>
              <a:rPr lang="ar-SA" dirty="0">
                <a:ea typeface="Calibri"/>
                <a:cs typeface="Times New Roman"/>
              </a:rPr>
              <a:t>رفع التقارير والمعلومات المهمة بشكل مستمر إلى مستويات الإدارة العليا</a:t>
            </a:r>
            <a:r>
              <a:rPr lang="en-US" dirty="0">
                <a:latin typeface="Times New Roman"/>
                <a:ea typeface="Calibri"/>
                <a:cs typeface="Arial"/>
              </a:rPr>
              <a:t>.</a:t>
            </a:r>
            <a:endParaRPr lang="en-US" sz="2000" dirty="0">
              <a:ea typeface="Calibri"/>
              <a:cs typeface="Arial"/>
            </a:endParaRPr>
          </a:p>
          <a:p>
            <a:pPr lvl="0" algn="justLow" rtl="1">
              <a:lnSpc>
                <a:spcPct val="115000"/>
              </a:lnSpc>
              <a:spcBef>
                <a:spcPts val="0"/>
              </a:spcBef>
              <a:spcAft>
                <a:spcPts val="1000"/>
              </a:spcAft>
              <a:buFont typeface="+mj-lt"/>
              <a:buAutoNum type="arabicPeriod"/>
              <a:tabLst>
                <a:tab pos="114300" algn="r"/>
              </a:tabLst>
            </a:pPr>
            <a:r>
              <a:rPr lang="ar-SA" dirty="0">
                <a:ea typeface="Calibri"/>
                <a:cs typeface="Times New Roman"/>
              </a:rPr>
              <a:t>توجيه النصح والإرشاد لمختلف المستويات الإدارية لتوضح لهم كيفية التعامل مع الأمور وما هو التصرف الحكيم في كل موقف</a:t>
            </a:r>
            <a:r>
              <a:rPr lang="en-US" dirty="0">
                <a:latin typeface="Times New Roman"/>
                <a:ea typeface="Calibri"/>
                <a:cs typeface="Arial"/>
              </a:rPr>
              <a:t>.</a:t>
            </a:r>
            <a:endParaRPr lang="en-US" sz="2000" dirty="0">
              <a:ea typeface="Calibri"/>
              <a:cs typeface="Arial"/>
            </a:endParaRPr>
          </a:p>
          <a:p>
            <a:pPr lvl="0" algn="justLow" rtl="1">
              <a:lnSpc>
                <a:spcPct val="115000"/>
              </a:lnSpc>
              <a:spcBef>
                <a:spcPts val="0"/>
              </a:spcBef>
              <a:spcAft>
                <a:spcPts val="1000"/>
              </a:spcAft>
              <a:buFont typeface="+mj-lt"/>
              <a:buAutoNum type="arabicPeriod"/>
              <a:tabLst>
                <a:tab pos="114300" algn="r"/>
              </a:tabLst>
            </a:pPr>
            <a:r>
              <a:rPr lang="ar-SA" dirty="0">
                <a:ea typeface="Calibri"/>
                <a:cs typeface="Times New Roman"/>
              </a:rPr>
              <a:t>معالجة الأزمات المالية والقضاء على المشكلات الإدارية في حال حدوثها ووقوعها في المؤسسات المالية والمنشآت التجارية.</a:t>
            </a:r>
            <a:endParaRPr lang="en-US" sz="2000" dirty="0">
              <a:ea typeface="Calibri"/>
              <a:cs typeface="Arial"/>
            </a:endParaRPr>
          </a:p>
          <a:p>
            <a:pPr marL="0" indent="0" algn="r" rtl="1">
              <a:lnSpc>
                <a:spcPct val="115000"/>
              </a:lnSpc>
              <a:spcBef>
                <a:spcPts val="0"/>
              </a:spcBef>
              <a:spcAft>
                <a:spcPts val="1000"/>
              </a:spcAft>
              <a:buNone/>
              <a:tabLst>
                <a:tab pos="114300" algn="r"/>
              </a:tabLst>
            </a:pPr>
            <a:endParaRPr lang="en-US" sz="2000" dirty="0">
              <a:ea typeface="Calibri"/>
              <a:cs typeface="Arial"/>
            </a:endParaRPr>
          </a:p>
        </p:txBody>
      </p:sp>
    </p:spTree>
    <p:extLst>
      <p:ext uri="{BB962C8B-B14F-4D97-AF65-F5344CB8AC3E}">
        <p14:creationId xmlns:p14="http://schemas.microsoft.com/office/powerpoint/2010/main" val="110841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pPr algn="r"/>
            <a:r>
              <a:rPr lang="ar-IQ" dirty="0" smtClean="0">
                <a:latin typeface="Times New Roman"/>
                <a:ea typeface="Calibri"/>
              </a:rPr>
              <a:t> لدورة ادارة الازمات </a:t>
            </a:r>
            <a:r>
              <a:rPr lang="en-US" dirty="0" smtClean="0">
                <a:latin typeface="Times New Roman"/>
                <a:ea typeface="Calibri"/>
              </a:rPr>
              <a:t>FINK</a:t>
            </a:r>
            <a:r>
              <a:rPr lang="ar-IQ" dirty="0" smtClean="0">
                <a:latin typeface="Times New Roman"/>
                <a:ea typeface="Calibri"/>
              </a:rPr>
              <a:t>نموذج </a:t>
            </a:r>
            <a:r>
              <a:rPr lang="en-US" dirty="0" smtClean="0">
                <a:latin typeface="Times New Roman"/>
                <a:ea typeface="Calibri"/>
              </a:rPr>
              <a:t> </a:t>
            </a:r>
            <a:endParaRPr lang="en-US" dirty="0"/>
          </a:p>
        </p:txBody>
      </p:sp>
      <p:sp>
        <p:nvSpPr>
          <p:cNvPr id="3" name="Content Placeholder 2"/>
          <p:cNvSpPr>
            <a:spLocks noGrp="1"/>
          </p:cNvSpPr>
          <p:nvPr>
            <p:ph idx="1"/>
          </p:nvPr>
        </p:nvSpPr>
        <p:spPr>
          <a:xfrm>
            <a:off x="457200" y="1600200"/>
            <a:ext cx="8229600" cy="4525963"/>
          </a:xfrm>
          <a:solidFill>
            <a:schemeClr val="accent2">
              <a:lumMod val="40000"/>
              <a:lumOff val="60000"/>
            </a:schemeClr>
          </a:solidFill>
        </p:spPr>
        <p:txBody>
          <a:bodyPr>
            <a:normAutofit fontScale="70000" lnSpcReduction="20000"/>
          </a:bodyPr>
          <a:lstStyle/>
          <a:p>
            <a:pPr marL="114300" marR="0" algn="justLow" rtl="1">
              <a:lnSpc>
                <a:spcPct val="115000"/>
              </a:lnSpc>
              <a:spcBef>
                <a:spcPts val="0"/>
              </a:spcBef>
              <a:spcAft>
                <a:spcPts val="1000"/>
              </a:spcAft>
              <a:tabLst>
                <a:tab pos="114300" algn="r"/>
              </a:tabLst>
            </a:pPr>
            <a:r>
              <a:rPr lang="ar-SA" dirty="0">
                <a:ea typeface="Calibri"/>
                <a:cs typeface="Times New Roman"/>
              </a:rPr>
              <a:t>المرحلة الاولى : تغطي المرحلة الأولية  الفترة بين الإنذارات المبكرة للأزمة واندلاعها</a:t>
            </a:r>
            <a:r>
              <a:rPr lang="en-US" dirty="0">
                <a:latin typeface="Times New Roman"/>
                <a:ea typeface="Calibri"/>
                <a:cs typeface="Arial"/>
              </a:rPr>
              <a:t>. </a:t>
            </a:r>
            <a:r>
              <a:rPr lang="ar-SA" dirty="0">
                <a:ea typeface="Calibri"/>
                <a:cs typeface="Times New Roman"/>
              </a:rPr>
              <a:t>خلال هذه الفترة ينبغي على مديري الأزمات أن يراقبوا إشارات الأزمة بشكل استباقي، ويسعون لمحاولة منعها أو الحد من انتشارها.</a:t>
            </a:r>
            <a:endParaRPr lang="en-US" sz="2000" dirty="0">
              <a:ea typeface="Calibri"/>
              <a:cs typeface="Arial"/>
            </a:endParaRPr>
          </a:p>
          <a:p>
            <a:pPr marL="114300" marR="0" algn="justLow" rtl="1">
              <a:lnSpc>
                <a:spcPct val="115000"/>
              </a:lnSpc>
              <a:spcBef>
                <a:spcPts val="0"/>
              </a:spcBef>
              <a:spcAft>
                <a:spcPts val="1000"/>
              </a:spcAft>
              <a:tabLst>
                <a:tab pos="114300" algn="r"/>
              </a:tabLst>
            </a:pPr>
            <a:r>
              <a:rPr lang="ar-SA" dirty="0">
                <a:ea typeface="Calibri"/>
                <a:cs typeface="Times New Roman"/>
              </a:rPr>
              <a:t>المرحلة الثانية : تبدأ المرحلة الحادة  عند حدوث الأزمة فعلياً, وتستلزم هذه المرحلة قيام مديري الأزمات بتفعيل خططهم.</a:t>
            </a:r>
            <a:endParaRPr lang="en-US" sz="2000" dirty="0">
              <a:ea typeface="Calibri"/>
              <a:cs typeface="Arial"/>
            </a:endParaRPr>
          </a:p>
          <a:p>
            <a:pPr marL="114300" marR="0" algn="justLow" rtl="1">
              <a:lnSpc>
                <a:spcPct val="115000"/>
              </a:lnSpc>
              <a:spcBef>
                <a:spcPts val="0"/>
              </a:spcBef>
              <a:spcAft>
                <a:spcPts val="1000"/>
              </a:spcAft>
              <a:tabLst>
                <a:tab pos="114300" algn="r"/>
              </a:tabLst>
            </a:pPr>
            <a:r>
              <a:rPr lang="ar-SA" dirty="0">
                <a:ea typeface="Calibri"/>
                <a:cs typeface="Times New Roman"/>
              </a:rPr>
              <a:t>المرحلة الثالثة : تشمل المرحلة المزمنة على الآثار الدائمة الناتجة عن الأزمة، مثل الأضرار الحاصلة بعد الفيضان أو الإعصار، حيث تقوم فرق العمل بإصلاح الأضرار التي لحقت بالبيئة وبالبنية التحتية من مباني وجسور وطرقات ومنشآت.</a:t>
            </a:r>
            <a:endParaRPr lang="en-US" sz="2000" dirty="0">
              <a:ea typeface="Calibri"/>
              <a:cs typeface="Arial"/>
            </a:endParaRPr>
          </a:p>
          <a:p>
            <a:pPr marL="114300" marR="0" algn="justLow" rtl="1">
              <a:lnSpc>
                <a:spcPct val="115000"/>
              </a:lnSpc>
              <a:spcBef>
                <a:spcPts val="0"/>
              </a:spcBef>
              <a:spcAft>
                <a:spcPts val="1000"/>
              </a:spcAft>
              <a:tabLst>
                <a:tab pos="114300" algn="r"/>
              </a:tabLst>
            </a:pPr>
            <a:r>
              <a:rPr lang="ar-SA" dirty="0">
                <a:ea typeface="Calibri"/>
                <a:cs typeface="Times New Roman"/>
              </a:rPr>
              <a:t>المرحلة الرابعة : أخيرًا، تمثل مرحلة الحل نهاية الأزمة ووقتًا لاستيعاب الخطأ الذي حدث من خلال تحليل السبب الجذري وتنفيذ التغييرات لضمان عدم تكرار الأزمة </a:t>
            </a:r>
            <a:r>
              <a:rPr lang="ar-IQ" dirty="0">
                <a:ea typeface="Calibri"/>
                <a:cs typeface="Times New Roman"/>
              </a:rPr>
              <a:t>.</a:t>
            </a:r>
            <a:endParaRPr lang="en-US" sz="2000" dirty="0">
              <a:ea typeface="Calibri"/>
              <a:cs typeface="Arial"/>
            </a:endParaRPr>
          </a:p>
          <a:p>
            <a:pPr marL="0" indent="0" algn="r">
              <a:buNone/>
            </a:pPr>
            <a:r>
              <a:rPr lang="ar-IQ" dirty="0" smtClean="0"/>
              <a:t>وكما في الشكل التالي :</a:t>
            </a:r>
            <a:endParaRPr lang="en-US" dirty="0"/>
          </a:p>
        </p:txBody>
      </p:sp>
    </p:spTree>
    <p:extLst>
      <p:ext uri="{BB962C8B-B14F-4D97-AF65-F5344CB8AC3E}">
        <p14:creationId xmlns:p14="http://schemas.microsoft.com/office/powerpoint/2010/main" val="4242648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stretch>
            <a:fillRect/>
          </a:stretch>
        </p:blipFill>
        <p:spPr>
          <a:xfrm>
            <a:off x="1676400" y="1143001"/>
            <a:ext cx="5333999" cy="3832798"/>
          </a:xfrm>
          <a:prstGeom prst="rect">
            <a:avLst/>
          </a:prstGeom>
        </p:spPr>
      </p:pic>
    </p:spTree>
    <p:extLst>
      <p:ext uri="{BB962C8B-B14F-4D97-AF65-F5344CB8AC3E}">
        <p14:creationId xmlns:p14="http://schemas.microsoft.com/office/powerpoint/2010/main" val="4105227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7562"/>
          </a:xfrm>
          <a:solidFill>
            <a:schemeClr val="accent3">
              <a:lumMod val="40000"/>
              <a:lumOff val="60000"/>
            </a:schemeClr>
          </a:solidFill>
        </p:spPr>
        <p:txBody>
          <a:bodyPr/>
          <a:lstStyle/>
          <a:p>
            <a:r>
              <a:rPr lang="ar-IQ" dirty="0" smtClean="0"/>
              <a:t>شكرا لحسن الاصغاء </a:t>
            </a:r>
            <a:endParaRPr lang="en-US" dirty="0"/>
          </a:p>
        </p:txBody>
      </p:sp>
    </p:spTree>
    <p:extLst>
      <p:ext uri="{BB962C8B-B14F-4D97-AF65-F5344CB8AC3E}">
        <p14:creationId xmlns:p14="http://schemas.microsoft.com/office/powerpoint/2010/main" val="22177459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548</Words>
  <Application>Microsoft Office PowerPoint</Application>
  <PresentationFormat>On-screen Show (4:3)</PresentationFormat>
  <Paragraphs>28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Office Theme</vt:lpstr>
      <vt:lpstr>ادارة الازمة</vt:lpstr>
      <vt:lpstr>إدارة الأزمات هي مجموعة من الإجراءات والأنشطة التي يتم اتخاذها للتعامل مع الأحداث غير المتوقعة التي قد تهدد استقرار الأفراد، المنظمات، أو المجتمعات. تهدف إدارة الأزمات إلى تقليل تأثير الأزمات والتقليل من الخسائر المحتملة سواء كانت بشرية أو مادية، من خلال التحضير الجيد والاستجابة السريعة والفعالة</vt:lpstr>
      <vt:lpstr>مفهوم ادارة الازمات</vt:lpstr>
      <vt:lpstr>اهمية ادارة الازمات </vt:lpstr>
      <vt:lpstr>مراحل ادارة الازمات </vt:lpstr>
      <vt:lpstr>أهداف ادارة الازمات </vt:lpstr>
      <vt:lpstr> لدورة ادارة الازمات FINKنموذج  </vt:lpstr>
      <vt:lpstr>PowerPoint Presentation</vt:lpstr>
      <vt:lpstr>شكرا لحسن الاصغاء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ادارة الازمة</dc:title>
  <dc:creator>zainab</dc:creator>
  <cp:lastModifiedBy>Maher</cp:lastModifiedBy>
  <cp:revision>1</cp:revision>
  <dcterms:created xsi:type="dcterms:W3CDTF">2006-08-16T00:00:00Z</dcterms:created>
  <dcterms:modified xsi:type="dcterms:W3CDTF">2025-09-11T05:55:01Z</dcterms:modified>
</cp:coreProperties>
</file>