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05F477-6F8C-4397-A4AF-7AD8D327E38D}">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Untitled Section" id="{B30D50C6-1BEB-4C4B-A512-1626775E15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5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2/22/2024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2/22/2024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4114800" cy="1162050"/>
          </a:xfrm>
        </p:spPr>
        <p:style>
          <a:lnRef idx="1">
            <a:schemeClr val="accent3"/>
          </a:lnRef>
          <a:fillRef idx="2">
            <a:schemeClr val="accent3"/>
          </a:fillRef>
          <a:effectRef idx="1">
            <a:schemeClr val="accent3"/>
          </a:effectRef>
          <a:fontRef idx="minor">
            <a:schemeClr val="dk1"/>
          </a:fontRef>
        </p:style>
        <p:txBody>
          <a:bodyPr>
            <a:noAutofit/>
          </a:bodyPr>
          <a:lstStyle/>
          <a:p>
            <a:pPr algn="ctr" rtl="1"/>
            <a:r>
              <a:rPr lang="ar-IQ" sz="1800" dirty="0" smtClean="0"/>
              <a:t>نظم معلومات إدارة المعرفة</a:t>
            </a:r>
            <a:br>
              <a:rPr lang="ar-IQ" sz="1800" dirty="0" smtClean="0"/>
            </a:br>
            <a:r>
              <a:rPr lang="en-US" sz="1800" dirty="0"/>
              <a:t>Knowledge Management Information </a:t>
            </a:r>
            <a:r>
              <a:rPr lang="en-US" sz="1800" dirty="0" smtClean="0"/>
              <a:t>Systems</a:t>
            </a:r>
            <a:r>
              <a:rPr lang="ar-IQ" sz="1800" dirty="0" smtClean="0"/>
              <a:t/>
            </a:r>
            <a:br>
              <a:rPr lang="ar-IQ" sz="1800" dirty="0" smtClean="0"/>
            </a:br>
            <a:endParaRPr lang="en-US" sz="1800" dirty="0">
              <a:solidFill>
                <a:schemeClr val="accent4">
                  <a:lumMod val="75000"/>
                </a:schemeClr>
              </a:solidFill>
              <a:latin typeface="Arial" pitchFamily="34" charset="0"/>
              <a:cs typeface="Arial" pitchFamily="34" charset="0"/>
            </a:endParaRPr>
          </a:p>
        </p:txBody>
      </p:sp>
      <p:sp>
        <p:nvSpPr>
          <p:cNvPr id="6" name="Text Placeholder 5"/>
          <p:cNvSpPr>
            <a:spLocks noGrp="1"/>
          </p:cNvSpPr>
          <p:nvPr>
            <p:ph type="body" idx="2"/>
          </p:nvPr>
        </p:nvSpPr>
        <p:spPr>
          <a:xfrm>
            <a:off x="457200" y="1435100"/>
            <a:ext cx="4114800" cy="4691063"/>
          </a:xfrm>
        </p:spPr>
        <p:style>
          <a:lnRef idx="1">
            <a:schemeClr val="accent4"/>
          </a:lnRef>
          <a:fillRef idx="2">
            <a:schemeClr val="accent4"/>
          </a:fillRef>
          <a:effectRef idx="1">
            <a:schemeClr val="accent4"/>
          </a:effectRef>
          <a:fontRef idx="minor">
            <a:schemeClr val="dk1"/>
          </a:fontRef>
        </p:style>
        <p:txBody>
          <a:bodyPr>
            <a:normAutofit/>
          </a:bodyPr>
          <a:lstStyle/>
          <a:p>
            <a:pPr algn="r"/>
            <a:r>
              <a:rPr lang="ar-IQ" sz="1800" b="1" dirty="0"/>
              <a:t> </a:t>
            </a:r>
            <a:endParaRPr lang="en-US" sz="1800" dirty="0"/>
          </a:p>
          <a:p>
            <a:pPr algn="ctr" rtl="1"/>
            <a:r>
              <a:rPr lang="ar-IQ" sz="2400" b="1" dirty="0" smtClean="0"/>
              <a:t>مقدمة الى </a:t>
            </a:r>
          </a:p>
          <a:p>
            <a:pPr algn="ctr" rtl="1"/>
            <a:r>
              <a:rPr lang="ar-IQ" sz="2400" b="1" dirty="0" smtClean="0"/>
              <a:t>أ</a:t>
            </a:r>
            <a:r>
              <a:rPr lang="ar-IQ" sz="2400" b="1" dirty="0"/>
              <a:t>. </a:t>
            </a:r>
            <a:r>
              <a:rPr lang="ar-IQ" sz="2400" b="1" dirty="0" smtClean="0"/>
              <a:t>د.</a:t>
            </a:r>
            <a:r>
              <a:rPr lang="ar-IQ" sz="2400" b="1" dirty="0"/>
              <a:t> </a:t>
            </a:r>
            <a:r>
              <a:rPr lang="ar-IQ" sz="2400" b="1" dirty="0" smtClean="0"/>
              <a:t>سمية عباس مجيد</a:t>
            </a:r>
            <a:endParaRPr lang="en-US" sz="2400" b="1" dirty="0"/>
          </a:p>
          <a:p>
            <a:pPr algn="ctr" rtl="1"/>
            <a:r>
              <a:rPr lang="ar-IQ" sz="2400" b="1" dirty="0"/>
              <a:t>كجزء من متطلبات مادة ادارة </a:t>
            </a:r>
            <a:r>
              <a:rPr lang="ar-IQ" sz="2400" b="1" dirty="0" smtClean="0"/>
              <a:t>المعرفة   </a:t>
            </a:r>
            <a:endParaRPr lang="en-US" sz="2400" b="1" dirty="0"/>
          </a:p>
          <a:p>
            <a:pPr algn="ctr" rtl="1"/>
            <a:r>
              <a:rPr lang="ar-IQ" sz="2400" b="1" dirty="0"/>
              <a:t>اعداد الطالبة / رغد جمال عباس</a:t>
            </a:r>
            <a:endParaRPr lang="en-US" sz="2400" b="1" dirty="0"/>
          </a:p>
          <a:p>
            <a:pPr algn="ctr" rtl="1"/>
            <a:r>
              <a:rPr lang="ar-IQ" sz="2400" b="1" dirty="0"/>
              <a:t> </a:t>
            </a:r>
            <a:endParaRPr lang="en-US" sz="2400" b="1" dirty="0"/>
          </a:p>
          <a:p>
            <a:pPr algn="ctr" rtl="1"/>
            <a:r>
              <a:rPr lang="ar-IQ" sz="2400" b="1" dirty="0" smtClean="0"/>
              <a:t>2024/2/22</a:t>
            </a:r>
            <a:endParaRPr lang="en-US" sz="2400" b="1" dirty="0"/>
          </a:p>
          <a:p>
            <a:pPr algn="just" rtl="1"/>
            <a:endParaRPr lang="en-US" sz="1800" b="1" dirty="0">
              <a:solidFill>
                <a:schemeClr val="accent4">
                  <a:lumMod val="75000"/>
                </a:schemeClr>
              </a:solidFill>
              <a:latin typeface="Arial" pitchFamily="34" charset="0"/>
              <a:cs typeface="Arial" pitchFamily="34" charset="0"/>
            </a:endParaRPr>
          </a:p>
        </p:txBody>
      </p:sp>
      <p:pic>
        <p:nvPicPr>
          <p:cNvPr id="7" name="صورة 1"/>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953000" y="659925"/>
            <a:ext cx="3698560" cy="345487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3956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066800"/>
            <a:ext cx="8229600" cy="4524315"/>
          </a:xfrm>
          <a:prstGeom prst="rect">
            <a:avLst/>
          </a:prstGeom>
        </p:spPr>
        <p:txBody>
          <a:bodyPr wrap="square">
            <a:spAutoFit/>
          </a:bodyPr>
          <a:lstStyle/>
          <a:p>
            <a:pPr algn="just" rtl="1"/>
            <a:r>
              <a:rPr lang="ar-IQ" b="1" u="sng" dirty="0" smtClean="0"/>
              <a:t>3.نظم </a:t>
            </a:r>
            <a:r>
              <a:rPr lang="ar-IQ" b="1" u="sng" dirty="0"/>
              <a:t>التنقيب عن المعرفة:  </a:t>
            </a:r>
            <a:endParaRPr lang="en-US" dirty="0"/>
          </a:p>
          <a:p>
            <a:pPr algn="just" rtl="1"/>
            <a:r>
              <a:rPr lang="ar-IQ" dirty="0"/>
              <a:t>وتعرف بصورة واسعة بنظم التنقيب عن البيانات او استكشاف المعرفة من قواعد البيانات ومن مستودعات البيانات. وتهتم نظم التنقيب عن المعرفة بعملية استخلاص واستنباط المعرفة من مكانها ومصادر تخزينها الكبيرة مثل مستودعات البيانات وقواعد البيانات الكبيرة بهدف تقديمها الى المستفيدين من المديرين وصانعي القرارات.</a:t>
            </a:r>
            <a:endParaRPr lang="en-US" dirty="0"/>
          </a:p>
          <a:p>
            <a:pPr algn="just" rtl="1"/>
            <a:r>
              <a:rPr lang="ar-IQ" b="1" u="sng" dirty="0"/>
              <a:t>4.نظم الشبكات العصبية: </a:t>
            </a:r>
            <a:endParaRPr lang="en-US" dirty="0"/>
          </a:p>
          <a:p>
            <a:pPr algn="just" rtl="1"/>
            <a:r>
              <a:rPr lang="ar-IQ" dirty="0"/>
              <a:t>هي نظم معلومات محوسبة مصممة على غرار البنية الوظيفية للدماغ ولهذا تعتبر محاولة بيسطة لمحاكاة الطريقة التي يفكر ويعمل بها عقل الانسان, وبالتالي تحاول الشبكات العصبية اكتساب الخصائص الجوهرية لعمل الدماغ وذلك من حيث الخاصية الارتباطية المتشابكة التي يتميز بها والقدرة الفائقة على المعالجة الموزعة والمتوازية للمعلومات التي تعتبر اساس الحوسبة العصبية.</a:t>
            </a:r>
            <a:endParaRPr lang="en-US" dirty="0"/>
          </a:p>
          <a:p>
            <a:pPr algn="just" rtl="1"/>
            <a:r>
              <a:rPr lang="ar-IQ" dirty="0"/>
              <a:t>5</a:t>
            </a:r>
            <a:r>
              <a:rPr lang="ar-IQ" b="1" u="sng" dirty="0"/>
              <a:t>.نظم المنطق الضبابي:</a:t>
            </a:r>
            <a:endParaRPr lang="en-US" dirty="0"/>
          </a:p>
          <a:p>
            <a:pPr algn="just" rtl="1"/>
            <a:r>
              <a:rPr lang="ar-IQ" dirty="0"/>
              <a:t>ان الفكرة الجوهرية لنظم المنطق الضبابي هو انجاز تفكير من خلال ربط قواعد الحالات في ضوء الشروط التي تخضع للتغيير والتعديل بصفة مستمرة. فمثلا في العلوم المالية والمصرفية نجد ان معظم الحالات او الظواهر التي تخضع للدراسة او التي تكون موضوعاً مهماً للقرار تتوزع على درجات احتمالية متباينة. هذه الحالات قد تكون مربحة جداً, مربحة الى حد ما, غير مربحة تماماً,,, الى غير ذلك من التوصيف الاحتمالي لظواهر الحياة وحركة الواقع.</a:t>
            </a:r>
            <a:endParaRPr lang="en-US" dirty="0"/>
          </a:p>
          <a:p>
            <a:pPr algn="r" rtl="1"/>
            <a:r>
              <a:rPr lang="ar-IQ" dirty="0"/>
              <a:t> </a:t>
            </a:r>
            <a:endParaRPr lang="en-US" dirty="0"/>
          </a:p>
        </p:txBody>
      </p:sp>
    </p:spTree>
    <p:extLst>
      <p:ext uri="{BB962C8B-B14F-4D97-AF65-F5344CB8AC3E}">
        <p14:creationId xmlns:p14="http://schemas.microsoft.com/office/powerpoint/2010/main" val="224882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85019" y="990600"/>
            <a:ext cx="7848600" cy="5632311"/>
          </a:xfrm>
          <a:prstGeom prst="rect">
            <a:avLst/>
          </a:prstGeom>
        </p:spPr>
        <p:txBody>
          <a:bodyPr wrap="square">
            <a:spAutoFit/>
          </a:bodyPr>
          <a:lstStyle/>
          <a:p>
            <a:pPr algn="just" rtl="1"/>
            <a:r>
              <a:rPr lang="ar-IQ" dirty="0"/>
              <a:t>.</a:t>
            </a:r>
            <a:r>
              <a:rPr lang="ar-IQ" b="1" u="sng" dirty="0"/>
              <a:t>نظم الخوارزميات الجينية: </a:t>
            </a:r>
            <a:endParaRPr lang="en-US" dirty="0"/>
          </a:p>
          <a:p>
            <a:pPr algn="just" rtl="1"/>
            <a:r>
              <a:rPr lang="ar-IQ" dirty="0"/>
              <a:t>تستخدم نظم الخوارزميات الجينية منهجية التطور والصراع بين الحلول والبدائل الممكنة الى ان يتم استبعاد جميع الحلول (الرديئة) التي لا تستطيع البقاء في هذا الصراع وذلك في سياق البحث المنهجي المنظم عن الحل الافضل او الامثل للمشكلة موضوع الدراسة.ان الفكرة الجوهرية لنظم الخوارزميات الجينية تتمثل بانشاء متجمع الحلول للمشكلة موضوع الدراسة ومن ثم العمل على انتاج اجيال جديدة من الحلول افضل من الحلول السابقة</a:t>
            </a:r>
            <a:r>
              <a:rPr lang="ar-IQ" dirty="0" smtClean="0"/>
              <a:t>.</a:t>
            </a:r>
          </a:p>
          <a:p>
            <a:pPr algn="r" rtl="1"/>
            <a:r>
              <a:rPr lang="ar-IQ" b="1" dirty="0"/>
              <a:t>أبعاد نظم المعلومات  </a:t>
            </a:r>
            <a:r>
              <a:rPr lang="en-US" b="1" dirty="0"/>
              <a:t>DIMENSIONS OF INFORMATION SYSTEMS</a:t>
            </a:r>
            <a:endParaRPr lang="en-US" dirty="0"/>
          </a:p>
          <a:p>
            <a:pPr algn="r" rtl="1"/>
            <a:r>
              <a:rPr lang="ar-IQ" dirty="0"/>
              <a:t>  لفهم أنظمة المعلومات بشكل كامل، يجب عليك فهم أبعاد المنظمة والإدارة وتكنولوجيا المعلومات الأوسع للأنظمة </a:t>
            </a:r>
            <a:r>
              <a:rPr lang="ar-IQ" dirty="0"/>
              <a:t>وقدرتها على تقديم حلول للتحديات والمشكلات في بيئة الأعمال.</a:t>
            </a:r>
            <a:r>
              <a:rPr lang="ar-IQ" dirty="0" smtClean="0"/>
              <a:t>كما </a:t>
            </a:r>
            <a:r>
              <a:rPr lang="ar-IQ" dirty="0"/>
              <a:t>موضح في الشكل </a:t>
            </a:r>
            <a:r>
              <a:rPr lang="ar-IQ" dirty="0" smtClean="0"/>
              <a:t>ادناه:</a:t>
            </a:r>
          </a:p>
          <a:p>
            <a:pPr algn="r" rtl="1"/>
            <a:endParaRPr lang="ar-IQ" dirty="0"/>
          </a:p>
          <a:p>
            <a:pPr algn="r" rtl="1"/>
            <a:endParaRPr lang="ar-IQ" dirty="0" smtClean="0"/>
          </a:p>
          <a:p>
            <a:pPr algn="r" rtl="1"/>
            <a:endParaRPr lang="ar-IQ" dirty="0"/>
          </a:p>
          <a:p>
            <a:pPr algn="r" rtl="1"/>
            <a:endParaRPr lang="ar-IQ" dirty="0" smtClean="0"/>
          </a:p>
          <a:p>
            <a:pPr algn="r" rtl="1"/>
            <a:endParaRPr lang="ar-IQ" dirty="0"/>
          </a:p>
          <a:p>
            <a:pPr algn="r" rtl="1"/>
            <a:endParaRPr lang="ar-IQ" dirty="0" smtClean="0"/>
          </a:p>
          <a:p>
            <a:pPr algn="r" rtl="1"/>
            <a:endParaRPr lang="ar-IQ" dirty="0" smtClean="0"/>
          </a:p>
          <a:p>
            <a:pPr algn="r" rtl="1"/>
            <a:endParaRPr lang="en-US" dirty="0"/>
          </a:p>
          <a:p>
            <a:pPr algn="ctr" rtl="1"/>
            <a:endParaRPr lang="ar-IQ" b="1" dirty="0" smtClean="0"/>
          </a:p>
          <a:p>
            <a:pPr algn="ctr" rtl="1"/>
            <a:r>
              <a:rPr lang="ar-IQ" b="1" dirty="0" smtClean="0"/>
              <a:t>الشكل </a:t>
            </a:r>
            <a:r>
              <a:rPr lang="ar-IQ" b="1" dirty="0"/>
              <a:t>يوضح (أنظمة المعلومات هي أكثر من مجرد أجهزة كمبيوتر)</a:t>
            </a:r>
            <a:endParaRPr lang="en-US" dirty="0"/>
          </a:p>
          <a:p>
            <a:pPr algn="r" rtl="1"/>
            <a:r>
              <a:rPr lang="ar-IQ" dirty="0"/>
              <a:t> </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3429000" y="3505200"/>
            <a:ext cx="3466465" cy="2286000"/>
          </a:xfrm>
          <a:prstGeom prst="rect">
            <a:avLst/>
          </a:prstGeom>
        </p:spPr>
      </p:pic>
    </p:spTree>
    <p:extLst>
      <p:ext uri="{BB962C8B-B14F-4D97-AF65-F5344CB8AC3E}">
        <p14:creationId xmlns:p14="http://schemas.microsoft.com/office/powerpoint/2010/main" val="3133087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838200"/>
            <a:ext cx="8305800" cy="6740307"/>
          </a:xfrm>
          <a:prstGeom prst="rect">
            <a:avLst/>
          </a:prstGeom>
        </p:spPr>
        <p:txBody>
          <a:bodyPr wrap="square">
            <a:spAutoFit/>
          </a:bodyPr>
          <a:lstStyle/>
          <a:p>
            <a:pPr lvl="0" algn="just" rtl="1"/>
            <a:r>
              <a:rPr lang="ar-IQ" b="1" dirty="0" smtClean="0"/>
              <a:t>1. المنظمة   </a:t>
            </a:r>
            <a:r>
              <a:rPr lang="en-US" b="1" dirty="0" smtClean="0"/>
              <a:t> </a:t>
            </a:r>
            <a:r>
              <a:rPr lang="en-US" b="1" dirty="0"/>
              <a:t>organization</a:t>
            </a:r>
            <a:endParaRPr lang="en-US" dirty="0"/>
          </a:p>
          <a:p>
            <a:pPr algn="just" rtl="1"/>
            <a:r>
              <a:rPr lang="ar-IQ" dirty="0"/>
              <a:t>ونشير إلى هذا الفهم الأوسع لأنظمة المعلومات، والذي يشمل فهم الأبعاد الإدارية والمنظمة للأنظمة بالإضافة إلى الأبعاد التقنية للأنظمة، باعتباره معرفة القراءة والكتابة بنظم المعلومات. وفي المقابل، يركز محو الأمية الحاسوبية في المقام الأول على المعرفة بتكنولوجيا المعلومات. يحاول مجال نظم المعلومات الإدارية (</a:t>
            </a:r>
            <a:r>
              <a:rPr lang="en-US" dirty="0"/>
              <a:t>MIS</a:t>
            </a:r>
            <a:r>
              <a:rPr lang="ar-IQ" dirty="0"/>
              <a:t>) تحقيق معرفة أوسع بنظم المعلومات. يتعامل نظام المعلومات الإدارية مع القضايا السلوكية بالإضافة إلى القضايا التقنية المحيطة بتطوير واستخدام وتأثير أنظمة المعلومات المستخدمة من قبل المديرين والموظفين في </a:t>
            </a:r>
            <a:r>
              <a:rPr lang="ar-IQ" dirty="0" smtClean="0"/>
              <a:t>المنظمة .</a:t>
            </a:r>
          </a:p>
          <a:p>
            <a:pPr lvl="0" algn="just" rtl="1"/>
            <a:r>
              <a:rPr lang="ar-IQ" b="1" dirty="0" smtClean="0"/>
              <a:t>2. إدارة </a:t>
            </a:r>
            <a:r>
              <a:rPr lang="en-US" b="1" dirty="0"/>
              <a:t>Management</a:t>
            </a:r>
            <a:endParaRPr lang="en-US" dirty="0"/>
          </a:p>
          <a:p>
            <a:pPr algn="just" rtl="1"/>
            <a:r>
              <a:rPr lang="ar-IQ" dirty="0"/>
              <a:t>  تتمثل مهمة الإدارة في فهم المواقف العديدة التي تواجهها المنظمات، واتخاذ القرارات، وصياغة خطط عمل لحل المشكلات المنظمة. يدرك المديرون تحديات الأعمال في البيئة؛ ويضعون الاستراتيجية المنظمة للاستجابة لتلك التحديات؛ ويخصصون الموارد البشرية والمالية لتنسيق العمل وتحقيق النجاح. ويجب عليهم طوال الوقت أن يمارسوا القيادة المسؤولة. تعكس أنظمة معلومات الأعمال الموصوفة في هذا الكتاب آمال وأحلام وحقائق المديرين في العالم الحقيقي. ولكن يجب على المديرين أن يفعلوا أكثر من مجرد إدارة ما هو موجود بالفعل. ويجب عليهم أيضًا إنشاء منتجات وخدمات جديدة وحتى إعادة إنشاء المؤسسة من وقت لآخر</a:t>
            </a:r>
            <a:r>
              <a:rPr lang="ar-IQ" dirty="0" smtClean="0"/>
              <a:t>.</a:t>
            </a:r>
          </a:p>
          <a:p>
            <a:pPr lvl="0" algn="just" rtl="1"/>
            <a:r>
              <a:rPr lang="en-US" dirty="0"/>
              <a:t> </a:t>
            </a:r>
            <a:r>
              <a:rPr lang="ar-IQ" dirty="0" smtClean="0"/>
              <a:t>3. </a:t>
            </a:r>
            <a:r>
              <a:rPr lang="ar-IQ" b="1" dirty="0" smtClean="0"/>
              <a:t>تكنولوجيا </a:t>
            </a:r>
            <a:r>
              <a:rPr lang="ar-IQ" b="1" dirty="0"/>
              <a:t>المعلومات </a:t>
            </a:r>
            <a:r>
              <a:rPr lang="en-US" b="1" dirty="0"/>
              <a:t>Information Technology</a:t>
            </a:r>
            <a:endParaRPr lang="en-US" dirty="0"/>
          </a:p>
          <a:p>
            <a:pPr algn="just" rtl="1"/>
            <a:r>
              <a:rPr lang="ar-IQ" dirty="0"/>
              <a:t>تعد تكنولوجيا المعلومات إحدى الأدوات العديدة التي يستخدمها المديرون للتعامل مع التغيير. أجهزة الكمبيوتر هي المعدات المادية المستخدمة لأنشطة الإدخال والمعالجة والإخراج في نظام المعلومات. وتتكون مما يلي: أجهزة الكمبيوتر بمختلف الأحجام والأشكال (بما في ذلك الأجهزة المحمولة المحمولة)؛ أجهزة الإدخال والإخراج والتخزين المختلفة؛ وأجهزة الاتصالات التي تربط أجهزة الكمبيوتر ببعضها البعض. تتكون برامج الكمبيوتر من تعليمات مفصلة ومبرمجة مسبقًا تتحكم وتنسق مكونات أجهزة الكمبيوتر في نظام </a:t>
            </a:r>
            <a:r>
              <a:rPr lang="ar-IQ" dirty="0" smtClean="0"/>
              <a:t>المعلومات.</a:t>
            </a:r>
          </a:p>
          <a:p>
            <a:pPr algn="just" rtl="1"/>
            <a:endParaRPr lang="ar-IQ" dirty="0"/>
          </a:p>
          <a:p>
            <a:pPr algn="just" rtl="1"/>
            <a:endParaRPr lang="ar-IQ" dirty="0" smtClean="0"/>
          </a:p>
          <a:p>
            <a:pPr algn="just" rtl="1"/>
            <a:endParaRPr lang="ar-IQ" dirty="0"/>
          </a:p>
          <a:p>
            <a:pPr algn="just" rtl="1"/>
            <a:endParaRPr lang="ar-IQ" dirty="0" smtClean="0"/>
          </a:p>
          <a:p>
            <a:pPr algn="just" rtl="1"/>
            <a:endParaRPr lang="en-US" dirty="0"/>
          </a:p>
        </p:txBody>
      </p:sp>
    </p:spTree>
    <p:extLst>
      <p:ext uri="{BB962C8B-B14F-4D97-AF65-F5344CB8AC3E}">
        <p14:creationId xmlns:p14="http://schemas.microsoft.com/office/powerpoint/2010/main" val="158941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143000"/>
            <a:ext cx="8382000" cy="1200329"/>
          </a:xfrm>
          <a:prstGeom prst="rect">
            <a:avLst/>
          </a:prstGeom>
        </p:spPr>
        <p:txBody>
          <a:bodyPr wrap="square">
            <a:spAutoFit/>
          </a:bodyPr>
          <a:lstStyle/>
          <a:p>
            <a:pPr algn="r" rtl="1"/>
            <a:r>
              <a:rPr lang="ar-IQ" b="1" dirty="0"/>
              <a:t>إنها ليست مجرد تكنولوجيا: منظور اداري حول أنظمة المعلومات</a:t>
            </a:r>
            <a:endParaRPr lang="en-US" dirty="0"/>
          </a:p>
          <a:p>
            <a:pPr algn="r"/>
            <a:r>
              <a:rPr lang="en-US" b="1" dirty="0"/>
              <a:t>IT ISN’T JUST TECHNOLOGY: A BUSINESS PERSPECTIVE ON INFORMATION SYSTEMS</a:t>
            </a:r>
            <a:endParaRPr lang="en-US" dirty="0"/>
          </a:p>
          <a:p>
            <a:pPr algn="r"/>
            <a:r>
              <a:rPr lang="ar-IQ" dirty="0" smtClean="0"/>
              <a:t>تمتلك </a:t>
            </a:r>
            <a:r>
              <a:rPr lang="ar-IQ" dirty="0"/>
              <a:t>كل منظمة سلسلة قيمة معلوماتية، كما هو موضح في الشكل  </a:t>
            </a:r>
            <a:r>
              <a:rPr lang="ar-IQ" dirty="0" smtClean="0"/>
              <a:t>ادناه </a:t>
            </a:r>
            <a:r>
              <a:rPr lang="ar-IQ" dirty="0"/>
              <a:t>:</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1066800" y="2514600"/>
            <a:ext cx="7010400" cy="3505200"/>
          </a:xfrm>
          <a:prstGeom prst="rect">
            <a:avLst/>
          </a:prstGeom>
        </p:spPr>
      </p:pic>
    </p:spTree>
    <p:extLst>
      <p:ext uri="{BB962C8B-B14F-4D97-AF65-F5344CB8AC3E}">
        <p14:creationId xmlns:p14="http://schemas.microsoft.com/office/powerpoint/2010/main" val="39572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582341"/>
            <a:ext cx="8458200" cy="2308324"/>
          </a:xfrm>
          <a:prstGeom prst="rect">
            <a:avLst/>
          </a:prstGeom>
        </p:spPr>
        <p:txBody>
          <a:bodyPr wrap="square">
            <a:spAutoFit/>
          </a:bodyPr>
          <a:lstStyle/>
          <a:p>
            <a:pPr algn="just" rtl="1"/>
            <a:r>
              <a:rPr lang="ar-IQ" dirty="0"/>
              <a:t>حيث يتم الحصول على المعلومات الأولية بشكل منهجي ثم تحويلها عبر مراحل مختلفة تضيف قيمة إلى تلك المعلومات. إن قيمة نظام المعلومات بالنسبة للأعمال الادارية، وكذلك قرار الاستثمار في أي نظام معلومات جديد، يتم تحديده، إلى حد كبير، من خلال المدى الذي سيؤدي إليه النظام إلى قرارات إدارية أفضل، وعمليات ادارية أكثر كفاءة، و ربحية أعلى للمنظمة. على الرغم من وجود أسباب أخرى وراء بناء الأنظمة، إلا أن غرضها الأساسي هو المساهمة في قيمة المنظمة. من وجهة نظر الأعمال، تعد أنظمة المعلومات جزءًا من سلسلة من أنشطة القيمة المضافة للحصول على المعلومات وتحويلها وتوزيعها والتي يمكن للمديرين استخدامها لتحسين عملية صنع القرار، وتعزيز الأداء </a:t>
            </a:r>
            <a:r>
              <a:rPr lang="ar-IQ" dirty="0" smtClean="0"/>
              <a:t>المنظمة، </a:t>
            </a:r>
            <a:r>
              <a:rPr lang="ar-IQ" dirty="0"/>
              <a:t>وفي النهاية زيادة ربحية </a:t>
            </a:r>
            <a:r>
              <a:rPr lang="ar-IQ" dirty="0" smtClean="0"/>
              <a:t>المنظمة .</a:t>
            </a:r>
          </a:p>
          <a:p>
            <a:pPr algn="just" rtl="1"/>
            <a:endParaRPr lang="en-US" dirty="0"/>
          </a:p>
        </p:txBody>
      </p:sp>
    </p:spTree>
    <p:extLst>
      <p:ext uri="{BB962C8B-B14F-4D97-AF65-F5344CB8AC3E}">
        <p14:creationId xmlns:p14="http://schemas.microsoft.com/office/powerpoint/2010/main" val="404276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2335" y="914400"/>
            <a:ext cx="7620000" cy="4801314"/>
          </a:xfrm>
          <a:prstGeom prst="rect">
            <a:avLst/>
          </a:prstGeom>
        </p:spPr>
        <p:txBody>
          <a:bodyPr wrap="square">
            <a:spAutoFit/>
          </a:bodyPr>
          <a:lstStyle/>
          <a:p>
            <a:pPr algn="just" rtl="1"/>
            <a:r>
              <a:rPr lang="ar-IQ" b="1" dirty="0"/>
              <a:t>تأثيرات إدارة المعرفة وإدارة علاقات الزبائن على تحسين أداء الفنادق: دراسة حالة في قطاع الفنادق</a:t>
            </a:r>
            <a:endParaRPr lang="en-US" dirty="0"/>
          </a:p>
          <a:p>
            <a:pPr algn="just"/>
            <a:r>
              <a:rPr lang="en-US" b="1" dirty="0"/>
              <a:t>The Influences of Knowledge Management and Customer Relationship Management to Improve Hotels Performance: A Case Study in Hotel Sector</a:t>
            </a:r>
            <a:endParaRPr lang="en-US" dirty="0"/>
          </a:p>
          <a:p>
            <a:pPr algn="just" rtl="1"/>
            <a:r>
              <a:rPr lang="ar-IQ" dirty="0"/>
              <a:t>سعت العديد من المنظمات إلى تعزيز قدرتها على التعامل مع الزبائن باستخدام أدوات إدارة المعرفة. إن مفهوم إدارة المعرفة له علاقة إيجابية بنجاح مفهوم إدارة علاقات الزبائن. بالنسبة إلى(  </a:t>
            </a:r>
            <a:r>
              <a:rPr lang="en-US" dirty="0" err="1"/>
              <a:t>Jayanthi</a:t>
            </a:r>
            <a:r>
              <a:rPr lang="en-US" dirty="0"/>
              <a:t> &amp; Anupama,2020</a:t>
            </a:r>
            <a:r>
              <a:rPr lang="ar-IQ" dirty="0"/>
              <a:t>) تم اعتبار إدارة معرفة الزبائن (</a:t>
            </a:r>
            <a:r>
              <a:rPr lang="en-US" dirty="0"/>
              <a:t>CKM</a:t>
            </a:r>
            <a:r>
              <a:rPr lang="ar-IQ" dirty="0"/>
              <a:t>) وسيلة لزيادة الزبائن والاحتفاظ بالزبائن الحاليين.</a:t>
            </a:r>
            <a:endParaRPr lang="en-US" dirty="0"/>
          </a:p>
          <a:p>
            <a:pPr algn="just" rtl="1"/>
            <a:r>
              <a:rPr lang="ar-IQ" dirty="0"/>
              <a:t> فقد تم إجراء مزيد من البحث في مفاهيم إدارة المعرفة وإدارة علاقات الزبائن، حيث يجلب كل منهما نوعًا من الميزة التنافسية للمنظمة. للتنفيذ الناجح لإدارة العلاقات مع إدارة معرفة الزبائن تلعب دورا هاما. وبهذا المعنى، </a:t>
            </a:r>
            <a:r>
              <a:rPr lang="ar-IQ" b="1" u="sng" dirty="0"/>
              <a:t>يوضح كولونياري وفاسوليس (2017) أن إدارة المعرفة تعتبر حاليًا عاملاً رئيسيًا للتطوير التنظيمي، بل وأكثر من ذلك مع الديناميكيات التنافسية المستمرة للمنظمات، التي ترى في المعرفة إمكانات أساسية لتحسين الإنتاجية. </a:t>
            </a:r>
            <a:endParaRPr lang="en-US" dirty="0"/>
          </a:p>
          <a:p>
            <a:pPr algn="just" rtl="1"/>
            <a:r>
              <a:rPr lang="ar-IQ" dirty="0"/>
              <a:t>فإن إدارة المعرفة هي مسألة استراتيجية تستخدم عادة للتخطيط الاستراتيجي للتطوير التنظيمي من أجل الوصول إلى القدرة التنافسية للمنظمة والاحتفاظ بالمعرفة التنظيمية. وتوفر دورة حياة إدارة المعرفة دليلاً حول تنفيذ إدارة المعرفة داخل المنظمات بكفاءة، وبالتالي يحتاج الشخص المسؤول عنها إلى اتباع هذا الدليل عن كثب.</a:t>
            </a:r>
            <a:endParaRPr lang="en-US" dirty="0"/>
          </a:p>
        </p:txBody>
      </p:sp>
    </p:spTree>
    <p:extLst>
      <p:ext uri="{BB962C8B-B14F-4D97-AF65-F5344CB8AC3E}">
        <p14:creationId xmlns:p14="http://schemas.microsoft.com/office/powerpoint/2010/main" val="303521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1143000"/>
            <a:ext cx="7924800" cy="3693319"/>
          </a:xfrm>
          <a:prstGeom prst="rect">
            <a:avLst/>
          </a:prstGeom>
        </p:spPr>
        <p:txBody>
          <a:bodyPr wrap="square">
            <a:spAutoFit/>
          </a:bodyPr>
          <a:lstStyle/>
          <a:p>
            <a:pPr algn="just" rtl="1"/>
            <a:r>
              <a:rPr lang="ar-IQ" dirty="0"/>
              <a:t>وكما ذكر سيغالا (2005) في دراسة أجريت في فنادق في اليونان أن التنفيذ الناجح لإدارة علاقات الزبائن يحتاج إلى إدارة وضبط ثلاث عمليات </a:t>
            </a:r>
            <a:r>
              <a:rPr lang="ar-IQ" b="1" dirty="0"/>
              <a:t>"تكنولوجيا المعلومات والاتصالات" والعلاقة (الداخلية والخارجية) وإدارة المعرفة. </a:t>
            </a:r>
            <a:r>
              <a:rPr lang="ar-IQ" dirty="0"/>
              <a:t>قدم سالومان وآخرون (2005) إطارًا لمبادرات إدارة علاقات الزبائن القائمة على المعرفة من خلال نهج منسق يتكون من الإستراتيجية والعمليات والأنظمة وجوانب إدارة التغيير. وتم تحليل العلاقة المتأصلة بين إدارة معرفة الزبائن (</a:t>
            </a:r>
            <a:r>
              <a:rPr lang="en-US" dirty="0"/>
              <a:t>CKM</a:t>
            </a:r>
            <a:r>
              <a:rPr lang="ar-IQ" dirty="0"/>
              <a:t>) وإدارة علاقات الزبائن من خلال إنشاء نموذج العلاقة المنطقية بين علاقة الزبائن وقيمة الزبون ومعرفة الزبون. في بحثهم، وتحديد كيف يؤثر تبادل المعرفة بين أعضاء المنظمات على ربحية إدارة علاقات الزبائن ويمكّن المؤسسات بشكل كبير من اتخاذ قرارات إدارية استراتيجية لتحسين أدائها. </a:t>
            </a:r>
            <a:endParaRPr lang="en-US" dirty="0"/>
          </a:p>
          <a:p>
            <a:pPr algn="just" rtl="1"/>
            <a:r>
              <a:rPr lang="ar-IQ" b="1" dirty="0"/>
              <a:t>فإن الدراسات الموضوعية تهدف إلى تكوين بنيات معرفة الزبائن وأداء إدارة علاقات الزبائن بين 201 شركة تكنولوجيا المعلومات والاتصالات في ماليزيا. تتناول هذه الدراسة أيضًا تأثير معرفة الزبائن كمتغير خارجي على أداء إدارة علاقات الزبائن كمتغير داخلي كما تم افتراضه باستخدام طريقة تحليل نمذجة المعادلة الهيكلية (</a:t>
            </a:r>
            <a:r>
              <a:rPr lang="en-US" b="1" dirty="0"/>
              <a:t>SEM</a:t>
            </a:r>
            <a:r>
              <a:rPr lang="ar-IQ" b="1" dirty="0"/>
              <a:t>). بالنسبة لرادفار ورضائي مالك (2012)، أصبحت إدارة علاقات الزبائن وإدارة المعرفة مفاتيح خاصة واستراتيجية في البيئة التنافسية الحالية لجميع المنظمات.</a:t>
            </a:r>
            <a:endParaRPr lang="en-US" dirty="0"/>
          </a:p>
        </p:txBody>
      </p:sp>
    </p:spTree>
    <p:extLst>
      <p:ext uri="{BB962C8B-B14F-4D97-AF65-F5344CB8AC3E}">
        <p14:creationId xmlns:p14="http://schemas.microsoft.com/office/powerpoint/2010/main" val="166752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1295400"/>
            <a:ext cx="7696199" cy="4801314"/>
          </a:xfrm>
          <a:prstGeom prst="rect">
            <a:avLst/>
          </a:prstGeom>
        </p:spPr>
        <p:txBody>
          <a:bodyPr wrap="square">
            <a:spAutoFit/>
          </a:bodyPr>
          <a:lstStyle/>
          <a:p>
            <a:pPr algn="just" rtl="1"/>
            <a:r>
              <a:rPr lang="ar-IQ" b="1" u="sng" dirty="0"/>
              <a:t>استنتج المؤلفون أنه عندما تقوم المؤسسة بتحويل معلومات الزبائن بشكل فعال إلى معرفة الزبائن، فهذا يعني أنه من المتوقع أن يكون نظام إدارة علاقات الزبائن (</a:t>
            </a:r>
            <a:r>
              <a:rPr lang="en-US" b="1" u="sng" dirty="0"/>
              <a:t>CRM</a:t>
            </a:r>
            <a:r>
              <a:rPr lang="ar-IQ" b="1" u="sng" dirty="0"/>
              <a:t>) ناجحًا. </a:t>
            </a:r>
            <a:endParaRPr lang="ar-IQ" b="1" u="sng" dirty="0" smtClean="0"/>
          </a:p>
          <a:p>
            <a:pPr algn="just" rtl="1"/>
            <a:endParaRPr lang="ar-IQ" b="1" u="sng" dirty="0"/>
          </a:p>
          <a:p>
            <a:pPr algn="just" rtl="1"/>
            <a:r>
              <a:rPr lang="ar-IQ" b="1" dirty="0"/>
              <a:t> كما قدم المؤلفون مراجعة منهجية للأدبيات (</a:t>
            </a:r>
            <a:r>
              <a:rPr lang="en-US" b="1" dirty="0"/>
              <a:t>SLR</a:t>
            </a:r>
            <a:r>
              <a:rPr lang="ar-IQ" b="1" dirty="0"/>
              <a:t>) حول آليات تبادل المعرفة في فرق المشروع حتى نهاية عام 2015. وفي الدراسة التي أجراها </a:t>
            </a:r>
            <a:r>
              <a:rPr lang="en-US" b="1" dirty="0" err="1"/>
              <a:t>Adeel</a:t>
            </a:r>
            <a:r>
              <a:rPr lang="en-US" b="1" dirty="0"/>
              <a:t> et al, (2017</a:t>
            </a:r>
            <a:r>
              <a:rPr lang="ar-IQ" b="1" dirty="0"/>
              <a:t>) أثبتت </a:t>
            </a:r>
            <a:r>
              <a:rPr lang="ar-IQ" b="1" u="sng" dirty="0"/>
              <a:t>أن نظام إدارة المعرفة يدير ويستخدم المعرفة لخلق القيمة وتحسين الأداء التنظيمي. ومع ذلك، فإن عملية إدارة علاقات الزبائن الصحيحة لا تكون ممكنة إلا عندما يتم دمج عملية إدارة المعرفة معها وتمكن المنظمة من تقييم فائدة الزبائن ورضاهم وولائهم لدعم القرارات القابلة للتسويق</a:t>
            </a:r>
            <a:r>
              <a:rPr lang="ar-IQ" b="1" u="sng" dirty="0" smtClean="0"/>
              <a:t>.</a:t>
            </a:r>
          </a:p>
          <a:p>
            <a:pPr algn="just" rtl="1"/>
            <a:endParaRPr lang="ar-IQ" b="1" u="sng" dirty="0"/>
          </a:p>
          <a:p>
            <a:pPr algn="just" rtl="1"/>
            <a:r>
              <a:rPr lang="ar-IQ" b="1" u="sng" dirty="0"/>
              <a:t>أثبت سريفاستافا وآخرون (2018)</a:t>
            </a:r>
            <a:r>
              <a:rPr lang="ar-IQ" dirty="0"/>
              <a:t> أن إدارة المعرفة واستخراج البيانات أمران استثنائيان لفعالية إدارة علاقات الزبائن في رضا الزبائن وإدارة علاقات الجودة الأفضل ونجاح قطاع الخدمات. وأخيرا، فإن مفهوم </a:t>
            </a:r>
            <a:r>
              <a:rPr lang="en-US" dirty="0"/>
              <a:t>CKM</a:t>
            </a:r>
            <a:r>
              <a:rPr lang="ar-IQ" dirty="0"/>
              <a:t> هو نهج جديد تتبناه المنظمات حيث يتم جمع كافة التفاصيل والمعلومات والخبرات والمعرفة والأفكار من الزبون ويتم استخدام كل هذه العناصر من قبل المنظمات في إجراءات المنظمة في أعمال أخرى، تعد إدارة المعرفة والإدارة (</a:t>
            </a:r>
            <a:r>
              <a:rPr lang="en-US" dirty="0"/>
              <a:t>CKM</a:t>
            </a:r>
            <a:r>
              <a:rPr lang="ar-IQ" dirty="0"/>
              <a:t>) بمثابة نهج يأتي إلى الوجود عندما يتم دمج مبادئ إدارة المعرفة وإدارة علاقات الزبائن (</a:t>
            </a:r>
            <a:r>
              <a:rPr lang="en-US" dirty="0"/>
              <a:t>CRM</a:t>
            </a:r>
            <a:r>
              <a:rPr lang="ar-IQ" dirty="0"/>
              <a:t>) معًا (</a:t>
            </a:r>
            <a:r>
              <a:rPr lang="en-US" dirty="0" err="1"/>
              <a:t>Zaidi</a:t>
            </a:r>
            <a:r>
              <a:rPr lang="en-US" dirty="0"/>
              <a:t>, 2017</a:t>
            </a:r>
            <a:r>
              <a:rPr lang="ar-IQ" dirty="0"/>
              <a:t>). </a:t>
            </a:r>
            <a:endParaRPr lang="en-US"/>
          </a:p>
          <a:p>
            <a:pPr algn="just" rtl="1"/>
            <a:endParaRPr lang="en-US" dirty="0"/>
          </a:p>
          <a:p>
            <a:pPr algn="just" rtl="1"/>
            <a:endParaRPr lang="en-US" dirty="0"/>
          </a:p>
        </p:txBody>
      </p:sp>
    </p:spTree>
    <p:extLst>
      <p:ext uri="{BB962C8B-B14F-4D97-AF65-F5344CB8AC3E}">
        <p14:creationId xmlns:p14="http://schemas.microsoft.com/office/powerpoint/2010/main" val="242011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57AD"/>
        </a:solidFill>
        <a:effectLst/>
      </p:bgPr>
    </p:bg>
    <p:spTree>
      <p:nvGrpSpPr>
        <p:cNvPr id="1" name=""/>
        <p:cNvGrpSpPr/>
        <p:nvPr/>
      </p:nvGrpSpPr>
      <p:grpSpPr>
        <a:xfrm>
          <a:off x="0" y="0"/>
          <a:ext cx="0" cy="0"/>
          <a:chOff x="0" y="0"/>
          <a:chExt cx="0" cy="0"/>
        </a:xfrm>
      </p:grpSpPr>
      <p:sp>
        <p:nvSpPr>
          <p:cNvPr id="7" name="Rectangle 6"/>
          <p:cNvSpPr/>
          <p:nvPr/>
        </p:nvSpPr>
        <p:spPr>
          <a:xfrm>
            <a:off x="533400" y="1219200"/>
            <a:ext cx="7924800" cy="646331"/>
          </a:xfrm>
          <a:prstGeom prst="rect">
            <a:avLst/>
          </a:prstGeom>
        </p:spPr>
        <p:txBody>
          <a:bodyPr wrap="square">
            <a:spAutoFit/>
          </a:bodyPr>
          <a:lstStyle/>
          <a:p>
            <a:pPr algn="just" rtl="1"/>
            <a:r>
              <a:rPr lang="ar-IQ" dirty="0"/>
              <a:t>تعد "أنظمة المعلومات" أكثر تعقيدًا ويمكن فهمها بشكل أفضل من خلال النظر إليها من منظور التكنولوجيا والأعمال</a:t>
            </a:r>
            <a:endParaRPr lang="en-US" dirty="0"/>
          </a:p>
        </p:txBody>
      </p:sp>
      <p:sp>
        <p:nvSpPr>
          <p:cNvPr id="8" name="Rectangle 7"/>
          <p:cNvSpPr/>
          <p:nvPr/>
        </p:nvSpPr>
        <p:spPr>
          <a:xfrm>
            <a:off x="533400" y="2057400"/>
            <a:ext cx="7924800" cy="1200329"/>
          </a:xfrm>
          <a:prstGeom prst="rect">
            <a:avLst/>
          </a:prstGeom>
        </p:spPr>
        <p:txBody>
          <a:bodyPr wrap="square">
            <a:spAutoFit/>
          </a:bodyPr>
          <a:lstStyle/>
          <a:p>
            <a:pPr algn="just" rtl="1"/>
            <a:r>
              <a:rPr lang="ar-IQ" dirty="0"/>
              <a:t>يمكن تعريف نظام المعلومات من الناحية التقنية على أنه مجموعة من المكونات المترابطة التي تقوم بجمع (أو استرجاع) المعلومات ومعالجتها وتخزينها وتوزيعها لدعم اتخاذ القرار والتحكم في المنظمة. بالإضافة إلى دعم اتخاذ القرار والتنسيق والتحكم</a:t>
            </a:r>
            <a:endParaRPr lang="en-US" dirty="0"/>
          </a:p>
        </p:txBody>
      </p:sp>
      <p:sp>
        <p:nvSpPr>
          <p:cNvPr id="9" name="Rectangle 8"/>
          <p:cNvSpPr/>
          <p:nvPr/>
        </p:nvSpPr>
        <p:spPr>
          <a:xfrm>
            <a:off x="685800" y="3446604"/>
            <a:ext cx="7772400" cy="646331"/>
          </a:xfrm>
          <a:prstGeom prst="rect">
            <a:avLst/>
          </a:prstGeom>
        </p:spPr>
        <p:txBody>
          <a:bodyPr wrap="square">
            <a:spAutoFit/>
          </a:bodyPr>
          <a:lstStyle/>
          <a:p>
            <a:pPr algn="just" rtl="1"/>
            <a:r>
              <a:rPr lang="ar-IQ" dirty="0"/>
              <a:t>ثلاثة أنشطة في نظام المعلومات تنتج المعلومات التي تحتاجها المنظمات لاتخاذ القرارات، ومراقبة العمليات، وتحليل المشاكل، وإنشاء منتجات أو خدمات جديدة. </a:t>
            </a:r>
            <a:endParaRPr lang="en-US" dirty="0"/>
          </a:p>
        </p:txBody>
      </p:sp>
    </p:spTree>
    <p:extLst>
      <p:ext uri="{BB962C8B-B14F-4D97-AF65-F5344CB8AC3E}">
        <p14:creationId xmlns:p14="http://schemas.microsoft.com/office/powerpoint/2010/main" val="363480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2274838"/>
            <a:ext cx="6858000" cy="1938992"/>
          </a:xfrm>
          <a:prstGeom prst="rect">
            <a:avLst/>
          </a:prstGeom>
        </p:spPr>
        <p:txBody>
          <a:bodyPr wrap="square">
            <a:spAutoFit/>
          </a:bodyPr>
          <a:lstStyle/>
          <a:p>
            <a:pPr algn="just" rtl="1"/>
            <a:r>
              <a:rPr lang="ar-IQ" sz="2000" b="1" dirty="0"/>
              <a:t>يلتقط الإدخال أو يجمع البيانات الأولية من داخل المنظمة أو من بيئتها الخارجية. تقوم المعالجة بتحويل هذا الإدخال الأولي إلى نموذج ذي معنى. يقوم الإخراج بنقل المعلومات المعالجة إلى الأشخاص الذين سيستخدمونها أو إلى الأنشطة التي سيتم استخدامها من أجلها. تتطلب أنظمة المعلومات أيضًا التغذية الراجعة، وهي عبارة عن مخرجات يتم إرجاعها إلى الأعضاء المناسبين في المنظمة لمساعدتهم على تقييم أو تصحيح مرحلة الإدخال</a:t>
            </a:r>
            <a:endParaRPr lang="en-US" sz="2000" b="1" dirty="0"/>
          </a:p>
        </p:txBody>
      </p:sp>
    </p:spTree>
    <p:extLst>
      <p:ext uri="{BB962C8B-B14F-4D97-AF65-F5344CB8AC3E}">
        <p14:creationId xmlns:p14="http://schemas.microsoft.com/office/powerpoint/2010/main" val="79367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1582341"/>
            <a:ext cx="7315200" cy="2862322"/>
          </a:xfrm>
          <a:prstGeom prst="rect">
            <a:avLst/>
          </a:prstGeom>
        </p:spPr>
        <p:txBody>
          <a:bodyPr wrap="square">
            <a:spAutoFit/>
          </a:bodyPr>
          <a:lstStyle/>
          <a:p>
            <a:pPr algn="just" rtl="1"/>
            <a:r>
              <a:rPr lang="ar-IQ" sz="2000" dirty="0" smtClean="0"/>
              <a:t>ويوجد </a:t>
            </a:r>
            <a:r>
              <a:rPr lang="ar-IQ" sz="2000" dirty="0"/>
              <a:t>اربعة موارد اساسية لنظم المعلومات وكما موضح في ادناه (عليان,2012: 277</a:t>
            </a:r>
            <a:r>
              <a:rPr lang="ar-IQ" sz="2000" dirty="0" smtClean="0"/>
              <a:t>):</a:t>
            </a:r>
            <a:endParaRPr lang="en-US" sz="2000" dirty="0"/>
          </a:p>
          <a:p>
            <a:pPr lvl="0" algn="just" rtl="1"/>
            <a:r>
              <a:rPr lang="ar-IQ" sz="2000" b="1" u="sng" dirty="0"/>
              <a:t>الافراد:</a:t>
            </a:r>
            <a:r>
              <a:rPr lang="ar-IQ" sz="2000" dirty="0"/>
              <a:t> تشمل المستفيدين والمختصين في نظم المعلومات.</a:t>
            </a:r>
            <a:endParaRPr lang="en-US" sz="2000" dirty="0"/>
          </a:p>
          <a:p>
            <a:pPr lvl="0" algn="just" rtl="1"/>
            <a:r>
              <a:rPr lang="ar-IQ" sz="2000" b="1" u="sng" dirty="0"/>
              <a:t>الاجهزة:</a:t>
            </a:r>
            <a:r>
              <a:rPr lang="ar-IQ" sz="2000" dirty="0"/>
              <a:t> وهي كل الاجهزة المستخدمة في معالجة البيانات كأجهزة الحاسوب والاجهزة الملحقة كأجهزة الادخال والاخراج والتخزين وشبكات الاتصال عن بعد.</a:t>
            </a:r>
            <a:endParaRPr lang="en-US" sz="2000" dirty="0"/>
          </a:p>
          <a:p>
            <a:pPr lvl="0" algn="just" rtl="1"/>
            <a:r>
              <a:rPr lang="ar-IQ" sz="2000" b="1" u="sng" dirty="0"/>
              <a:t>البرمجيات:</a:t>
            </a:r>
            <a:r>
              <a:rPr lang="ar-IQ" sz="2000" dirty="0"/>
              <a:t> وهي كل البرامج المستخدمة في معالجة البيانات كنظم التشغيل والبرامج التطبيقية التي تسمح للمستخدمين بالاستفادة من نظم المعلومات, والاجراءات وهي التعليمات الخاصة بالافراد الذين يستخدمون نظام المعلومات.</a:t>
            </a:r>
            <a:endParaRPr lang="en-US" sz="2000" dirty="0"/>
          </a:p>
          <a:p>
            <a:pPr lvl="0" algn="just" rtl="1"/>
            <a:r>
              <a:rPr lang="ar-IQ" sz="2000" b="1" u="sng" dirty="0"/>
              <a:t>البيانات:</a:t>
            </a:r>
            <a:r>
              <a:rPr lang="ar-IQ" sz="2000" dirty="0"/>
              <a:t> كالبيانات العددية والنصية والبيانية والصوتية وهي بمجملها موارد هامة من موارد النظام ينبغي ادارتها بفاعليه وكفاءة لضمان تحقيق الفائدة المرجوة.</a:t>
            </a:r>
            <a:endParaRPr lang="en-US" sz="2000" dirty="0"/>
          </a:p>
        </p:txBody>
      </p:sp>
    </p:spTree>
    <p:extLst>
      <p:ext uri="{BB962C8B-B14F-4D97-AF65-F5344CB8AC3E}">
        <p14:creationId xmlns:p14="http://schemas.microsoft.com/office/powerpoint/2010/main" val="359847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447800"/>
            <a:ext cx="8382000" cy="4708981"/>
          </a:xfrm>
          <a:prstGeom prst="rect">
            <a:avLst/>
          </a:prstGeom>
        </p:spPr>
        <p:txBody>
          <a:bodyPr wrap="square">
            <a:spAutoFit/>
          </a:bodyPr>
          <a:lstStyle/>
          <a:p>
            <a:pPr algn="just" rtl="1"/>
            <a:r>
              <a:rPr lang="ar-SA" sz="2000" dirty="0"/>
              <a:t>وتهدف نظم إدارة المعرفة الى رفع وتحسين عمليات المعرفة التنظيمية والموجودات لغرض :</a:t>
            </a:r>
            <a:endParaRPr lang="en-US" sz="2000" dirty="0"/>
          </a:p>
          <a:p>
            <a:pPr lvl="0" algn="just" rtl="1"/>
            <a:r>
              <a:rPr lang="ar-SA" sz="2000" dirty="0"/>
              <a:t> </a:t>
            </a:r>
            <a:r>
              <a:rPr lang="ar-IQ" sz="2000" dirty="0" smtClean="0"/>
              <a:t>* </a:t>
            </a:r>
            <a:r>
              <a:rPr lang="ar-SA" sz="2000" dirty="0" smtClean="0"/>
              <a:t>تحسين </a:t>
            </a:r>
            <a:r>
              <a:rPr lang="ar-SA" sz="2000" dirty="0"/>
              <a:t>الممارسات المعرفية .</a:t>
            </a:r>
            <a:endParaRPr lang="en-US" sz="2000" dirty="0"/>
          </a:p>
          <a:p>
            <a:pPr lvl="0" algn="just" rtl="1"/>
            <a:r>
              <a:rPr lang="ar-SA" sz="2000" dirty="0"/>
              <a:t> </a:t>
            </a:r>
            <a:r>
              <a:rPr lang="ar-IQ" sz="2000" dirty="0" smtClean="0"/>
              <a:t>* </a:t>
            </a:r>
            <a:r>
              <a:rPr lang="ar-SA" sz="2000" dirty="0" smtClean="0"/>
              <a:t>سير </a:t>
            </a:r>
            <a:r>
              <a:rPr lang="ar-SA" sz="2000" dirty="0"/>
              <a:t>العمل.</a:t>
            </a:r>
            <a:endParaRPr lang="en-US" sz="2000" dirty="0"/>
          </a:p>
          <a:p>
            <a:pPr lvl="0" algn="just" rtl="1"/>
            <a:r>
              <a:rPr lang="ar-SA" sz="2000" dirty="0"/>
              <a:t> </a:t>
            </a:r>
            <a:r>
              <a:rPr lang="ar-IQ" sz="2000" dirty="0" smtClean="0"/>
              <a:t>* </a:t>
            </a:r>
            <a:r>
              <a:rPr lang="ar-SA" sz="2000" dirty="0" smtClean="0"/>
              <a:t>السلوكيات </a:t>
            </a:r>
            <a:r>
              <a:rPr lang="ar-SA" sz="2000" dirty="0"/>
              <a:t>التنظيمية .</a:t>
            </a:r>
            <a:endParaRPr lang="en-US" sz="2000" dirty="0"/>
          </a:p>
          <a:p>
            <a:pPr algn="just" rtl="1"/>
            <a:r>
              <a:rPr lang="ar-SA" sz="2000" dirty="0"/>
              <a:t> </a:t>
            </a:r>
            <a:r>
              <a:rPr lang="ar-IQ" sz="2000" dirty="0" smtClean="0"/>
              <a:t>* </a:t>
            </a:r>
            <a:r>
              <a:rPr lang="ar-SA" sz="2000" dirty="0" smtClean="0"/>
              <a:t>اتخاذ </a:t>
            </a:r>
            <a:r>
              <a:rPr lang="ar-SA" sz="2000" dirty="0"/>
              <a:t>قرارات أفضل وتحسين الأداء </a:t>
            </a:r>
            <a:r>
              <a:rPr lang="ar-SA" sz="2000" dirty="0" smtClean="0"/>
              <a:t>التنظيمي</a:t>
            </a:r>
            <a:r>
              <a:rPr lang="ar-IQ" sz="2000" dirty="0" smtClean="0"/>
              <a:t> .</a:t>
            </a:r>
          </a:p>
          <a:p>
            <a:pPr algn="r" rtl="1"/>
            <a:r>
              <a:rPr lang="ar-SA" sz="2000" dirty="0"/>
              <a:t>وعليه يمكن ان نحدد اهداف نظم المعلومات بما يلي </a:t>
            </a:r>
            <a:r>
              <a:rPr lang="ar-IQ" sz="2000" dirty="0"/>
              <a:t>(عليان,2012 :276) </a:t>
            </a:r>
            <a:r>
              <a:rPr lang="ar-SA" sz="2000" dirty="0"/>
              <a:t>:</a:t>
            </a:r>
            <a:endParaRPr lang="en-US" sz="2000" dirty="0"/>
          </a:p>
          <a:p>
            <a:pPr marL="457200" lvl="0" indent="-457200" algn="just" rtl="1">
              <a:buFont typeface="+mj-lt"/>
              <a:buAutoNum type="arabicPeriod"/>
            </a:pPr>
            <a:r>
              <a:rPr lang="ar-IQ" sz="2000" dirty="0" smtClean="0"/>
              <a:t>جمع </a:t>
            </a:r>
            <a:r>
              <a:rPr lang="ar-IQ" sz="2000" dirty="0"/>
              <a:t>وتنظيم البيانات والمعلومات المتخصصة في مجال عمل المنظمة المعنية بنظام المعلومات.</a:t>
            </a:r>
            <a:endParaRPr lang="en-US" sz="2000" dirty="0"/>
          </a:p>
          <a:p>
            <a:pPr marL="457200" lvl="0" indent="-457200" algn="just" rtl="1">
              <a:buFont typeface="+mj-lt"/>
              <a:buAutoNum type="arabicPeriod"/>
            </a:pPr>
            <a:r>
              <a:rPr lang="ar-IQ" sz="2000" dirty="0"/>
              <a:t>توفير المعلومات الملائمة والمناسبة للمخططين ومتخذي القرار في الوقت المطلوب والمناسب وبدرجة عالية من الدقة وفق الشكل والكمية المطلوبة.</a:t>
            </a:r>
            <a:endParaRPr lang="en-US" sz="2000" dirty="0"/>
          </a:p>
          <a:p>
            <a:pPr marL="457200" lvl="0" indent="-457200" algn="just" rtl="1">
              <a:buFont typeface="+mj-lt"/>
              <a:buAutoNum type="arabicPeriod"/>
            </a:pPr>
            <a:r>
              <a:rPr lang="ar-IQ" sz="2000" dirty="0"/>
              <a:t>توثيق المعلومات ومعالجتها من خلال الحاسوب وتقنتيات المعلومات الاخرى ووضع نظام مناسب للتخزين والمعالجة والاسترجاع.</a:t>
            </a:r>
            <a:endParaRPr lang="en-US" sz="2000" dirty="0"/>
          </a:p>
          <a:p>
            <a:pPr marL="457200" lvl="0" indent="-457200" algn="just" rtl="1">
              <a:buFont typeface="+mj-lt"/>
              <a:buAutoNum type="arabicPeriod"/>
            </a:pPr>
            <a:r>
              <a:rPr lang="ar-IQ" sz="2000" dirty="0"/>
              <a:t>تهيئة وتقديم احدث المعلومات التي تساعد في تطوير البنية الاساسية للمنظمة من خلال مساعدة الباحثين في انجاز الدراسات والبحوث.</a:t>
            </a:r>
            <a:endParaRPr lang="en-US" sz="2000" dirty="0"/>
          </a:p>
          <a:p>
            <a:pPr marL="457200" lvl="0" indent="-457200" algn="just" rtl="1">
              <a:buFont typeface="+mj-lt"/>
              <a:buAutoNum type="arabicPeriod"/>
            </a:pPr>
            <a:r>
              <a:rPr lang="ar-IQ" sz="2000" dirty="0"/>
              <a:t>تنسيق الجهود والتعاون مع النظم الاخرى المشتركة بالاهداف .</a:t>
            </a:r>
            <a:endParaRPr lang="en-US" sz="2000" dirty="0"/>
          </a:p>
          <a:p>
            <a:pPr marL="457200" indent="-457200" algn="just" rtl="1">
              <a:buFont typeface="+mj-lt"/>
              <a:buAutoNum type="arabicPeriod"/>
            </a:pPr>
            <a:r>
              <a:rPr lang="ar-IQ" sz="2000" dirty="0"/>
              <a:t>تدريب وتوعية المستفيدين من خدمات النظام على الاستخدام الامثل للمعلومات.</a:t>
            </a:r>
            <a:endParaRPr lang="en-US" sz="2000" dirty="0"/>
          </a:p>
        </p:txBody>
      </p:sp>
    </p:spTree>
    <p:extLst>
      <p:ext uri="{BB962C8B-B14F-4D97-AF65-F5344CB8AC3E}">
        <p14:creationId xmlns:p14="http://schemas.microsoft.com/office/powerpoint/2010/main" val="104953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219200"/>
            <a:ext cx="8686800" cy="5940088"/>
          </a:xfrm>
          <a:prstGeom prst="rect">
            <a:avLst/>
          </a:prstGeom>
        </p:spPr>
        <p:txBody>
          <a:bodyPr wrap="square">
            <a:spAutoFit/>
          </a:bodyPr>
          <a:lstStyle/>
          <a:p>
            <a:pPr algn="r" rtl="1"/>
            <a:r>
              <a:rPr lang="ar-IQ" sz="2000" b="1" u="sng" dirty="0"/>
              <a:t>مراحل دورة حياة نظم ادارة المعرفة:</a:t>
            </a:r>
            <a:endParaRPr lang="en-US" sz="2000" dirty="0"/>
          </a:p>
          <a:p>
            <a:pPr algn="r" rtl="1"/>
            <a:r>
              <a:rPr lang="ar-IQ" sz="2000" dirty="0"/>
              <a:t>تتكون دورة حياة نظم ادارة المعرفة من سبعة مراحل اساسية تشكل بمجملها وحدة متكاملة ومتداخلة في ان واحد وهي (ياسين,2007: 136) </a:t>
            </a:r>
            <a:r>
              <a:rPr lang="ar-IQ" sz="2000" dirty="0" smtClean="0"/>
              <a:t>:</a:t>
            </a:r>
          </a:p>
          <a:p>
            <a:pPr algn="r" rtl="1"/>
            <a:r>
              <a:rPr lang="ar-IQ" sz="2000" b="1" u="sng" dirty="0"/>
              <a:t>المرحلة الاولى : دراسة وتقييم البنية الاساسية لتكنولوجيا المعلومات والشبكات </a:t>
            </a:r>
            <a:endParaRPr lang="ar-IQ" sz="2000" b="1" u="sng" dirty="0" smtClean="0"/>
          </a:p>
          <a:p>
            <a:pPr algn="just" rtl="1"/>
            <a:r>
              <a:rPr lang="ar-IQ" sz="2000" dirty="0"/>
              <a:t>ان وجود بنية تقنية ومعلوماتية ذات قدرات عالية يوفر الموارد والوقت والجهود في عملية تطوير نظام ادارة المعرفة الملائم للمنظمة والذي يمكن استخدامه لانتاج قيمة مضافة من خلال انشطة تكوين وابتكار المعرفة, تخزين ونقل وتوزيع المعرفة والمشاركة في انشطة تبادل المعرفة بين المستويات الادارية, الوحدات التنظيمية وفرق العمل </a:t>
            </a:r>
            <a:r>
              <a:rPr lang="ar-IQ" sz="2000" dirty="0" smtClean="0"/>
              <a:t>المشتركة .</a:t>
            </a:r>
          </a:p>
          <a:p>
            <a:pPr algn="just" rtl="1"/>
            <a:r>
              <a:rPr lang="ar-IQ" sz="2000" b="1" u="sng" dirty="0"/>
              <a:t>المرحلة الثانية : تشكيل فريق تصميم نظام ادارة المعرفة</a:t>
            </a:r>
            <a:endParaRPr lang="en-US" sz="2000" dirty="0"/>
          </a:p>
          <a:p>
            <a:pPr algn="just" rtl="1"/>
            <a:r>
              <a:rPr lang="ar-IQ" sz="2000" dirty="0"/>
              <a:t>يتكون فريق التصميم من المهندسين والخبراء وصناع المعرفة والمستفيدين من ( المديرين, العاملين, الزبائن, الموردين , ... الخ ).</a:t>
            </a:r>
            <a:endParaRPr lang="en-US" sz="2000" dirty="0"/>
          </a:p>
          <a:p>
            <a:pPr algn="just" rtl="1"/>
            <a:r>
              <a:rPr lang="ar-IQ" sz="2000" dirty="0"/>
              <a:t> بطبيعة الحال تختلف ادوار كل فرد من فريق التصميم باختلاف وظائفه واهمية هذه الوظائف, ولهذا تختلف طبيعة فريق التصميم ومؤهلاته وخبرات الافراد من مشروع الى اخر. ففي حالة وجود مشروعات كبيرة ومعقدة فان من المحتمل ان ينضم الى الفريق خبراء وتقنيين في مجالات تخصصية متنوعة وبخاصة حقول الذكاء الصناعي والبرمجيات وتخصصات تكنولوجيا المعلومات والاتصالات وغيرها, كما يحتاج الفريق الى وجود خبرات في ادارة المشاريع وقيادة فرق العمل ذلك لان المهارات التنظيمية والانسانية هي على نفس مستوى اهمية المعارف والمهارات والخبرات التقنية وانما هذه الخبرات هي في الواقع الضامن الفعلي لنجاح مشرع تطوير نظام ادارة المعرفة.</a:t>
            </a:r>
            <a:endParaRPr lang="en-US" sz="2000" dirty="0"/>
          </a:p>
          <a:p>
            <a:pPr algn="just" rtl="1"/>
            <a:endParaRPr lang="en-US" sz="2000" dirty="0"/>
          </a:p>
        </p:txBody>
      </p:sp>
    </p:spTree>
    <p:extLst>
      <p:ext uri="{BB962C8B-B14F-4D97-AF65-F5344CB8AC3E}">
        <p14:creationId xmlns:p14="http://schemas.microsoft.com/office/powerpoint/2010/main" val="125121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1235040"/>
            <a:ext cx="8229600" cy="5632311"/>
          </a:xfrm>
          <a:prstGeom prst="rect">
            <a:avLst/>
          </a:prstGeom>
        </p:spPr>
        <p:txBody>
          <a:bodyPr wrap="square">
            <a:spAutoFit/>
          </a:bodyPr>
          <a:lstStyle/>
          <a:p>
            <a:pPr algn="just" rtl="1"/>
            <a:r>
              <a:rPr lang="ar-IQ" b="1" u="sng" dirty="0"/>
              <a:t>المرحلة الثالثة : استقطاب المعرفة التنظيمية</a:t>
            </a:r>
            <a:endParaRPr lang="en-US" dirty="0"/>
          </a:p>
          <a:p>
            <a:pPr algn="just" rtl="1"/>
            <a:r>
              <a:rPr lang="ar-IQ" dirty="0"/>
              <a:t>في هذه المرحلة يتولى فريق نظام ادارة المعرفة تنفيذ الانشطة الخاصة باستقطاب المعرفة التنظيمية والتي تتوزع في اتجاهين اساسيين هما: </a:t>
            </a:r>
            <a:endParaRPr lang="en-US" dirty="0"/>
          </a:p>
          <a:p>
            <a:pPr lvl="0" algn="just" rtl="1"/>
            <a:r>
              <a:rPr lang="ar-IQ" dirty="0"/>
              <a:t>انشطة استقطاب المعرفة المكتوبة المرمزة .</a:t>
            </a:r>
            <a:endParaRPr lang="en-US" dirty="0"/>
          </a:p>
          <a:p>
            <a:pPr lvl="0" algn="just" rtl="1"/>
            <a:r>
              <a:rPr lang="ar-IQ" dirty="0"/>
              <a:t>انشطة استقطاب المعرفة الضمنية لدى الافراد العاملين وبصورة خاصة اصحاب المعرفة وخبراء المجال</a:t>
            </a:r>
            <a:r>
              <a:rPr lang="ar-IQ" dirty="0" smtClean="0"/>
              <a:t>.</a:t>
            </a:r>
          </a:p>
          <a:p>
            <a:pPr lvl="0" algn="just" rtl="1"/>
            <a:endParaRPr lang="ar-IQ" dirty="0" smtClean="0"/>
          </a:p>
          <a:p>
            <a:pPr algn="just" rtl="1"/>
            <a:r>
              <a:rPr lang="ar-IQ" b="1" u="sng" dirty="0"/>
              <a:t>المرحلة الرابعة : تصميم نظام ادارة المعرفة</a:t>
            </a:r>
            <a:endParaRPr lang="en-US" dirty="0"/>
          </a:p>
          <a:p>
            <a:pPr algn="just" rtl="1"/>
            <a:r>
              <a:rPr lang="ar-IQ" dirty="0"/>
              <a:t>يتولى فريق التصميم انشطة نقل المواصفات المنطقية للنظام الجديد ومحتوى المعرفة التي سوف يقوم النظام بتخزينها او التعامل معها الى وحدات برمجية مترابطة منطقيا لكي يتم بعد ذلك تحميلها للاجهزة من عتاد الحاسوب والشبكات. </a:t>
            </a:r>
            <a:endParaRPr lang="en-US" dirty="0"/>
          </a:p>
          <a:p>
            <a:pPr algn="just" rtl="1"/>
            <a:r>
              <a:rPr lang="ar-IQ" dirty="0"/>
              <a:t>  </a:t>
            </a:r>
            <a:endParaRPr lang="en-US" dirty="0"/>
          </a:p>
          <a:p>
            <a:pPr algn="just" rtl="1"/>
            <a:r>
              <a:rPr lang="ar-IQ" b="1" u="sng" dirty="0"/>
              <a:t>المرحلة الخامسة : اختيار وتطبيق نظام ادارة المعرفة  </a:t>
            </a:r>
            <a:r>
              <a:rPr lang="ar-IQ" b="1" dirty="0"/>
              <a:t>تتكون من نشاطين فرعيين هما : </a:t>
            </a:r>
            <a:endParaRPr lang="en-US" dirty="0"/>
          </a:p>
          <a:p>
            <a:pPr lvl="0" algn="just" rtl="1"/>
            <a:r>
              <a:rPr lang="ar-IQ" b="1" dirty="0"/>
              <a:t> </a:t>
            </a:r>
            <a:r>
              <a:rPr lang="ar-IQ" dirty="0"/>
              <a:t>اجراءات التأكد من صحة تصميم النظام بمعنى التاكد من عمل البرامج لكي نقوم بالوظائف المخصصة لها. والتأكد من قيام النظام بعملية التدقيق الداخلي بما يضمن وجود المعرفة الصحيحة عندما يتم طلبها او استدعائها حسب الاحتياجات التشغيلية لنظام العمل الموجود في المنظمة وكل هذا يعني تقييم الاداء التقني لنظام ادارة المعرفة المقترح.</a:t>
            </a:r>
            <a:endParaRPr lang="en-US" dirty="0"/>
          </a:p>
          <a:p>
            <a:pPr lvl="0" algn="just" rtl="1"/>
            <a:r>
              <a:rPr lang="ar-IQ" dirty="0"/>
              <a:t>يتعلق بضمان وفاء النظام بواجباته ومهامه بوسائل تحقيق اهداف النظام وتلبي احتياجات المستفيدين واحتياجات المستفيد هو ان يكون النظام بسيط وسهل التعلم ويخاطب المستفيد بلغته الطبيعية وبأساليب ووسائل مرئية ومبتكرة.</a:t>
            </a:r>
            <a:endParaRPr lang="en-US" dirty="0"/>
          </a:p>
          <a:p>
            <a:pPr lvl="0" algn="just" rtl="1"/>
            <a:endParaRPr lang="en-US" dirty="0"/>
          </a:p>
        </p:txBody>
      </p:sp>
    </p:spTree>
    <p:extLst>
      <p:ext uri="{BB962C8B-B14F-4D97-AF65-F5344CB8AC3E}">
        <p14:creationId xmlns:p14="http://schemas.microsoft.com/office/powerpoint/2010/main" val="2338568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474345"/>
            <a:ext cx="8534400" cy="5355312"/>
          </a:xfrm>
          <a:prstGeom prst="rect">
            <a:avLst/>
          </a:prstGeom>
        </p:spPr>
        <p:txBody>
          <a:bodyPr wrap="square">
            <a:spAutoFit/>
          </a:bodyPr>
          <a:lstStyle/>
          <a:p>
            <a:pPr algn="just" rtl="1"/>
            <a:r>
              <a:rPr lang="ar-IQ" b="1" u="sng" dirty="0"/>
              <a:t>المرحلة السادسة : تطوير وتحديث نظام ادارة المعرفة</a:t>
            </a:r>
            <a:endParaRPr lang="en-US" dirty="0"/>
          </a:p>
          <a:p>
            <a:pPr algn="just" rtl="1"/>
            <a:r>
              <a:rPr lang="ar-IQ" dirty="0"/>
              <a:t>لا يكتمل النظام بمجرد تطبيقه واستكمال مستلزمات نجاح هذا التطبيق والسبب في ذلك يعود الى ان اي نظام بما في ذلك نظام المعرفة الجديد عندما يوضع في متناول يد المستفيدين ستظهر النتائج الفعلية والمنافع والمزايا والعيوب ونقاط القوة والضعف وكل ما يتعلق بالنظام من تأثير ايجابي وسلبي على اداء الافراد والجماعات في المنظمة .</a:t>
            </a:r>
            <a:endParaRPr lang="en-US" dirty="0"/>
          </a:p>
          <a:p>
            <a:pPr algn="just" rtl="1"/>
            <a:r>
              <a:rPr lang="ar-IQ" b="1" u="sng" dirty="0"/>
              <a:t>المرحلة السابعة : التقييم النهائي لنظام ادارة المعرفة</a:t>
            </a:r>
            <a:endParaRPr lang="en-US" dirty="0"/>
          </a:p>
          <a:p>
            <a:pPr algn="just" rtl="1"/>
            <a:r>
              <a:rPr lang="ar-IQ" dirty="0"/>
              <a:t>يمكن استخدام مدخل الاسئلة لتقييم النظام الجديد وحسب مايلي:</a:t>
            </a:r>
            <a:endParaRPr lang="en-US" dirty="0"/>
          </a:p>
          <a:p>
            <a:pPr lvl="0" algn="just" rtl="1"/>
            <a:r>
              <a:rPr lang="ar-IQ" dirty="0"/>
              <a:t>ما تأثير نظام ادارة المعرفة على جودة المنتجات, الخدمات المقدمة للزبائن؟</a:t>
            </a:r>
            <a:endParaRPr lang="en-US" dirty="0"/>
          </a:p>
          <a:p>
            <a:pPr lvl="0" algn="just" rtl="1"/>
            <a:r>
              <a:rPr lang="ar-IQ" dirty="0"/>
              <a:t>ما تأثير نظام ادرة المعرفة على عمليات تحقيق الميزة التنافسية المؤكدة للمنظمة؟</a:t>
            </a:r>
            <a:endParaRPr lang="en-US" dirty="0"/>
          </a:p>
          <a:p>
            <a:pPr lvl="0" algn="just" rtl="1"/>
            <a:r>
              <a:rPr lang="ar-IQ" dirty="0"/>
              <a:t>ما علاقة نظام ادارة المعرفة بمستوى الاداء والانجاز في المنظمة؟</a:t>
            </a:r>
            <a:endParaRPr lang="en-US" dirty="0"/>
          </a:p>
          <a:p>
            <a:pPr lvl="0" algn="just" rtl="1"/>
            <a:r>
              <a:rPr lang="ar-IQ" dirty="0"/>
              <a:t>هل لنظام ادارة المعرفة تأثير ايجابي على اراء ومواقف الزبائن من منتجات وخدمات المنظمة؟</a:t>
            </a:r>
            <a:endParaRPr lang="en-US" dirty="0"/>
          </a:p>
          <a:p>
            <a:pPr lvl="0" algn="just" rtl="1"/>
            <a:r>
              <a:rPr lang="ar-IQ" dirty="0"/>
              <a:t>هل يساهم نظام ادارة المعرفة في تعزيز وتنشيط انشطة الابتكار والابداع بين الافراد العاملين؟</a:t>
            </a:r>
            <a:endParaRPr lang="en-US" dirty="0"/>
          </a:p>
          <a:p>
            <a:pPr lvl="0" algn="just" rtl="1"/>
            <a:r>
              <a:rPr lang="ar-IQ" dirty="0"/>
              <a:t>ما هي الايرادات الفعلية والمتوقعة من نظام ادارة المعرفة</a:t>
            </a:r>
            <a:r>
              <a:rPr lang="ar-IQ" dirty="0" smtClean="0"/>
              <a:t>؟</a:t>
            </a:r>
          </a:p>
          <a:p>
            <a:pPr algn="just" rtl="1"/>
            <a:r>
              <a:rPr lang="ar-IQ" b="1" u="sng" dirty="0"/>
              <a:t>انواع نظم ادارة المعرفة:  </a:t>
            </a:r>
            <a:endParaRPr lang="en-US" dirty="0"/>
          </a:p>
          <a:p>
            <a:pPr algn="just" rtl="1"/>
            <a:r>
              <a:rPr lang="ar-IQ" dirty="0"/>
              <a:t>توجد عدة انواع مختلفة لنظم ادارة المعرفة وفق ماصنفها (ياسين,2007: 148) و كالاتي:</a:t>
            </a:r>
            <a:endParaRPr lang="en-US" dirty="0"/>
          </a:p>
          <a:p>
            <a:pPr algn="just" rtl="1"/>
            <a:r>
              <a:rPr lang="ar-IQ" b="1" u="sng" dirty="0"/>
              <a:t>1.النظم الخبيرة:</a:t>
            </a:r>
            <a:r>
              <a:rPr lang="ar-IQ" b="1" dirty="0"/>
              <a:t> </a:t>
            </a:r>
            <a:endParaRPr lang="en-US" dirty="0"/>
          </a:p>
          <a:p>
            <a:pPr algn="just" rtl="1"/>
            <a:r>
              <a:rPr lang="ar-IQ" dirty="0"/>
              <a:t>هو برنامج حاسوب مصمم لنمذجة معرفة وقدرة الخبير الانساني على حل المشكلات, بمعنى ان النظام الخبير يستند على مفهوم نمذجة المعرفة الموجودة اصلاً لدى الخبير الانساني ومن ثم برمجتها وتخزينها في قاعدة معرفة لنظام معلومات يرتبط بمجال متخصص في مجالات المعرفة وبنمط معين من الانشطة لكي يستطيع النظام ان يحل محل الخبير الانساني ويمارس دوره في حل المشكلات الادارية </a:t>
            </a:r>
            <a:r>
              <a:rPr lang="ar-IQ" dirty="0" smtClean="0"/>
              <a:t>المعقدة.</a:t>
            </a:r>
            <a:endParaRPr lang="en-US" dirty="0"/>
          </a:p>
        </p:txBody>
      </p:sp>
    </p:spTree>
    <p:extLst>
      <p:ext uri="{BB962C8B-B14F-4D97-AF65-F5344CB8AC3E}">
        <p14:creationId xmlns:p14="http://schemas.microsoft.com/office/powerpoint/2010/main" val="173707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166843"/>
            <a:ext cx="8229600" cy="4801314"/>
          </a:xfrm>
          <a:prstGeom prst="rect">
            <a:avLst/>
          </a:prstGeom>
        </p:spPr>
        <p:txBody>
          <a:bodyPr wrap="square">
            <a:spAutoFit/>
          </a:bodyPr>
          <a:lstStyle/>
          <a:p>
            <a:pPr algn="just" rtl="1"/>
            <a:r>
              <a:rPr lang="ar-IQ" b="1" dirty="0"/>
              <a:t>ومن مزايا النظم الخبيرة ما يلي:</a:t>
            </a:r>
            <a:endParaRPr lang="en-US" b="1" dirty="0"/>
          </a:p>
          <a:p>
            <a:pPr lvl="0" algn="just" rtl="1"/>
            <a:r>
              <a:rPr lang="ar-IQ" dirty="0"/>
              <a:t>توفير النظم الخبيرة تسهيلات تخزين المعرفة, استرجاع المعرفة واستخدام المعرفة لحل المشكلات التي تخضع لظروف المخاطرة وعدم التأكد.</a:t>
            </a:r>
            <a:endParaRPr lang="en-US" dirty="0"/>
          </a:p>
          <a:p>
            <a:pPr lvl="0" algn="just" rtl="1"/>
            <a:r>
              <a:rPr lang="ar-IQ" dirty="0"/>
              <a:t>تقدم الدعم المباشر لعمليات اتخاذ القرارات.</a:t>
            </a:r>
            <a:endParaRPr lang="en-US" dirty="0"/>
          </a:p>
          <a:p>
            <a:pPr lvl="0" algn="just" rtl="1"/>
            <a:r>
              <a:rPr lang="ar-IQ" dirty="0"/>
              <a:t>يمكن استخدام النظم الخبيرة في كل وقت وفي كل مكان.</a:t>
            </a:r>
            <a:endParaRPr lang="en-US" dirty="0"/>
          </a:p>
          <a:p>
            <a:pPr lvl="0" algn="just" rtl="1"/>
            <a:r>
              <a:rPr lang="ar-IQ" dirty="0"/>
              <a:t>تضمن النظم الخبيرة اعلى مستوى من الرشد والعقلانية عند اتخاذ القرارات لحل المشكلات وبالتالي تتصف قراراتها وتوصياتها بالحيادية والموثوقية.</a:t>
            </a:r>
            <a:endParaRPr lang="en-US" dirty="0"/>
          </a:p>
          <a:p>
            <a:pPr lvl="0" algn="just" rtl="1"/>
            <a:r>
              <a:rPr lang="ar-IQ" dirty="0"/>
              <a:t>يمكن ان تستخدم النظم الخبيرة في حوسبة المهام والانشطة الروتينية المتكررة المهمة لمنع الخطأ الانساني الذي قد يسبب اخطاراً كبيرة وخسائر مادية وانسانية فادحة.</a:t>
            </a:r>
            <a:endParaRPr lang="en-US" dirty="0"/>
          </a:p>
          <a:p>
            <a:pPr lvl="0" algn="just" rtl="1"/>
            <a:r>
              <a:rPr lang="ar-IQ" dirty="0"/>
              <a:t>التكلفة القليلة نسبياً التي تتحملها المنظمة في بعض الاحيان عندما تقرر الاعتماد على النظام الخبير لتنفيذ بعض الانشطة والعمليات او لتقديم الدعم المباشر للادارة بدلاً من الخبير الانساني</a:t>
            </a:r>
            <a:r>
              <a:rPr lang="ar-IQ" dirty="0" smtClean="0"/>
              <a:t>.</a:t>
            </a:r>
          </a:p>
          <a:p>
            <a:pPr algn="just" rtl="1"/>
            <a:r>
              <a:rPr lang="ar-IQ" b="1" u="sng" dirty="0" smtClean="0"/>
              <a:t>2.نظم </a:t>
            </a:r>
            <a:r>
              <a:rPr lang="ar-IQ" b="1" u="sng" dirty="0"/>
              <a:t>التفكير على اساس الحالات: </a:t>
            </a:r>
            <a:endParaRPr lang="en-US" dirty="0"/>
          </a:p>
          <a:p>
            <a:pPr algn="just" rtl="1"/>
            <a:r>
              <a:rPr lang="ar-IQ" dirty="0"/>
              <a:t> تستخدم نظم التفكير على اساس الحالات تقنيات الادراك على اساس الحالات العملية التي وقعت في الماضي والتي يمكن من خلال استرجاع الحالات القريبة من المشكلة موضوع القرار اي الاستفادة من حلول لماضي والتطوير والتعديل عليها في ضوء الظروف والتغيرات الجديدة. ويمكن ان نقول ان التفكير على اساس الحالات يقع ضمن فئة الذكاء التنظيمي والجماعي والتعاوني وذلك لانها تتعاطى مع المعرفة والخبرة المتراكمة للمنظمة وتعمل على اكتسابها وتخزينها واستثمارها من خلال دعم القرارات الادارية,</a:t>
            </a:r>
            <a:endParaRPr lang="en-US" dirty="0"/>
          </a:p>
        </p:txBody>
      </p:sp>
    </p:spTree>
    <p:extLst>
      <p:ext uri="{BB962C8B-B14F-4D97-AF65-F5344CB8AC3E}">
        <p14:creationId xmlns:p14="http://schemas.microsoft.com/office/powerpoint/2010/main" val="3990838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TotalTime>
  <Words>2510</Words>
  <Application>Microsoft Office PowerPoint</Application>
  <PresentationFormat>On-screen Show (4:3)</PresentationFormat>
  <Paragraphs>117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نظم معلومات إدارة المعرفة Knowledge Management Information Systems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إصلاح إدارة سلسلة التجهيز العالمية في ظل الأوبئة: إطار عمل GREAT-3Rs </dc:title>
  <dc:creator>AL NASIH</dc:creator>
  <cp:lastModifiedBy>AL NASIH</cp:lastModifiedBy>
  <cp:revision>22</cp:revision>
  <dcterms:created xsi:type="dcterms:W3CDTF">2006-08-16T00:00:00Z</dcterms:created>
  <dcterms:modified xsi:type="dcterms:W3CDTF">2024-02-22T16:08:37Z</dcterms:modified>
</cp:coreProperties>
</file>