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D05F477-6F8C-4397-A4AF-7AD8D327E38D}">
          <p14:sldIdLst>
            <p14:sldId id="256"/>
            <p14:sldId id="257"/>
            <p14:sldId id="258"/>
            <p14:sldId id="259"/>
            <p14:sldId id="260"/>
            <p14:sldId id="261"/>
            <p14:sldId id="262"/>
            <p14:sldId id="263"/>
            <p14:sldId id="264"/>
            <p14:sldId id="265"/>
            <p14:sldId id="266"/>
            <p14:sldId id="267"/>
            <p14:sldId id="268"/>
            <p14:sldId id="269"/>
            <p14:sldId id="270"/>
            <p14:sldId id="271"/>
            <p14:sldId id="272"/>
          </p14:sldIdLst>
        </p14:section>
        <p14:section name="Untitled Section" id="{B30D50C6-1BEB-4C4B-A512-1626775E1586}">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757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4/30/2024</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4/30/2024</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3050"/>
            <a:ext cx="4114800" cy="1162050"/>
          </a:xfrm>
        </p:spPr>
        <p:style>
          <a:lnRef idx="1">
            <a:schemeClr val="accent3"/>
          </a:lnRef>
          <a:fillRef idx="2">
            <a:schemeClr val="accent3"/>
          </a:fillRef>
          <a:effectRef idx="1">
            <a:schemeClr val="accent3"/>
          </a:effectRef>
          <a:fontRef idx="minor">
            <a:schemeClr val="dk1"/>
          </a:fontRef>
        </p:style>
        <p:txBody>
          <a:bodyPr>
            <a:noAutofit/>
          </a:bodyPr>
          <a:lstStyle/>
          <a:p>
            <a:pPr algn="ctr" rtl="1"/>
            <a:r>
              <a:rPr lang="ar-SA" sz="1800" b="1" dirty="0"/>
              <a:t>التفكير المعرفي ورأس المال المعرفي</a:t>
            </a:r>
            <a:r>
              <a:rPr lang="en-US" sz="1800" dirty="0"/>
              <a:t/>
            </a:r>
            <a:br>
              <a:rPr lang="en-US" sz="1800" dirty="0"/>
            </a:br>
            <a:r>
              <a:rPr lang="en-US" sz="1800" b="1" dirty="0" err="1"/>
              <a:t>Knowledgement</a:t>
            </a:r>
            <a:r>
              <a:rPr lang="en-US" sz="1800" b="1" dirty="0"/>
              <a:t> Thinking &amp; The Knowledge Capital</a:t>
            </a:r>
            <a:endParaRPr lang="en-US" sz="1800" dirty="0"/>
          </a:p>
        </p:txBody>
      </p:sp>
      <p:sp>
        <p:nvSpPr>
          <p:cNvPr id="6" name="Text Placeholder 5"/>
          <p:cNvSpPr>
            <a:spLocks noGrp="1"/>
          </p:cNvSpPr>
          <p:nvPr>
            <p:ph type="body" idx="2"/>
          </p:nvPr>
        </p:nvSpPr>
        <p:spPr>
          <a:xfrm>
            <a:off x="457200" y="1435100"/>
            <a:ext cx="4114800" cy="4691063"/>
          </a:xfrm>
        </p:spPr>
        <p:style>
          <a:lnRef idx="1">
            <a:schemeClr val="accent4"/>
          </a:lnRef>
          <a:fillRef idx="2">
            <a:schemeClr val="accent4"/>
          </a:fillRef>
          <a:effectRef idx="1">
            <a:schemeClr val="accent4"/>
          </a:effectRef>
          <a:fontRef idx="minor">
            <a:schemeClr val="dk1"/>
          </a:fontRef>
        </p:style>
        <p:txBody>
          <a:bodyPr>
            <a:normAutofit/>
          </a:bodyPr>
          <a:lstStyle/>
          <a:p>
            <a:pPr algn="r"/>
            <a:r>
              <a:rPr lang="ar-IQ" sz="1800" b="1" dirty="0"/>
              <a:t> </a:t>
            </a:r>
            <a:endParaRPr lang="en-US" sz="1800" dirty="0"/>
          </a:p>
          <a:p>
            <a:pPr algn="ctr" rtl="1"/>
            <a:r>
              <a:rPr lang="ar-IQ" sz="2400" b="1" dirty="0" smtClean="0"/>
              <a:t>مقدمة الى </a:t>
            </a:r>
          </a:p>
          <a:p>
            <a:pPr algn="ctr" rtl="1"/>
            <a:r>
              <a:rPr lang="ar-IQ" sz="2400" b="1" dirty="0" smtClean="0"/>
              <a:t>أ</a:t>
            </a:r>
            <a:r>
              <a:rPr lang="ar-IQ" sz="2400" b="1" dirty="0"/>
              <a:t>. </a:t>
            </a:r>
            <a:r>
              <a:rPr lang="ar-IQ" sz="2400" b="1" dirty="0" smtClean="0"/>
              <a:t>د.</a:t>
            </a:r>
            <a:r>
              <a:rPr lang="ar-IQ" sz="2400" b="1" dirty="0"/>
              <a:t> </a:t>
            </a:r>
            <a:r>
              <a:rPr lang="ar-IQ" sz="2400" b="1" dirty="0" smtClean="0"/>
              <a:t>سمية عباس مجيد</a:t>
            </a:r>
            <a:endParaRPr lang="en-US" sz="2400" b="1" dirty="0"/>
          </a:p>
          <a:p>
            <a:pPr algn="ctr" rtl="1"/>
            <a:r>
              <a:rPr lang="ar-IQ" sz="2400" b="1" dirty="0"/>
              <a:t>كجزء من متطلبات مادة ادارة </a:t>
            </a:r>
            <a:r>
              <a:rPr lang="ar-IQ" sz="2400" b="1" dirty="0" smtClean="0"/>
              <a:t>المعرفة   </a:t>
            </a:r>
            <a:endParaRPr lang="en-US" sz="2400" b="1" dirty="0"/>
          </a:p>
          <a:p>
            <a:pPr algn="ctr" rtl="1"/>
            <a:r>
              <a:rPr lang="ar-IQ" sz="2400" b="1" dirty="0"/>
              <a:t>اعداد الطالبة / رغد جمال عباس</a:t>
            </a:r>
            <a:endParaRPr lang="en-US" sz="2400" b="1" dirty="0"/>
          </a:p>
          <a:p>
            <a:pPr algn="ctr" rtl="1"/>
            <a:r>
              <a:rPr lang="ar-IQ" sz="2400" b="1" dirty="0"/>
              <a:t> </a:t>
            </a:r>
            <a:endParaRPr lang="en-US" sz="2400" b="1" dirty="0"/>
          </a:p>
          <a:p>
            <a:pPr algn="ctr" rtl="1"/>
            <a:r>
              <a:rPr lang="ar-IQ" sz="2400" b="1" dirty="0" smtClean="0"/>
              <a:t>2024/5/9</a:t>
            </a:r>
            <a:endParaRPr lang="en-US" sz="2400" b="1" dirty="0"/>
          </a:p>
          <a:p>
            <a:pPr algn="just" rtl="1"/>
            <a:endParaRPr lang="en-US" sz="1800" b="1" dirty="0">
              <a:solidFill>
                <a:schemeClr val="accent4">
                  <a:lumMod val="75000"/>
                </a:schemeClr>
              </a:solidFill>
              <a:latin typeface="Arial" pitchFamily="34" charset="0"/>
              <a:cs typeface="Arial" pitchFamily="34" charset="0"/>
            </a:endParaRPr>
          </a:p>
        </p:txBody>
      </p:sp>
      <p:pic>
        <p:nvPicPr>
          <p:cNvPr id="7" name="صورة 1"/>
          <p:cNvPicPr>
            <a:picLocks noGrp="1"/>
          </p:cNvPicPr>
          <p:nvPr>
            <p:ph sz="half" idx="1"/>
          </p:nvPr>
        </p:nvPicPr>
        <p:blipFill>
          <a:blip r:embed="rId2">
            <a:extLst>
              <a:ext uri="{28A0092B-C50C-407E-A947-70E740481C1C}">
                <a14:useLocalDpi xmlns:a14="http://schemas.microsoft.com/office/drawing/2010/main" val="0"/>
              </a:ext>
            </a:extLst>
          </a:blip>
          <a:srcRect/>
          <a:stretch>
            <a:fillRect/>
          </a:stretch>
        </p:blipFill>
        <p:spPr bwMode="auto">
          <a:xfrm>
            <a:off x="4953000" y="659925"/>
            <a:ext cx="3698560" cy="3454876"/>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395609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88234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087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894159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7255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27621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52166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75241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201189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E757AD"/>
        </a:solidFill>
        <a:effectLst/>
      </p:bgPr>
    </p:bg>
    <p:spTree>
      <p:nvGrpSpPr>
        <p:cNvPr id="1" name=""/>
        <p:cNvGrpSpPr/>
        <p:nvPr/>
      </p:nvGrpSpPr>
      <p:grpSpPr>
        <a:xfrm>
          <a:off x="0" y="0"/>
          <a:ext cx="0" cy="0"/>
          <a:chOff x="0" y="0"/>
          <a:chExt cx="0" cy="0"/>
        </a:xfrm>
      </p:grpSpPr>
      <p:sp>
        <p:nvSpPr>
          <p:cNvPr id="3" name="Rectangle 2"/>
          <p:cNvSpPr/>
          <p:nvPr/>
        </p:nvSpPr>
        <p:spPr>
          <a:xfrm>
            <a:off x="762000" y="1859340"/>
            <a:ext cx="7467600" cy="2308324"/>
          </a:xfrm>
          <a:prstGeom prst="rect">
            <a:avLst/>
          </a:prstGeom>
        </p:spPr>
        <p:txBody>
          <a:bodyPr wrap="square">
            <a:spAutoFit/>
          </a:bodyPr>
          <a:lstStyle/>
          <a:p>
            <a:pPr algn="just" rtl="1" fontAlgn="base"/>
            <a:r>
              <a:rPr lang="ar-SA" b="1" dirty="0"/>
              <a:t>التفكير المعرفي يُعرف عادة على أنه مجموعة من العمليات العقلية التي تهدف إلى اكتساب المعرفة وفهم العالم من حولنا. يتضمن هذا النوع من التفكير العديد من العمليات المهمة مثل الإدراك والتذكر وحل المشكلات واتخاذ القرارات</a:t>
            </a:r>
            <a:r>
              <a:rPr lang="en-US" b="1" dirty="0"/>
              <a:t>. </a:t>
            </a:r>
          </a:p>
          <a:p>
            <a:pPr algn="just" rtl="1" fontAlgn="base"/>
            <a:r>
              <a:rPr lang="ar-SA" b="1" dirty="0"/>
              <a:t>يعد التفكير المعرفي جزءًا لا يتجزأ من دراسة العقل وعلوم النفس. يبحث العلماء في هذا المجال في كيفية عمل العقل البشري وكيف يستفيد الأفراد من الإدراك لتحقيق أهدافهم</a:t>
            </a:r>
            <a:r>
              <a:rPr lang="en-US" b="1" dirty="0"/>
              <a:t>.</a:t>
            </a:r>
            <a:br>
              <a:rPr lang="en-US" b="1" dirty="0"/>
            </a:br>
            <a:r>
              <a:rPr lang="ar-SA" b="1" dirty="0"/>
              <a:t>الإدراك يعتبر الأساس في التفكير المعرفي، حيث يساعدنا على استقبال ومعالجة المعلومات الحسية من حولنا واستخدامها في فهم العالم واتخاذ القرارات. إن الإدراك يتأثر بالعديد من العوامل مثل الوراثة والبيئة والعمر</a:t>
            </a:r>
            <a:r>
              <a:rPr lang="en-US" b="1" dirty="0"/>
              <a:t>.</a:t>
            </a:r>
          </a:p>
        </p:txBody>
      </p:sp>
    </p:spTree>
    <p:extLst>
      <p:ext uri="{BB962C8B-B14F-4D97-AF65-F5344CB8AC3E}">
        <p14:creationId xmlns:p14="http://schemas.microsoft.com/office/powerpoint/2010/main" val="3634806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2274838"/>
            <a:ext cx="7848600" cy="1477328"/>
          </a:xfrm>
          <a:prstGeom prst="rect">
            <a:avLst/>
          </a:prstGeom>
        </p:spPr>
        <p:txBody>
          <a:bodyPr wrap="square">
            <a:spAutoFit/>
          </a:bodyPr>
          <a:lstStyle/>
          <a:p>
            <a:pPr algn="just" rtl="1" fontAlgn="base"/>
            <a:r>
              <a:rPr lang="ar-SA" b="1" dirty="0"/>
              <a:t>تتضمن العمليات المعرفية الأساسية الانتباه واللغة والتعلم والذاكرة والفكر. هذه العمليات تعتبر أساسية للتفكير المعرفي وتساهم في تكوين معرفتنا وفهمنا للعالم</a:t>
            </a:r>
            <a:r>
              <a:rPr lang="en-US" b="1" dirty="0"/>
              <a:t>.</a:t>
            </a:r>
          </a:p>
          <a:p>
            <a:pPr algn="just" rtl="1"/>
            <a:r>
              <a:rPr lang="ar-SA" b="1" dirty="0"/>
              <a:t>يمكن استخدام الإدراك في العديد من السياقات والمجالات مثل صياغة الذكريات واتخاذ القرارات وفهم العالم من حولنا. يساعد الإدراك على تحليل المعلومات واستخدامها بشكل منطقي وفعال</a:t>
            </a:r>
            <a:r>
              <a:rPr lang="en-US" b="1" dirty="0"/>
              <a:t>.</a:t>
            </a:r>
            <a:br>
              <a:rPr lang="en-US" b="1" dirty="0"/>
            </a:br>
            <a:endParaRPr lang="en-US" b="1" dirty="0"/>
          </a:p>
        </p:txBody>
      </p:sp>
    </p:spTree>
    <p:extLst>
      <p:ext uri="{BB962C8B-B14F-4D97-AF65-F5344CB8AC3E}">
        <p14:creationId xmlns:p14="http://schemas.microsoft.com/office/powerpoint/2010/main" val="793676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1582341"/>
            <a:ext cx="7315200" cy="4801314"/>
          </a:xfrm>
          <a:prstGeom prst="rect">
            <a:avLst/>
          </a:prstGeom>
        </p:spPr>
        <p:txBody>
          <a:bodyPr wrap="square">
            <a:spAutoFit/>
          </a:bodyPr>
          <a:lstStyle/>
          <a:p>
            <a:pPr algn="r" rtl="1"/>
            <a:r>
              <a:rPr lang="ar-SA" b="1" dirty="0"/>
              <a:t>مهارات التفكير المعرفي</a:t>
            </a:r>
            <a:r>
              <a:rPr lang="en-US" b="1" dirty="0"/>
              <a:t> :</a:t>
            </a:r>
            <a:endParaRPr lang="en-US" dirty="0"/>
          </a:p>
          <a:p>
            <a:pPr algn="r" rtl="1"/>
            <a:r>
              <a:rPr lang="en-US" b="1" dirty="0"/>
              <a:t>1 </a:t>
            </a:r>
            <a:r>
              <a:rPr lang="ar-SA" dirty="0"/>
              <a:t>ـ مهارات التركيز</a:t>
            </a:r>
            <a:r>
              <a:rPr lang="en-US" dirty="0"/>
              <a:t> :</a:t>
            </a:r>
            <a:br>
              <a:rPr lang="en-US" dirty="0"/>
            </a:br>
            <a:r>
              <a:rPr lang="en-US" dirty="0"/>
              <a:t>* </a:t>
            </a:r>
            <a:r>
              <a:rPr lang="ar-SA" dirty="0"/>
              <a:t>توضيح ظروف المشكلة .</a:t>
            </a:r>
            <a:endParaRPr lang="en-US" dirty="0"/>
          </a:p>
          <a:p>
            <a:pPr algn="r" rtl="1"/>
            <a:r>
              <a:rPr lang="ar-SA" dirty="0"/>
              <a:t> * تحديد الأهداف</a:t>
            </a:r>
            <a:r>
              <a:rPr lang="en-US" dirty="0"/>
              <a:t> .</a:t>
            </a:r>
            <a:br>
              <a:rPr lang="en-US" dirty="0"/>
            </a:br>
            <a:r>
              <a:rPr lang="en-US" dirty="0"/>
              <a:t>2 </a:t>
            </a:r>
            <a:r>
              <a:rPr lang="ar-SA" dirty="0"/>
              <a:t>ـ مهارات جمع المعلومات</a:t>
            </a:r>
            <a:r>
              <a:rPr lang="en-US" dirty="0"/>
              <a:t> :</a:t>
            </a:r>
            <a:br>
              <a:rPr lang="en-US" dirty="0"/>
            </a:br>
            <a:r>
              <a:rPr lang="en-US" dirty="0"/>
              <a:t>* </a:t>
            </a:r>
            <a:r>
              <a:rPr lang="ar-SA" dirty="0"/>
              <a:t>الملاحظة : وتعني الحصول على المعلومات عن طرق أحد الحواس أو أكثر</a:t>
            </a:r>
            <a:r>
              <a:rPr lang="en-US" dirty="0"/>
              <a:t> .</a:t>
            </a:r>
            <a:br>
              <a:rPr lang="en-US" dirty="0"/>
            </a:br>
            <a:r>
              <a:rPr lang="en-US" dirty="0"/>
              <a:t>* </a:t>
            </a:r>
            <a:r>
              <a:rPr lang="ar-SA" dirty="0"/>
              <a:t>التساؤل : وهو البحث عن معلومات جديدة عن طريق إثارة الأسئلة</a:t>
            </a:r>
            <a:r>
              <a:rPr lang="en-US" dirty="0"/>
              <a:t> .</a:t>
            </a:r>
            <a:br>
              <a:rPr lang="en-US" dirty="0"/>
            </a:br>
            <a:r>
              <a:rPr lang="en-US" dirty="0"/>
              <a:t>3 </a:t>
            </a:r>
            <a:r>
              <a:rPr lang="ar-SA" dirty="0"/>
              <a:t>ـ التذكر</a:t>
            </a:r>
            <a:r>
              <a:rPr lang="en-US" dirty="0"/>
              <a:t> :</a:t>
            </a:r>
            <a:br>
              <a:rPr lang="en-US" dirty="0"/>
            </a:br>
            <a:r>
              <a:rPr lang="en-US" dirty="0"/>
              <a:t>* </a:t>
            </a:r>
            <a:r>
              <a:rPr lang="ar-SA" dirty="0"/>
              <a:t>الترميز : ويشمل ترميز وتخزين المعلومات في الذاكرة طويلة الأمد</a:t>
            </a:r>
            <a:r>
              <a:rPr lang="en-US" dirty="0"/>
              <a:t> .</a:t>
            </a:r>
            <a:br>
              <a:rPr lang="en-US" dirty="0"/>
            </a:br>
            <a:r>
              <a:rPr lang="en-US" dirty="0"/>
              <a:t>* </a:t>
            </a:r>
            <a:r>
              <a:rPr lang="ar-SA" dirty="0"/>
              <a:t>الاستدعاء : استرجاع المعلومات من الذاكرة طويلة الأمد</a:t>
            </a:r>
            <a:r>
              <a:rPr lang="en-US" dirty="0"/>
              <a:t> </a:t>
            </a:r>
            <a:r>
              <a:rPr lang="en-US" dirty="0" smtClean="0"/>
              <a:t>.</a:t>
            </a:r>
            <a:endParaRPr lang="ar-IQ" dirty="0" smtClean="0"/>
          </a:p>
          <a:p>
            <a:pPr algn="r" rtl="1"/>
            <a:r>
              <a:rPr lang="en-US" dirty="0"/>
              <a:t>4 </a:t>
            </a:r>
            <a:r>
              <a:rPr lang="ar-SA" dirty="0"/>
              <a:t>ـ مهارات تنظيم المعلومات</a:t>
            </a:r>
            <a:r>
              <a:rPr lang="en-US" dirty="0"/>
              <a:t> :</a:t>
            </a:r>
            <a:br>
              <a:rPr lang="en-US" dirty="0"/>
            </a:br>
            <a:r>
              <a:rPr lang="en-US" dirty="0"/>
              <a:t>* </a:t>
            </a:r>
            <a:r>
              <a:rPr lang="ar-SA" dirty="0"/>
              <a:t>المقارنة : وتعني ملاحظة أوجه الشبه والاختلاف بين شيئين أو أكثر</a:t>
            </a:r>
            <a:r>
              <a:rPr lang="en-US" dirty="0"/>
              <a:t> .</a:t>
            </a:r>
            <a:br>
              <a:rPr lang="en-US" dirty="0"/>
            </a:br>
            <a:r>
              <a:rPr lang="en-US" dirty="0"/>
              <a:t>* </a:t>
            </a:r>
            <a:r>
              <a:rPr lang="ar-SA" dirty="0"/>
              <a:t>التصنيف : وضع الأشياء في مجموعات وفق خصائص مشتركة</a:t>
            </a:r>
            <a:r>
              <a:rPr lang="en-US" dirty="0"/>
              <a:t> .</a:t>
            </a:r>
            <a:br>
              <a:rPr lang="en-US" dirty="0"/>
            </a:br>
            <a:r>
              <a:rPr lang="en-US" dirty="0"/>
              <a:t>* </a:t>
            </a:r>
            <a:r>
              <a:rPr lang="ar-SA" dirty="0"/>
              <a:t>الترتيب : وضع الأشياء أو المفردات في منظومة أو سياق وفق أسس معينة</a:t>
            </a:r>
            <a:r>
              <a:rPr lang="en-US" dirty="0"/>
              <a:t> .</a:t>
            </a:r>
            <a:br>
              <a:rPr lang="en-US" dirty="0"/>
            </a:br>
            <a:r>
              <a:rPr lang="en-US" dirty="0"/>
              <a:t>5 </a:t>
            </a:r>
            <a:r>
              <a:rPr lang="ar-SA" dirty="0"/>
              <a:t>ـ مهارات التحليل</a:t>
            </a:r>
            <a:r>
              <a:rPr lang="en-US" dirty="0"/>
              <a:t> :</a:t>
            </a:r>
            <a:br>
              <a:rPr lang="en-US" dirty="0"/>
            </a:br>
            <a:r>
              <a:rPr lang="en-US" dirty="0"/>
              <a:t>* </a:t>
            </a:r>
            <a:r>
              <a:rPr lang="ar-SA" dirty="0"/>
              <a:t>تحديد الخصائص والمكونات والتمييز بين الأشياء</a:t>
            </a:r>
            <a:r>
              <a:rPr lang="en-US" dirty="0"/>
              <a:t> .</a:t>
            </a:r>
            <a:br>
              <a:rPr lang="en-US" dirty="0"/>
            </a:br>
            <a:r>
              <a:rPr lang="en-US" dirty="0"/>
              <a:t>* </a:t>
            </a:r>
            <a:r>
              <a:rPr lang="ar-SA" dirty="0"/>
              <a:t>تحديد العلاقات والأنماط ، والتعرف على الطرائق الرابطة بين المكونات</a:t>
            </a:r>
            <a:endParaRPr lang="en-US" dirty="0"/>
          </a:p>
        </p:txBody>
      </p:sp>
    </p:spTree>
    <p:extLst>
      <p:ext uri="{BB962C8B-B14F-4D97-AF65-F5344CB8AC3E}">
        <p14:creationId xmlns:p14="http://schemas.microsoft.com/office/powerpoint/2010/main" val="3598478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733800" y="1143000"/>
            <a:ext cx="4495461" cy="646331"/>
          </a:xfrm>
          <a:prstGeom prst="rect">
            <a:avLst/>
          </a:prstGeom>
        </p:spPr>
        <p:txBody>
          <a:bodyPr wrap="none">
            <a:spAutoFit/>
          </a:bodyPr>
          <a:lstStyle/>
          <a:p>
            <a:r>
              <a:rPr lang="ar-SA" b="1" dirty="0"/>
              <a:t>العلاقة مابين المعرفة فوق المعرفية والتحكم فوق </a:t>
            </a:r>
            <a:r>
              <a:rPr lang="ar-SA" b="1" dirty="0" smtClean="0"/>
              <a:t>المعرفي</a:t>
            </a:r>
            <a:endParaRPr lang="ar-IQ" b="1" dirty="0" smtClean="0"/>
          </a:p>
          <a:p>
            <a:pPr algn="r"/>
            <a:r>
              <a:rPr lang="ar-SA" b="1" dirty="0" smtClean="0"/>
              <a:t> </a:t>
            </a:r>
            <a:endParaRPr lang="en-US" dirty="0"/>
          </a:p>
        </p:txBody>
      </p:sp>
      <p:sp>
        <p:nvSpPr>
          <p:cNvPr id="4" name="Rectangle 3"/>
          <p:cNvSpPr/>
          <p:nvPr/>
        </p:nvSpPr>
        <p:spPr>
          <a:xfrm>
            <a:off x="1143000" y="1443841"/>
            <a:ext cx="6858000" cy="3693319"/>
          </a:xfrm>
          <a:prstGeom prst="rect">
            <a:avLst/>
          </a:prstGeom>
        </p:spPr>
        <p:txBody>
          <a:bodyPr wrap="square">
            <a:spAutoFit/>
          </a:bodyPr>
          <a:lstStyle/>
          <a:p>
            <a:pPr lvl="0" algn="just" rtl="1"/>
            <a:r>
              <a:rPr lang="ar-SA" dirty="0"/>
              <a:t>استخدم فلافل (1979 ,</a:t>
            </a:r>
            <a:r>
              <a:rPr lang="en-US" dirty="0" err="1"/>
              <a:t>Flavell</a:t>
            </a:r>
            <a:r>
              <a:rPr lang="ar-SA" dirty="0"/>
              <a:t>) مصطلح ما فوق المعرفة (</a:t>
            </a:r>
            <a:r>
              <a:rPr lang="en-US" dirty="0" err="1"/>
              <a:t>Metacognitin</a:t>
            </a:r>
            <a:r>
              <a:rPr lang="ar-SA" dirty="0"/>
              <a:t>) في أواخر السبعينات، ويعني به المعرفة بالظواهر المعرفية أو التفكير في التفكير ، كما ويشير مصطلح ما فوق المعرفة إلى القدرات المختلفة التي تمكن الفرد من التفكير في عملياته المعرفية. </a:t>
            </a:r>
            <a:endParaRPr lang="en-US" dirty="0"/>
          </a:p>
          <a:p>
            <a:pPr lvl="0" algn="just" rtl="1"/>
            <a:r>
              <a:rPr lang="ar-SA" dirty="0"/>
              <a:t>أن ما فوق المعرفة هي معرفة الفرد ومعتقداته حول المعرفة، إضافة إلى المهارات والاستراتيجيات التي تمكن الفرد من التنظيم الذاتي للعمليات المعرفية وبناء عليه، فيمثل مصطلح ما فوق المعرفة مصطلحاً متعدد الأبعاد، يتم خلاله التمييز بين مكونين رئيسيين المعرفة فوق المعرفية والمهارات فوق المعرفية .</a:t>
            </a:r>
            <a:endParaRPr lang="en-US" dirty="0"/>
          </a:p>
          <a:p>
            <a:pPr lvl="0" algn="just" rtl="1"/>
            <a:r>
              <a:rPr lang="en-US" dirty="0"/>
              <a:t> </a:t>
            </a:r>
            <a:r>
              <a:rPr lang="ar-SA" dirty="0"/>
              <a:t>أن التفكير فوق المعرفي هو الذي يُمكن المتعلم الذي يتعلم استراتيجية ضمن سياق معين على تذكرها وتوظيفها ضمن سياق آخر، وبالتالي، توظيفها، </a:t>
            </a:r>
            <a:endParaRPr lang="ar-IQ" dirty="0" smtClean="0"/>
          </a:p>
          <a:p>
            <a:pPr lvl="0" algn="just" rtl="1"/>
            <a:r>
              <a:rPr lang="ar-SA" dirty="0"/>
              <a:t>يؤكد فلافل (1979 ,</a:t>
            </a:r>
            <a:r>
              <a:rPr lang="en-US" dirty="0" err="1"/>
              <a:t>Flavell</a:t>
            </a:r>
            <a:r>
              <a:rPr lang="ar-SA" dirty="0"/>
              <a:t>) أن التحكم فوق المعرفي يلعب دوراً محورياً في تطور وتنقيح المعرفة فوق المعرفية. وفي سياق مشابه، فقد أشار شراو (1998 ,</a:t>
            </a:r>
            <a:r>
              <a:rPr lang="en-US" dirty="0" err="1"/>
              <a:t>Schraw</a:t>
            </a:r>
            <a:r>
              <a:rPr lang="ar-SA" dirty="0"/>
              <a:t>) إلى عدد من الدراسات الامبريقية التي وجدت أن المعرفة فوق المعرفية تسهل وتزيد أداء عمليات التنظيم والتحكم فوق المعرفي، </a:t>
            </a:r>
            <a:endParaRPr lang="en-US" dirty="0"/>
          </a:p>
        </p:txBody>
      </p:sp>
    </p:spTree>
    <p:extLst>
      <p:ext uri="{BB962C8B-B14F-4D97-AF65-F5344CB8AC3E}">
        <p14:creationId xmlns:p14="http://schemas.microsoft.com/office/powerpoint/2010/main" val="10495361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6800" y="1582341"/>
            <a:ext cx="7467600" cy="2585323"/>
          </a:xfrm>
          <a:prstGeom prst="rect">
            <a:avLst/>
          </a:prstGeom>
        </p:spPr>
        <p:txBody>
          <a:bodyPr wrap="square">
            <a:spAutoFit/>
          </a:bodyPr>
          <a:lstStyle/>
          <a:p>
            <a:pPr algn="r" rtl="1"/>
            <a:r>
              <a:rPr lang="ar-SA" b="1" dirty="0"/>
              <a:t>رأس المال المعرفي </a:t>
            </a:r>
            <a:r>
              <a:rPr lang="en-US" b="1" dirty="0"/>
              <a:t>Knowledge Capital</a:t>
            </a:r>
          </a:p>
          <a:p>
            <a:pPr algn="just" rtl="1"/>
            <a:r>
              <a:rPr lang="ar-SA" dirty="0"/>
              <a:t>رأس المال الفكري أو المعرفي ويقصد به</a:t>
            </a:r>
            <a:r>
              <a:rPr lang="en-US" dirty="0"/>
              <a:t> </a:t>
            </a:r>
            <a:r>
              <a:rPr lang="ar-SA" dirty="0"/>
              <a:t>المعرفة الجماعية أو الضمنية (مثل الخبرات الشخصية) و التي قد لا تكون موثقة و لكنها مختزنة في عقول الأفراد العاملين في مؤسسة ، منظمة أو المجتمع</a:t>
            </a:r>
            <a:r>
              <a:rPr lang="en-US" dirty="0"/>
              <a:t> </a:t>
            </a:r>
            <a:r>
              <a:rPr lang="ar-SA" dirty="0"/>
              <a:t>، فهو يعبر عن أشياء غير ملموسة بعكس الأصول الثابتة، ويمكن تقسيم رأس المال الفكري إلى رأس المال الهيكلي و رأس المال البشري</a:t>
            </a:r>
            <a:r>
              <a:rPr lang="en-US" dirty="0"/>
              <a:t>.</a:t>
            </a:r>
          </a:p>
          <a:p>
            <a:pPr algn="just" rtl="1"/>
            <a:r>
              <a:rPr lang="ar-SA" dirty="0"/>
              <a:t>راس المال المعرفي هو</a:t>
            </a:r>
            <a:r>
              <a:rPr lang="en-US" dirty="0"/>
              <a:t> </a:t>
            </a:r>
            <a:r>
              <a:rPr lang="ar-SA" dirty="0"/>
              <a:t>القيمة المعنوية غير الملموسة لمنظمة، ويتكون من معارفها وعلاقاتها وتقنياتها وإجراءاتها وابتكاراتها</a:t>
            </a:r>
            <a:r>
              <a:rPr lang="en-US" dirty="0"/>
              <a:t>. </a:t>
            </a:r>
            <a:r>
              <a:rPr lang="ar-SA" dirty="0"/>
              <a:t>بمعنى آخر، رأس المال المعرفي هو مجموعة المعرفة التي تمتلكها المنظمة بالكامل. إن امتلاك موظفين يتمتعون بالمهارات وإمكانية الوصول إلى رأس المال المعرفي، يتيح للشركة ميزة نسبية تنفرد بها عن منافسيها</a:t>
            </a:r>
            <a:r>
              <a:rPr lang="en-US" dirty="0"/>
              <a:t>.</a:t>
            </a:r>
          </a:p>
        </p:txBody>
      </p:sp>
    </p:spTree>
    <p:extLst>
      <p:ext uri="{BB962C8B-B14F-4D97-AF65-F5344CB8AC3E}">
        <p14:creationId xmlns:p14="http://schemas.microsoft.com/office/powerpoint/2010/main" val="12512168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2000" y="1166843"/>
            <a:ext cx="7391400" cy="2862322"/>
          </a:xfrm>
          <a:prstGeom prst="rect">
            <a:avLst/>
          </a:prstGeom>
        </p:spPr>
        <p:txBody>
          <a:bodyPr wrap="square">
            <a:spAutoFit/>
          </a:bodyPr>
          <a:lstStyle/>
          <a:p>
            <a:pPr algn="just" rtl="1"/>
            <a:r>
              <a:rPr lang="ar-SA" b="1" dirty="0"/>
              <a:t>مكونات رأس المال المعرفي </a:t>
            </a:r>
            <a:endParaRPr lang="en-US" dirty="0"/>
          </a:p>
          <a:p>
            <a:pPr algn="just" rtl="1"/>
            <a:r>
              <a:rPr lang="ar-SA" dirty="0"/>
              <a:t>يتكون رأس المال المعرفي من ثلاثة فئات :</a:t>
            </a:r>
            <a:endParaRPr lang="en-US" dirty="0"/>
          </a:p>
          <a:p>
            <a:pPr lvl="0" algn="just" rtl="1"/>
            <a:r>
              <a:rPr lang="ar-SA" dirty="0"/>
              <a:t>رأس المال البشري : يشير الى المساهمات التي يقدمها العاملون ضمن شركة ما بأستخدام مواهبهم ومهاراتهم وخبراتهم , يمتلك الافراد فقط ولكن يمكن تسخيره واستثماره من قبل الشركة .</a:t>
            </a:r>
            <a:endParaRPr lang="en-US" dirty="0"/>
          </a:p>
          <a:p>
            <a:pPr lvl="0" algn="just" rtl="1"/>
            <a:r>
              <a:rPr lang="ar-SA" dirty="0"/>
              <a:t>رأس المال الهيكلي : راس المال غير المادي الذي تمتلكه الشركة ويتكون من : الاساليب , التقنيات , العمليات , والاجراءات وقد يشمل رأس المال الهيكلي الملكية الفكرية مثل : قواعد البيانات والرموز وبراءات الاختراع والبرمجيات والعلامات التجارية وغيرها .</a:t>
            </a:r>
            <a:endParaRPr lang="en-US" dirty="0"/>
          </a:p>
          <a:p>
            <a:pPr lvl="0" algn="just" rtl="1"/>
            <a:r>
              <a:rPr lang="ar-SA" dirty="0"/>
              <a:t>رأس المال العلائقي : يشير الى العلاقات بين زملاء العمل وكذلك العلاقات بين العمال والموردين والزبائن والشركاء والمتعاونين ويشمل رأس المال العلائقي  ايضا الامتيازات والتراخيص والعلامات التجارية لانها ذات قيمة فقط في سياق العلاقة التي تربطها بالزبائن . </a:t>
            </a:r>
            <a:endParaRPr lang="en-US" dirty="0"/>
          </a:p>
        </p:txBody>
      </p:sp>
    </p:spTree>
    <p:extLst>
      <p:ext uri="{BB962C8B-B14F-4D97-AF65-F5344CB8AC3E}">
        <p14:creationId xmlns:p14="http://schemas.microsoft.com/office/powerpoint/2010/main" val="23385688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2438400"/>
            <a:ext cx="7696200" cy="2585323"/>
          </a:xfrm>
          <a:prstGeom prst="rect">
            <a:avLst/>
          </a:prstGeom>
        </p:spPr>
        <p:txBody>
          <a:bodyPr wrap="square">
            <a:spAutoFit/>
          </a:bodyPr>
          <a:lstStyle/>
          <a:p>
            <a:pPr algn="just" rtl="1"/>
            <a:r>
              <a:rPr lang="ar-SA" dirty="0"/>
              <a:t>سنقدم مجموعة من الخدمات التي تلبي احتياجات الشركات التي تتطلع إلى تعظيم رأس مالها المعرفي، بما في ذلك</a:t>
            </a:r>
            <a:r>
              <a:rPr lang="en-US" dirty="0"/>
              <a:t>:</a:t>
            </a:r>
          </a:p>
          <a:p>
            <a:pPr lvl="0" algn="just" rtl="1"/>
            <a:r>
              <a:rPr lang="ar-SA" dirty="0"/>
              <a:t>تحليل رأس المال المعرفي: يتضمن ذلك تحليلاً شاملاً لرأس المال المعرفي للشركة، وتحديد المجالات المحتملة للتحسين .</a:t>
            </a:r>
            <a:endParaRPr lang="en-US" dirty="0"/>
          </a:p>
          <a:p>
            <a:pPr lvl="0" algn="just" rtl="1"/>
            <a:r>
              <a:rPr lang="ar-SA" dirty="0"/>
              <a:t>ورش العمل التدريبية: ستدرب ورش العمل الموظفين وأصحاب المصلحة على كيفية تحسين رأس مالهم المعرفي، مما يسمح لهم بالمساهمة بشكل أكثر فعالية في نجاح الشركة</a:t>
            </a:r>
            <a:r>
              <a:rPr lang="en-US" dirty="0"/>
              <a:t>.</a:t>
            </a:r>
          </a:p>
          <a:p>
            <a:pPr lvl="0" algn="just" rtl="1"/>
            <a:r>
              <a:rPr lang="ar-SA" dirty="0"/>
              <a:t>تطوير الإستراتيجية: سنعمل مع الشركات للمساعدة في تطوير استراتيجيات مستهدفة من شأنها مساعدتها على تحسين رأس مالها المعرفي .</a:t>
            </a:r>
            <a:endParaRPr lang="en-US" dirty="0"/>
          </a:p>
          <a:p>
            <a:pPr lvl="0" algn="just" rtl="1"/>
            <a:r>
              <a:rPr lang="ar-SA" dirty="0"/>
              <a:t>التنفيذ والمراقبة: سيساعد الشركات على تنفيذ ورصد استراتيجياتها لضمان التحسين المستمر</a:t>
            </a:r>
            <a:r>
              <a:rPr lang="en-US" dirty="0"/>
              <a:t>. </a:t>
            </a:r>
          </a:p>
        </p:txBody>
      </p:sp>
    </p:spTree>
    <p:extLst>
      <p:ext uri="{BB962C8B-B14F-4D97-AF65-F5344CB8AC3E}">
        <p14:creationId xmlns:p14="http://schemas.microsoft.com/office/powerpoint/2010/main" val="17370763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609600"/>
            <a:ext cx="7924800" cy="4801314"/>
          </a:xfrm>
          <a:prstGeom prst="rect">
            <a:avLst/>
          </a:prstGeom>
        </p:spPr>
        <p:txBody>
          <a:bodyPr wrap="square">
            <a:spAutoFit/>
          </a:bodyPr>
          <a:lstStyle/>
          <a:p>
            <a:pPr algn="just" rtl="1"/>
            <a:r>
              <a:rPr lang="ar-IQ" b="1" dirty="0"/>
              <a:t>طرق تحليل رأس المال الفكري</a:t>
            </a:r>
            <a:endParaRPr lang="en-US" dirty="0"/>
          </a:p>
          <a:p>
            <a:pPr algn="just" rtl="1"/>
            <a:r>
              <a:rPr lang="ar-IQ" b="1" dirty="0"/>
              <a:t>هناك مجموعة طرق لقياس رأس المال الفكري في المنظمات يمكن توضيح البعض منها في ادناه :</a:t>
            </a:r>
            <a:endParaRPr lang="en-US" dirty="0"/>
          </a:p>
          <a:p>
            <a:pPr lvl="0" algn="just" rtl="1"/>
            <a:r>
              <a:rPr lang="ar-IQ" dirty="0"/>
              <a:t>طرق رأس المال الفكري المباشر (</a:t>
            </a:r>
            <a:r>
              <a:rPr lang="en-US" dirty="0"/>
              <a:t>DIC</a:t>
            </a:r>
            <a:r>
              <a:rPr lang="ar-IQ" dirty="0"/>
              <a:t>) :</a:t>
            </a:r>
            <a:endParaRPr lang="en-US" dirty="0"/>
          </a:p>
          <a:p>
            <a:pPr algn="just" rtl="1"/>
            <a:r>
              <a:rPr lang="ar-IQ" dirty="0"/>
              <a:t>تقدير القيمة الدولارية للموجودات الفكرية من خلال تحديد مكوناتها المختلفة. وبمجرد تحديد هذه المكونات، يمكن تقييمها مباشرة، إما بشكل فردي أو كمعامل مجمع</a:t>
            </a:r>
            <a:endParaRPr lang="en-US" dirty="0"/>
          </a:p>
          <a:p>
            <a:pPr lvl="0" algn="just" rtl="1"/>
            <a:r>
              <a:rPr lang="ar-IQ" dirty="0"/>
              <a:t>طرق رسملة السوق (</a:t>
            </a:r>
            <a:r>
              <a:rPr lang="en-US" dirty="0"/>
              <a:t>MCM</a:t>
            </a:r>
            <a:r>
              <a:rPr lang="ar-IQ" dirty="0"/>
              <a:t>) :</a:t>
            </a:r>
            <a:endParaRPr lang="en-US" dirty="0"/>
          </a:p>
          <a:p>
            <a:pPr algn="just" rtl="1"/>
            <a:r>
              <a:rPr lang="ar-IQ" dirty="0"/>
              <a:t>احسب الفرق بين القيمة السوقية للشركة وحقوق المساهمين كقيمة رأس المال الفكري أو الموجودات الفكرية</a:t>
            </a:r>
            <a:endParaRPr lang="en-US" dirty="0"/>
          </a:p>
          <a:p>
            <a:pPr lvl="0" algn="just" rtl="1"/>
            <a:r>
              <a:rPr lang="ar-IQ" dirty="0"/>
              <a:t>طرق العائد على الموجودات (</a:t>
            </a:r>
            <a:r>
              <a:rPr lang="en-US" dirty="0"/>
              <a:t>ROA</a:t>
            </a:r>
            <a:r>
              <a:rPr lang="ar-IQ" dirty="0"/>
              <a:t>):</a:t>
            </a:r>
            <a:endParaRPr lang="en-US" dirty="0"/>
          </a:p>
          <a:p>
            <a:pPr algn="just" rtl="1"/>
            <a:r>
              <a:rPr lang="ar-IQ" dirty="0"/>
              <a:t>يتم تقسيم متوسط أرباح الشركة قبل الضريبة لفترة من الوقت على متوسط الموجودات الملموسة للشركة. والنتيجة هي العائد على الموجودات للشركة الذي يتم مقارنته بمتوسط الصناعة. يتم ضرب الفرق في متوسط الموجودات الملموسة للشركة لحساب متوسط الربح السنوي من الموجودات الفكرية. وبتقسيم الأرباح فوق المتوسط على متوسط تكلفة رأس المال أو سعر الفائدة للشركة، يمكن للمرء استخلاص تقدير لقيمة موجوداتها الفكرية أو رأس المال الفكري .</a:t>
            </a:r>
            <a:endParaRPr lang="en-US" dirty="0"/>
          </a:p>
          <a:p>
            <a:pPr lvl="0" algn="just" rtl="1"/>
            <a:r>
              <a:rPr lang="ar-IQ" dirty="0"/>
              <a:t>طرق بطاقة الأداء (</a:t>
            </a:r>
            <a:r>
              <a:rPr lang="en-US" dirty="0"/>
              <a:t>SC</a:t>
            </a:r>
            <a:r>
              <a:rPr lang="ar-IQ" dirty="0"/>
              <a:t>) :</a:t>
            </a:r>
            <a:endParaRPr lang="en-US" dirty="0"/>
          </a:p>
          <a:p>
            <a:pPr algn="just" rtl="1"/>
            <a:r>
              <a:rPr lang="ar-IQ" dirty="0"/>
              <a:t>يتم تحديد المكونات المختلفة للموجودات الفكرية أو رأس المال الفكري ويتم إنشاء المؤشرات والأرقام القياسية والإبلاغ عنها في بطاقات الأداء أو الرسوم البيانية. تشبه طرق </a:t>
            </a:r>
            <a:r>
              <a:rPr lang="en-US" dirty="0"/>
              <a:t>SC </a:t>
            </a:r>
            <a:r>
              <a:rPr lang="ar-IQ" dirty="0"/>
              <a:t>طرق </a:t>
            </a:r>
            <a:r>
              <a:rPr lang="en-US" dirty="0"/>
              <a:t>DIS</a:t>
            </a:r>
            <a:r>
              <a:rPr lang="ar-IQ" dirty="0"/>
              <a:t>، ونتوقع عدم إجراء تقدير لقيمة الموجودات الفكرية بالدولار. قد يتم أو لا يتم إنتاج مؤشر مركب .</a:t>
            </a:r>
            <a:endParaRPr lang="en-US" dirty="0"/>
          </a:p>
        </p:txBody>
      </p:sp>
    </p:spTree>
    <p:extLst>
      <p:ext uri="{BB962C8B-B14F-4D97-AF65-F5344CB8AC3E}">
        <p14:creationId xmlns:p14="http://schemas.microsoft.com/office/powerpoint/2010/main" val="39908381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210</TotalTime>
  <Words>755</Words>
  <Application>Microsoft Office PowerPoint</Application>
  <PresentationFormat>On-screen Show (4:3)</PresentationFormat>
  <Paragraphs>45</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Flow</vt:lpstr>
      <vt:lpstr>التفكير المعرفي ورأس المال المعرفي Knowledgement Thinking &amp; The Knowledge Capital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إصلاح إدارة سلسلة التجهيز العالمية في ظل الأوبئة: إطار عمل GREAT-3Rs </dc:title>
  <dc:creator>AL NASIH</dc:creator>
  <cp:lastModifiedBy>AL NASIH</cp:lastModifiedBy>
  <cp:revision>27</cp:revision>
  <dcterms:created xsi:type="dcterms:W3CDTF">2006-08-16T00:00:00Z</dcterms:created>
  <dcterms:modified xsi:type="dcterms:W3CDTF">2024-04-30T09:02:54Z</dcterms:modified>
</cp:coreProperties>
</file>