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05F477-6F8C-4397-A4AF-7AD8D327E38D}">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Untitled Section" id="{B30D50C6-1BEB-4C4B-A512-1626775E15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5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3/20/2024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3/20/2024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4114800" cy="1162050"/>
          </a:xfrm>
        </p:spPr>
        <p:style>
          <a:lnRef idx="1">
            <a:schemeClr val="accent3"/>
          </a:lnRef>
          <a:fillRef idx="2">
            <a:schemeClr val="accent3"/>
          </a:fillRef>
          <a:effectRef idx="1">
            <a:schemeClr val="accent3"/>
          </a:effectRef>
          <a:fontRef idx="minor">
            <a:schemeClr val="dk1"/>
          </a:fontRef>
        </p:style>
        <p:txBody>
          <a:bodyPr>
            <a:noAutofit/>
          </a:bodyPr>
          <a:lstStyle/>
          <a:p>
            <a:pPr algn="ctr" rtl="1"/>
            <a:r>
              <a:rPr lang="ar-IQ" sz="1800" b="1" dirty="0"/>
              <a:t>الابتكارات المعرفية والابداع المعرفة</a:t>
            </a:r>
            <a:r>
              <a:rPr lang="en-US" sz="1800" dirty="0"/>
              <a:t/>
            </a:r>
            <a:br>
              <a:rPr lang="en-US" sz="1800" dirty="0"/>
            </a:br>
            <a:r>
              <a:rPr lang="en-US" sz="1800" b="1" dirty="0"/>
              <a:t>Cognitive innovations and knowledge creativity</a:t>
            </a:r>
            <a:endParaRPr lang="en-US" sz="1800" dirty="0"/>
          </a:p>
        </p:txBody>
      </p:sp>
      <p:sp>
        <p:nvSpPr>
          <p:cNvPr id="6" name="Text Placeholder 5"/>
          <p:cNvSpPr>
            <a:spLocks noGrp="1"/>
          </p:cNvSpPr>
          <p:nvPr>
            <p:ph type="body" idx="2"/>
          </p:nvPr>
        </p:nvSpPr>
        <p:spPr>
          <a:xfrm>
            <a:off x="457200" y="1435100"/>
            <a:ext cx="4114800" cy="4691063"/>
          </a:xfrm>
        </p:spPr>
        <p:style>
          <a:lnRef idx="1">
            <a:schemeClr val="accent4"/>
          </a:lnRef>
          <a:fillRef idx="2">
            <a:schemeClr val="accent4"/>
          </a:fillRef>
          <a:effectRef idx="1">
            <a:schemeClr val="accent4"/>
          </a:effectRef>
          <a:fontRef idx="minor">
            <a:schemeClr val="dk1"/>
          </a:fontRef>
        </p:style>
        <p:txBody>
          <a:bodyPr>
            <a:normAutofit/>
          </a:bodyPr>
          <a:lstStyle/>
          <a:p>
            <a:pPr algn="r"/>
            <a:r>
              <a:rPr lang="ar-IQ" sz="1800" b="1" dirty="0"/>
              <a:t> </a:t>
            </a:r>
            <a:endParaRPr lang="en-US" sz="1800" dirty="0"/>
          </a:p>
          <a:p>
            <a:pPr algn="ctr" rtl="1"/>
            <a:r>
              <a:rPr lang="ar-IQ" sz="2400" b="1" dirty="0" smtClean="0"/>
              <a:t>مقدمة الى </a:t>
            </a:r>
          </a:p>
          <a:p>
            <a:pPr algn="ctr" rtl="1"/>
            <a:r>
              <a:rPr lang="ar-IQ" sz="2400" b="1" dirty="0" smtClean="0"/>
              <a:t>أ</a:t>
            </a:r>
            <a:r>
              <a:rPr lang="ar-IQ" sz="2400" b="1" dirty="0"/>
              <a:t>. </a:t>
            </a:r>
            <a:r>
              <a:rPr lang="ar-IQ" sz="2400" b="1" dirty="0" smtClean="0"/>
              <a:t>د.</a:t>
            </a:r>
            <a:r>
              <a:rPr lang="ar-IQ" sz="2400" b="1" dirty="0"/>
              <a:t> </a:t>
            </a:r>
            <a:r>
              <a:rPr lang="ar-IQ" sz="2400" b="1" dirty="0" smtClean="0"/>
              <a:t>سمية عباس مجيد</a:t>
            </a:r>
            <a:endParaRPr lang="en-US" sz="2400" b="1" dirty="0"/>
          </a:p>
          <a:p>
            <a:pPr algn="ctr" rtl="1"/>
            <a:r>
              <a:rPr lang="ar-IQ" sz="2400" b="1" dirty="0"/>
              <a:t>كجزء من متطلبات مادة ادارة </a:t>
            </a:r>
            <a:r>
              <a:rPr lang="ar-IQ" sz="2400" b="1" dirty="0" smtClean="0"/>
              <a:t>المعرفة   </a:t>
            </a:r>
            <a:endParaRPr lang="en-US" sz="2400" b="1" dirty="0"/>
          </a:p>
          <a:p>
            <a:pPr algn="ctr" rtl="1"/>
            <a:r>
              <a:rPr lang="ar-IQ" sz="2400" b="1" dirty="0"/>
              <a:t>اعداد الطالبة / رغد جمال عباس</a:t>
            </a:r>
            <a:endParaRPr lang="en-US" sz="2400" b="1" dirty="0"/>
          </a:p>
          <a:p>
            <a:pPr algn="ctr" rtl="1"/>
            <a:r>
              <a:rPr lang="ar-IQ" sz="2400" b="1" dirty="0"/>
              <a:t> </a:t>
            </a:r>
            <a:endParaRPr lang="en-US" sz="2400" b="1" dirty="0"/>
          </a:p>
          <a:p>
            <a:pPr algn="ctr" rtl="1"/>
            <a:r>
              <a:rPr lang="ar-IQ" sz="2400" b="1" dirty="0" smtClean="0"/>
              <a:t>2024/3/28</a:t>
            </a:r>
            <a:endParaRPr lang="en-US" sz="2400" b="1" dirty="0"/>
          </a:p>
          <a:p>
            <a:pPr algn="just" rtl="1"/>
            <a:endParaRPr lang="en-US" sz="1800" b="1" dirty="0">
              <a:solidFill>
                <a:schemeClr val="accent4">
                  <a:lumMod val="75000"/>
                </a:schemeClr>
              </a:solidFill>
              <a:latin typeface="Arial" pitchFamily="34" charset="0"/>
              <a:cs typeface="Arial" pitchFamily="34" charset="0"/>
            </a:endParaRPr>
          </a:p>
        </p:txBody>
      </p:sp>
      <p:pic>
        <p:nvPicPr>
          <p:cNvPr id="7" name="صورة 1"/>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953000" y="659925"/>
            <a:ext cx="3698560" cy="345487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3956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19200"/>
            <a:ext cx="7696200" cy="4770537"/>
          </a:xfrm>
          <a:prstGeom prst="rect">
            <a:avLst/>
          </a:prstGeom>
        </p:spPr>
        <p:txBody>
          <a:bodyPr wrap="square">
            <a:spAutoFit/>
          </a:bodyPr>
          <a:lstStyle/>
          <a:p>
            <a:pPr algn="just" rtl="1"/>
            <a:r>
              <a:rPr lang="ar-SA" sz="2400" b="1" dirty="0"/>
              <a:t>خصائص و سمات الشخصية المبدعة</a:t>
            </a:r>
            <a:endParaRPr lang="en-US" sz="2400" dirty="0"/>
          </a:p>
          <a:p>
            <a:pPr algn="just" rtl="1"/>
            <a:r>
              <a:rPr lang="ar-SA" sz="2000" dirty="0"/>
              <a:t>يمكن إيجاز بعض الخصائص التي يتميز بها الشخصية المبدعة فيما يلي:</a:t>
            </a:r>
            <a:endParaRPr lang="en-US" sz="2000" dirty="0"/>
          </a:p>
          <a:p>
            <a:pPr algn="just" rtl="1"/>
            <a:r>
              <a:rPr lang="ar-SA" sz="2000" dirty="0"/>
              <a:t>1.  الذكاء و الثقة بالنفس على تحقيق أهدافه، و أن تكون لديه درجة من التأهيل و الثقافة</a:t>
            </a:r>
            <a:r>
              <a:rPr lang="en-US" sz="2000" dirty="0"/>
              <a:t>.</a:t>
            </a:r>
            <a:endParaRPr lang="en-US" sz="2000" dirty="0"/>
          </a:p>
          <a:p>
            <a:pPr algn="just" rtl="1"/>
            <a:r>
              <a:rPr lang="en-US" sz="2000" dirty="0"/>
              <a:t>- </a:t>
            </a:r>
            <a:r>
              <a:rPr lang="ar-SA" sz="2000" dirty="0"/>
              <a:t>القدرة على تنفيذ الأفكار الإبداعية التي يحملها الشخص المبدع</a:t>
            </a:r>
            <a:r>
              <a:rPr lang="en-US" sz="2000" dirty="0"/>
              <a:t>.</a:t>
            </a:r>
            <a:endParaRPr lang="en-US" sz="2000" dirty="0"/>
          </a:p>
          <a:p>
            <a:pPr algn="just" rtl="1"/>
            <a:r>
              <a:rPr lang="ar-IQ" sz="2000" dirty="0"/>
              <a:t>2. </a:t>
            </a:r>
            <a:r>
              <a:rPr lang="ar-SA" sz="2000" dirty="0"/>
              <a:t>القدرة على استنباط الأمور فلا يرى الظواهر على علاتها بل يقوم بتحليلها ويثير التساؤلات والتشكيك بشكل مستمر</a:t>
            </a:r>
            <a:r>
              <a:rPr lang="en-US" sz="2000" dirty="0"/>
              <a:t>.</a:t>
            </a:r>
            <a:r>
              <a:rPr lang="ar-IQ" sz="2000" dirty="0"/>
              <a:t> </a:t>
            </a:r>
            <a:endParaRPr lang="en-US" sz="2000" dirty="0"/>
          </a:p>
          <a:p>
            <a:pPr algn="just" rtl="1"/>
            <a:r>
              <a:rPr lang="ar-IQ" sz="2000" dirty="0"/>
              <a:t>3. </a:t>
            </a:r>
            <a:r>
              <a:rPr lang="ar-SA" sz="2000" dirty="0"/>
              <a:t>لديه علاقات اجتماعية واسعة ويتعامل مع الآخرين فيستفيد من آراءهم</a:t>
            </a:r>
            <a:r>
              <a:rPr lang="en-US" sz="2000" dirty="0"/>
              <a:t>.</a:t>
            </a:r>
            <a:endParaRPr lang="en-US" sz="2000" dirty="0"/>
          </a:p>
          <a:p>
            <a:pPr algn="just" rtl="1"/>
            <a:r>
              <a:rPr lang="ar-SA" sz="2000" dirty="0"/>
              <a:t>4.  يركز على العمل الفردي لإظهار قدراته وقابليته، فهناك درجة من الأنانية</a:t>
            </a:r>
            <a:r>
              <a:rPr lang="en-US" sz="2000" dirty="0"/>
              <a:t>.</a:t>
            </a:r>
            <a:endParaRPr lang="en-US" sz="2000" dirty="0"/>
          </a:p>
          <a:p>
            <a:pPr algn="just" rtl="1"/>
            <a:r>
              <a:rPr lang="ar-SA" sz="2000" dirty="0"/>
              <a:t>5. غالبا ما يمر بمرحلة طفولة غير مستقرة مما يعزز الاندفاع على إثبات الوجود و إثبات الذات، فقد يكون من أسرة مفككة أو أسرة فقيرة أو من أحياء شعبية</a:t>
            </a:r>
            <a:r>
              <a:rPr lang="en-US" sz="2000" dirty="0"/>
              <a:t>.</a:t>
            </a:r>
            <a:endParaRPr lang="en-US" sz="2000" dirty="0"/>
          </a:p>
          <a:p>
            <a:pPr algn="just" rtl="1"/>
            <a:r>
              <a:rPr lang="ar-IQ" sz="2000" dirty="0"/>
              <a:t>6. </a:t>
            </a:r>
            <a:r>
              <a:rPr lang="ar-SA" sz="2000" dirty="0"/>
              <a:t>الثبات على الرأي والجرأة والإقدام والمجازفة والمخاطرة، فمرحلة الاختبار تحتاج إلى شجاعة عند</a:t>
            </a:r>
            <a:endParaRPr lang="en-US" sz="2000" dirty="0"/>
          </a:p>
          <a:p>
            <a:pPr algn="just" rtl="1"/>
            <a:r>
              <a:rPr lang="ar-SA" sz="2000" dirty="0"/>
              <a:t>تقديم أفكار لم يتم طرحها من قبل</a:t>
            </a:r>
            <a:r>
              <a:rPr lang="en-US" sz="2000" dirty="0"/>
              <a:t>.</a:t>
            </a:r>
            <a:r>
              <a:rPr lang="ar-IQ" sz="2000" dirty="0"/>
              <a:t> </a:t>
            </a:r>
            <a:endParaRPr lang="en-US" sz="2000" dirty="0"/>
          </a:p>
          <a:p>
            <a:pPr algn="just" rtl="1"/>
            <a:r>
              <a:rPr lang="ar-SA" sz="2000" dirty="0"/>
              <a:t>7.يفضل العمل بدون وجود قوانين وأنظمة</a:t>
            </a:r>
            <a:r>
              <a:rPr lang="en-US" sz="2000" dirty="0"/>
              <a:t>.</a:t>
            </a:r>
            <a:endParaRPr lang="en-US" sz="2000" dirty="0"/>
          </a:p>
          <a:p>
            <a:pPr algn="just" rtl="1"/>
            <a:r>
              <a:rPr lang="ar-IQ" sz="2000" dirty="0"/>
              <a:t>8. </a:t>
            </a:r>
            <a:r>
              <a:rPr lang="ar-SA" sz="2000" dirty="0"/>
              <a:t>يميل المبدعون إلى الفضول و البحث وعدم الرضى عن الوضع الراهن</a:t>
            </a:r>
            <a:r>
              <a:rPr lang="en-US" sz="2000" dirty="0"/>
              <a:t> .</a:t>
            </a:r>
            <a:endParaRPr lang="en-US" sz="2000" dirty="0">
              <a:effectLst/>
            </a:endParaRPr>
          </a:p>
        </p:txBody>
      </p:sp>
    </p:spTree>
    <p:extLst>
      <p:ext uri="{BB962C8B-B14F-4D97-AF65-F5344CB8AC3E}">
        <p14:creationId xmlns:p14="http://schemas.microsoft.com/office/powerpoint/2010/main" val="224882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89844"/>
            <a:ext cx="7620000" cy="5324535"/>
          </a:xfrm>
          <a:prstGeom prst="rect">
            <a:avLst/>
          </a:prstGeom>
        </p:spPr>
        <p:txBody>
          <a:bodyPr wrap="square">
            <a:spAutoFit/>
          </a:bodyPr>
          <a:lstStyle/>
          <a:p>
            <a:pPr algn="just" rtl="1"/>
            <a:r>
              <a:rPr lang="ar-SA" sz="2000" b="1" dirty="0"/>
              <a:t>الممارسات الإدارية التي تؤثر في الإبداع  </a:t>
            </a:r>
            <a:endParaRPr lang="en-US" sz="2000" dirty="0"/>
          </a:p>
          <a:p>
            <a:pPr algn="just" rtl="1"/>
            <a:r>
              <a:rPr lang="ar-SA" sz="2000" dirty="0"/>
              <a:t>توجد عدة ممارسات تؤثر على عملية الإبداع وهي كالأتي : </a:t>
            </a:r>
            <a:endParaRPr lang="en-US" sz="2000" dirty="0"/>
          </a:p>
          <a:p>
            <a:pPr lvl="0" algn="just" rtl="1"/>
            <a:r>
              <a:rPr lang="en-US" sz="2000" dirty="0"/>
              <a:t> </a:t>
            </a:r>
            <a:r>
              <a:rPr lang="ar-SA" sz="2000" b="1" dirty="0"/>
              <a:t>التحدي</a:t>
            </a:r>
            <a:r>
              <a:rPr lang="en-US" sz="2000" b="1" dirty="0"/>
              <a:t>:</a:t>
            </a:r>
            <a:r>
              <a:rPr lang="ar-SA" sz="2000" dirty="0"/>
              <a:t>عن طريق تعيين الشخص المناسب في الوظيفة المناسبة والتي تتصل بخبراته ومهاراته ، وذلك يؤدي إلى توقد شعلة الإبداع لديه ،كما أن التسكين في المكان غير المناسب يؤدي إلى الإحباط والشعور بالتهديد</a:t>
            </a:r>
            <a:r>
              <a:rPr lang="en-US" sz="2000" dirty="0"/>
              <a:t>.</a:t>
            </a:r>
          </a:p>
          <a:p>
            <a:pPr lvl="0" algn="just" rtl="1"/>
            <a:r>
              <a:rPr lang="ar-SA" sz="2000" b="1" dirty="0"/>
              <a:t>الحرية</a:t>
            </a:r>
            <a:r>
              <a:rPr lang="en-US" sz="2000" dirty="0"/>
              <a:t> : </a:t>
            </a:r>
            <a:r>
              <a:rPr lang="ar-SA" sz="2000" dirty="0"/>
              <a:t>وتتمثل في إعطاء الموظف الفرصة لكي يقرر بنفسه كيف ينفذ المهمة المسندة إليه ، فذلك ينمي الحافز الذاتي وحاسة الملكية لديه</a:t>
            </a:r>
            <a:r>
              <a:rPr lang="en-US" sz="2000" dirty="0"/>
              <a:t>.</a:t>
            </a:r>
          </a:p>
          <a:p>
            <a:pPr lvl="0" algn="just" rtl="1"/>
            <a:r>
              <a:rPr lang="en-US" sz="2000" dirty="0"/>
              <a:t> </a:t>
            </a:r>
            <a:r>
              <a:rPr lang="ar-SA" sz="2000" b="1" dirty="0"/>
              <a:t>الموارد</a:t>
            </a:r>
            <a:r>
              <a:rPr lang="en-US" sz="2000" b="1" dirty="0"/>
              <a:t>:</a:t>
            </a:r>
            <a:r>
              <a:rPr lang="en-US" sz="2000" dirty="0"/>
              <a:t> </a:t>
            </a:r>
            <a:r>
              <a:rPr lang="ar-SA" sz="2000" dirty="0"/>
              <a:t>أهم موردين يؤثران على الإبداع هما</a:t>
            </a:r>
            <a:r>
              <a:rPr lang="en-US" sz="2000" dirty="0"/>
              <a:t>: </a:t>
            </a:r>
            <a:r>
              <a:rPr lang="ar-SA" sz="2000" dirty="0"/>
              <a:t>الوقت والمال ، وتوزيعهما يجب أن يكون بعناية فائقة لإطلاق شرارة الإبداع عند الجميع، وعلى العكس فإن توزيعهما بشكل غير عادل يؤدي إلي تثبيط الهمم، كما أن مساحة المكان الذي يعمل فيه الموظف كلما كانت واسعة كلما حركت الخيال المبدع أكثر</a:t>
            </a:r>
            <a:r>
              <a:rPr lang="en-US" sz="2000" dirty="0"/>
              <a:t>. </a:t>
            </a:r>
          </a:p>
          <a:p>
            <a:pPr algn="just" rtl="1"/>
            <a:r>
              <a:rPr lang="ar-SA" sz="2000" b="1" dirty="0"/>
              <a:t>ملامح فرق العمل</a:t>
            </a:r>
            <a:r>
              <a:rPr lang="en-US" sz="2000" b="1" dirty="0"/>
              <a:t>:</a:t>
            </a:r>
            <a:r>
              <a:rPr lang="en-US" sz="2000" dirty="0"/>
              <a:t> </a:t>
            </a:r>
            <a:r>
              <a:rPr lang="ar-SA" sz="2000" dirty="0"/>
              <a:t>كلما كان فريق العمل متآلفا ومتكاملا كلما أدى ذلك إلى مزيد من صقل مهارات التفكير الإبداعي وتبادل </a:t>
            </a:r>
            <a:r>
              <a:rPr lang="ar-SA" sz="2000" dirty="0" smtClean="0"/>
              <a:t>الخبرات</a:t>
            </a:r>
            <a:r>
              <a:rPr lang="ar-IQ" sz="2000" dirty="0" smtClean="0"/>
              <a:t> .</a:t>
            </a:r>
          </a:p>
          <a:p>
            <a:pPr algn="just" rtl="1"/>
            <a:r>
              <a:rPr lang="ar-SA" sz="2000" b="1" dirty="0"/>
              <a:t>تشجيع المشرفين</a:t>
            </a:r>
            <a:r>
              <a:rPr lang="en-US" sz="2000" b="1" dirty="0"/>
              <a:t>:</a:t>
            </a:r>
            <a:r>
              <a:rPr lang="en-US" sz="2000" dirty="0"/>
              <a:t> </a:t>
            </a:r>
            <a:r>
              <a:rPr lang="ar-SA" sz="2000" dirty="0"/>
              <a:t>أن معظم المديرين دائما مشغولون ،وتحت ضغط النتائج يفوتهم تشجيع المجهودات المبدعة الناجحة وغير </a:t>
            </a:r>
            <a:r>
              <a:rPr lang="ar-SA" sz="2000" dirty="0" smtClean="0"/>
              <a:t>الناجحة</a:t>
            </a:r>
            <a:endParaRPr lang="ar-IQ" sz="2000" dirty="0" smtClean="0"/>
          </a:p>
          <a:p>
            <a:pPr algn="just" rtl="1"/>
            <a:r>
              <a:rPr lang="ar-SA" sz="2000" dirty="0"/>
              <a:t>. </a:t>
            </a:r>
            <a:r>
              <a:rPr lang="ar-SA" sz="2000" b="1" dirty="0"/>
              <a:t>دعم المنظمة :</a:t>
            </a:r>
            <a:r>
              <a:rPr lang="ar-SA" sz="2000" dirty="0"/>
              <a:t> إن تشجيع المشرفين يبرز الإبداع ، ولكن الإبداع حقيقة يدعم حينما يهتم به قادة المنظمة الذين عليهم أن يضعوا نظاما أو قيما مؤكدة لتقدير المجهودات الإبداعية</a:t>
            </a:r>
            <a:endParaRPr lang="en-US" sz="2000" dirty="0"/>
          </a:p>
        </p:txBody>
      </p:sp>
    </p:spTree>
    <p:extLst>
      <p:ext uri="{BB962C8B-B14F-4D97-AF65-F5344CB8AC3E}">
        <p14:creationId xmlns:p14="http://schemas.microsoft.com/office/powerpoint/2010/main" val="3133087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08911"/>
            <a:ext cx="8001000" cy="5447645"/>
          </a:xfrm>
          <a:prstGeom prst="rect">
            <a:avLst/>
          </a:prstGeom>
        </p:spPr>
        <p:txBody>
          <a:bodyPr wrap="square">
            <a:spAutoFit/>
          </a:bodyPr>
          <a:lstStyle/>
          <a:p>
            <a:pPr algn="r" rtl="1"/>
            <a:r>
              <a:rPr lang="en-US" sz="2000" b="1" dirty="0"/>
              <a:t>Case Studies of Creativity in Innovative Product Development</a:t>
            </a:r>
            <a:endParaRPr lang="en-US" sz="2000" dirty="0"/>
          </a:p>
          <a:p>
            <a:pPr algn="r" rtl="1"/>
            <a:r>
              <a:rPr lang="ar-SA" sz="2000" b="1" dirty="0"/>
              <a:t>دراسات حالة حول الإبداع في تطوير المنتجات المبتكرة</a:t>
            </a:r>
            <a:endParaRPr lang="en-US" sz="2000" dirty="0"/>
          </a:p>
          <a:p>
            <a:pPr algn="just" rtl="1"/>
            <a:r>
              <a:rPr lang="ar-SA" sz="2400" b="1" u="sng" dirty="0"/>
              <a:t>المشكلة :</a:t>
            </a:r>
            <a:r>
              <a:rPr lang="ar-SA" sz="2400" dirty="0"/>
              <a:t> تنشأ المنتجات المبتكرة عادةً من الحاجة الشخصية أو الخبرة المباشرة للمخترع/المصمم الفردي، وغالبًا ما يكون ذلك نتيجة لاستخدام المنتجات الحالية والعثور عليها غير مرضية. تعد الرغبة في تحسين المصنوعات اليدوية الموجودة أحد جوانب "الاستياء البناء" الذي يظهره الأفراد المبدعون. </a:t>
            </a:r>
            <a:endParaRPr lang="ar-IQ" sz="2400" dirty="0" smtClean="0"/>
          </a:p>
          <a:p>
            <a:pPr algn="just" rtl="1"/>
            <a:r>
              <a:rPr lang="ar-SA" sz="2400" dirty="0"/>
              <a:t>ويميل هؤلاء الأفراد إلى عدم استخدام أبحاث السوق لتحديد احتياجات العملاء قبل عملية تطوير المنتج، ويرجع ذلك عادةً إلى الرأي القائل بأن الطلب على المنتجات الجديدة الجذرية لا يمكن تقييمه بشكل صحيح من خلال أبحاث السوق التقليدية. يميل المخترعون والمصممون إلى تبني إستراتيجية "تركز على الحلول"  مع فكرة أولية أو "مولد أساسي" تم إنشاؤه مبكرًا والذي يوجه عملية تطوير المنتج. غالبًا ما يتم اشتقاق هذا المولد الأساسي من "الذخيرة" الفنية أو التصميمية المتراكمة للفرد، والتي تشمل المعرفة بعمليات إنتاج أو مواد معينة، والمنتجات التي تحظى بالإعجاب أو المفضلة، وما إلى ذلك.</a:t>
            </a:r>
            <a:endParaRPr lang="en-US" sz="2400" dirty="0"/>
          </a:p>
          <a:p>
            <a:pPr algn="r" rtl="1"/>
            <a:endParaRPr lang="en-US" sz="2000" dirty="0"/>
          </a:p>
        </p:txBody>
      </p:sp>
    </p:spTree>
    <p:extLst>
      <p:ext uri="{BB962C8B-B14F-4D97-AF65-F5344CB8AC3E}">
        <p14:creationId xmlns:p14="http://schemas.microsoft.com/office/powerpoint/2010/main" val="158941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413338"/>
            <a:ext cx="8077200" cy="1938992"/>
          </a:xfrm>
          <a:prstGeom prst="rect">
            <a:avLst/>
          </a:prstGeom>
        </p:spPr>
        <p:txBody>
          <a:bodyPr wrap="square">
            <a:spAutoFit/>
          </a:bodyPr>
          <a:lstStyle/>
          <a:p>
            <a:pPr algn="just" rtl="1"/>
            <a:r>
              <a:rPr lang="ar-SA" sz="2400" dirty="0"/>
              <a:t>الإبداع مطلوب خلال تطوير المنتج، وليس فقط في مرحلة المفهوم المبكرة. على الرغم من أن المعرفة المتخصصة قد لا تكون مطلوبة لتصور الفكرة الأساسية وراء الابتكار، إلا أن المعرفة الخاصة بالمجال والخبرة الفنية والتصميمية تكون مطلوبة دائمًا تقريبًا لتجاوز الفكرة لتطوير منتج عملي. وقد لاحظ مولتون؛ "ما يميز المصمم، الذي يبتكر بنجاح، عن المخترع المجنون هو عمق الدراسة. </a:t>
            </a:r>
            <a:endParaRPr lang="en-US" sz="2400" dirty="0">
              <a:effectLst/>
            </a:endParaRPr>
          </a:p>
        </p:txBody>
      </p:sp>
    </p:spTree>
    <p:extLst>
      <p:ext uri="{BB962C8B-B14F-4D97-AF65-F5344CB8AC3E}">
        <p14:creationId xmlns:p14="http://schemas.microsoft.com/office/powerpoint/2010/main" val="39572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276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521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52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011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57AD"/>
        </a:solidFill>
        <a:effectLst/>
      </p:bgPr>
    </p:bg>
    <p:spTree>
      <p:nvGrpSpPr>
        <p:cNvPr id="1" name=""/>
        <p:cNvGrpSpPr/>
        <p:nvPr/>
      </p:nvGrpSpPr>
      <p:grpSpPr>
        <a:xfrm>
          <a:off x="0" y="0"/>
          <a:ext cx="0" cy="0"/>
          <a:chOff x="0" y="0"/>
          <a:chExt cx="0" cy="0"/>
        </a:xfrm>
      </p:grpSpPr>
      <p:sp>
        <p:nvSpPr>
          <p:cNvPr id="2" name="Rectangle 1"/>
          <p:cNvSpPr/>
          <p:nvPr/>
        </p:nvSpPr>
        <p:spPr>
          <a:xfrm>
            <a:off x="609600" y="1859340"/>
            <a:ext cx="7924800" cy="4031873"/>
          </a:xfrm>
          <a:prstGeom prst="rect">
            <a:avLst/>
          </a:prstGeom>
        </p:spPr>
        <p:txBody>
          <a:bodyPr wrap="square">
            <a:spAutoFit/>
          </a:bodyPr>
          <a:lstStyle/>
          <a:p>
            <a:pPr algn="just" rtl="1"/>
            <a:r>
              <a:rPr lang="ar-SA" sz="3200" dirty="0"/>
              <a:t>یعرف</a:t>
            </a:r>
            <a:r>
              <a:rPr lang="ar-SA" sz="1600" dirty="0"/>
              <a:t> </a:t>
            </a:r>
            <a:r>
              <a:rPr lang="ar-SA" sz="2800" b="1" dirty="0"/>
              <a:t>الابتكار</a:t>
            </a:r>
            <a:r>
              <a:rPr lang="ar-SA" sz="2800" dirty="0"/>
              <a:t> على أنه : تنمیة وتطبیق الأفكار الجدیدة في المنظمة، وھنا كلمة تنمیة شاملة فھي تغطي كل شيء من الفكرة الجدیدة إلى إدراك الفكرة إلى جلبھا إلى المنظمة ثم تطبیقھا(راویة،</a:t>
            </a:r>
            <a:r>
              <a:rPr lang="en-US" sz="2800" dirty="0"/>
              <a:t> 2001 </a:t>
            </a:r>
            <a:r>
              <a:rPr lang="ar-SA" sz="2800" dirty="0"/>
              <a:t>، ص</a:t>
            </a:r>
            <a:r>
              <a:rPr lang="en-US" sz="2800" dirty="0"/>
              <a:t> 393</a:t>
            </a:r>
            <a:r>
              <a:rPr lang="ar-SA" sz="2800" dirty="0"/>
              <a:t>)</a:t>
            </a:r>
            <a:endParaRPr lang="en-US" sz="2800" dirty="0"/>
          </a:p>
          <a:p>
            <a:pPr algn="just" rtl="1"/>
            <a:r>
              <a:rPr lang="ar-SA" sz="2800" dirty="0"/>
              <a:t>كما یمكن تعریفه  على أن : ذلك المحتوى في إیجاد منتج مختلف عن المنافسین ویكون من البدائل المفضلة للزبائن</a:t>
            </a:r>
            <a:r>
              <a:rPr lang="en-US" sz="2800" dirty="0"/>
              <a:t>"</a:t>
            </a:r>
            <a:r>
              <a:rPr lang="ar-IQ" sz="2800" dirty="0"/>
              <a:t> (</a:t>
            </a:r>
            <a:r>
              <a:rPr lang="ar-SA" sz="2800" dirty="0"/>
              <a:t>بلال،</a:t>
            </a:r>
            <a:r>
              <a:rPr lang="en-US" sz="2800" dirty="0"/>
              <a:t> 2011 </a:t>
            </a:r>
            <a:r>
              <a:rPr lang="ar-SA" sz="2800" dirty="0"/>
              <a:t>، ص</a:t>
            </a:r>
            <a:r>
              <a:rPr lang="en-US" sz="2800" dirty="0"/>
              <a:t> 2</a:t>
            </a:r>
            <a:r>
              <a:rPr lang="ar-SA" sz="2800" dirty="0"/>
              <a:t>).</a:t>
            </a:r>
            <a:endParaRPr lang="en-US" sz="2800" dirty="0"/>
          </a:p>
          <a:p>
            <a:pPr algn="just" rtl="1"/>
            <a:r>
              <a:rPr lang="ar-SA" sz="2800" dirty="0"/>
              <a:t>أن الابتكار في المنظمات ھو</a:t>
            </a:r>
            <a:r>
              <a:rPr lang="en-US" sz="2800" dirty="0"/>
              <a:t>"</a:t>
            </a:r>
            <a:r>
              <a:rPr lang="ar-SA" sz="2800" dirty="0"/>
              <a:t>عملیة التغییر والھدم الخلاق في طرق عمل الإدارة، تماشیا مع المستجدات التقنیة والتكنولوجیة الھادفة إلى خلق إضافات بناء على المعرفة المتجددة للزبون</a:t>
            </a:r>
            <a:r>
              <a:rPr lang="en-US" sz="2800" dirty="0"/>
              <a:t>"</a:t>
            </a:r>
            <a:endParaRPr lang="en-US" sz="2800" dirty="0">
              <a:effectLst/>
            </a:endParaRPr>
          </a:p>
        </p:txBody>
      </p:sp>
    </p:spTree>
    <p:extLst>
      <p:ext uri="{BB962C8B-B14F-4D97-AF65-F5344CB8AC3E}">
        <p14:creationId xmlns:p14="http://schemas.microsoft.com/office/powerpoint/2010/main" val="363480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219200"/>
            <a:ext cx="6858000" cy="4708981"/>
          </a:xfrm>
          <a:prstGeom prst="rect">
            <a:avLst/>
          </a:prstGeom>
        </p:spPr>
        <p:txBody>
          <a:bodyPr wrap="square">
            <a:spAutoFit/>
          </a:bodyPr>
          <a:lstStyle/>
          <a:p>
            <a:pPr lvl="0" algn="just" rtl="1"/>
            <a:r>
              <a:rPr lang="ar-IQ" sz="2000" b="1" dirty="0" smtClean="0"/>
              <a:t>صفات العمل الابتكاري :</a:t>
            </a:r>
          </a:p>
          <a:p>
            <a:pPr marL="457200" lvl="0" indent="-457200" algn="just" rtl="1">
              <a:buFont typeface="+mj-lt"/>
              <a:buAutoNum type="arabicPeriod"/>
            </a:pPr>
            <a:r>
              <a:rPr lang="ar-SA" sz="2000" dirty="0" smtClean="0"/>
              <a:t>ینبغي </a:t>
            </a:r>
            <a:r>
              <a:rPr lang="ar-SA" sz="2000" dirty="0"/>
              <a:t>أن یمثل الابتكار شیئا جدیدا بالنسبة للمجتمع المزمع تطبیقھ فیه</a:t>
            </a:r>
            <a:r>
              <a:rPr lang="en-US" sz="2000" dirty="0"/>
              <a:t> (</a:t>
            </a:r>
            <a:r>
              <a:rPr lang="ar-SA" sz="2000" dirty="0"/>
              <a:t>بمعنى جماعة العمل أو إدارة معینة  أو المنظمة ككل</a:t>
            </a:r>
            <a:r>
              <a:rPr lang="en-US" sz="2000" dirty="0"/>
              <a:t>) </a:t>
            </a:r>
            <a:r>
              <a:rPr lang="ar-SA" sz="2000" dirty="0"/>
              <a:t>حتى لو لم یكن جدیدا بالضرورة للفرد أو الذین یقومون بتقدیمه .</a:t>
            </a:r>
            <a:endParaRPr lang="en-US" sz="2000" dirty="0"/>
          </a:p>
          <a:p>
            <a:pPr marL="457200" lvl="0" indent="-457200" algn="just" rtl="1">
              <a:buFont typeface="+mj-lt"/>
              <a:buAutoNum type="arabicPeriod"/>
            </a:pPr>
            <a:r>
              <a:rPr lang="ar-SA" sz="2000" dirty="0"/>
              <a:t>یجب أن یكون الابتكار شیئا مقصودا ولیس أمرا عارضا، فإذا قام أحد المصانع بتخفیض إنتاجه بسبب الأثر الناجم عن موجة حر أثرت على العاملین فلا یعتبر ھذا الأمر ابتكارا، ومن ناحیة أخرى إذا قام المصنع بنفس الفعل( تخفیض الإنتاج) بھدف تحسین جودة السلع التي ینتجھا، أو لتقلیل حالات المرض بین العاملین، عندئذ یمكن وصف ھذا الفعل بأنه ابتكاري.</a:t>
            </a:r>
            <a:endParaRPr lang="en-US" sz="2000" dirty="0"/>
          </a:p>
          <a:p>
            <a:pPr marL="457200" lvl="0" indent="-457200" algn="just" rtl="1">
              <a:buFont typeface="+mj-lt"/>
              <a:buAutoNum type="arabicPeriod"/>
            </a:pPr>
            <a:r>
              <a:rPr lang="ar-SA" sz="2000" dirty="0"/>
              <a:t>ینبغي أن لا یكون الابتكار مجرد تغییر روتیني، فقیام المؤسسة بتوظیف شخص جدید لیحل محل شخص أخر قدم استقالته أو بلغ سن التقاعد، لا یمكن اعتباره تغییر ابتكاري بخلاف ذلك فإن إنشاء وظیفة جدیدة تماما یمكن أن تعتبر من قبیل الابتكار.</a:t>
            </a:r>
            <a:endParaRPr lang="en-US" sz="2000" dirty="0"/>
          </a:p>
          <a:p>
            <a:pPr marL="457200" lvl="0" indent="-457200" algn="just" rtl="1">
              <a:buFont typeface="+mj-lt"/>
              <a:buAutoNum type="arabicPeriod"/>
            </a:pPr>
            <a:r>
              <a:rPr lang="ar-SA" sz="2000" dirty="0"/>
              <a:t>یجب أن یھدف الابتكار إلى تحقیق فائدة للمنظمة، أو بعض أقسامھا الفرعیة و</a:t>
            </a:r>
            <a:r>
              <a:rPr lang="en-US" sz="2000" dirty="0"/>
              <a:t>/</a:t>
            </a:r>
            <a:r>
              <a:rPr lang="ar-SA" sz="2000" dirty="0"/>
              <a:t>أو المجتمع الأوسع </a:t>
            </a:r>
            <a:r>
              <a:rPr lang="ar-SA" dirty="0"/>
              <a:t>.</a:t>
            </a:r>
            <a:endParaRPr lang="en-US" dirty="0"/>
          </a:p>
        </p:txBody>
      </p:sp>
    </p:spTree>
    <p:extLst>
      <p:ext uri="{BB962C8B-B14F-4D97-AF65-F5344CB8AC3E}">
        <p14:creationId xmlns:p14="http://schemas.microsoft.com/office/powerpoint/2010/main" val="79367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7162800" cy="4893647"/>
          </a:xfrm>
          <a:prstGeom prst="rect">
            <a:avLst/>
          </a:prstGeom>
        </p:spPr>
        <p:txBody>
          <a:bodyPr wrap="square">
            <a:spAutoFit/>
          </a:bodyPr>
          <a:lstStyle/>
          <a:p>
            <a:pPr lvl="0" algn="just" rtl="1"/>
            <a:r>
              <a:rPr lang="ar-IQ" sz="2400" dirty="0" smtClean="0"/>
              <a:t>خصائص العملية الابتكارية :</a:t>
            </a:r>
          </a:p>
          <a:p>
            <a:pPr marL="457200" lvl="0" indent="-457200" algn="just" rtl="1">
              <a:buFont typeface="+mj-lt"/>
              <a:buAutoNum type="arabicPeriod"/>
            </a:pPr>
            <a:r>
              <a:rPr lang="ar-SA" sz="2400" dirty="0" smtClean="0"/>
              <a:t>العملیة </a:t>
            </a:r>
            <a:r>
              <a:rPr lang="ar-SA" sz="2400" dirty="0"/>
              <a:t>الابتكاریة لیست شیئا غامضا، أو غیر خاضع للتحلیل بالضرورة، إنھا مثل أي عملیة سیكولوجیة تخضع للبحث والتحلیل العلمي وكذلك للمعالجة والضبط التجریبي.</a:t>
            </a:r>
            <a:endParaRPr lang="en-US" sz="2400" dirty="0"/>
          </a:p>
          <a:p>
            <a:pPr marL="457200" lvl="0" indent="-457200" algn="just" rtl="1">
              <a:buFont typeface="+mj-lt"/>
              <a:buAutoNum type="arabicPeriod"/>
            </a:pPr>
            <a:r>
              <a:rPr lang="ar-SA" sz="2400" dirty="0"/>
              <a:t>مصطلح</a:t>
            </a:r>
            <a:r>
              <a:rPr lang="en-US" sz="2400" dirty="0"/>
              <a:t> "</a:t>
            </a:r>
            <a:r>
              <a:rPr lang="ar-SA" sz="2400" dirty="0"/>
              <a:t>العملیة الابتكاریة</a:t>
            </a:r>
            <a:r>
              <a:rPr lang="en-US" sz="2400" dirty="0"/>
              <a:t>" </a:t>
            </a:r>
            <a:r>
              <a:rPr lang="ar-SA" sz="2400" dirty="0"/>
              <a:t>ھو تلخیص متفق علیھ لمجموعة معقدة من العملیات المعرفیة والدافعیة داخل الفرد، فھي عملیة تشتمل على الإدراك والتذكر والتفكیر والتحلیل.</a:t>
            </a:r>
            <a:endParaRPr lang="en-US" sz="2400" dirty="0"/>
          </a:p>
          <a:p>
            <a:pPr marL="457200" lvl="0" indent="-457200" algn="just" rtl="1">
              <a:buFont typeface="+mj-lt"/>
              <a:buAutoNum type="arabicPeriod"/>
            </a:pPr>
            <a:r>
              <a:rPr lang="ar-SA" sz="2400" dirty="0"/>
              <a:t>العملیة الابتكاریة توجد لدى كل فرد، ولیست أمرا مقصورا على قلة مختارة بعینھا، ولكنھا تصل إلى قمة  نضجھا وذروتھا عند بعض الأشخاص.</a:t>
            </a:r>
            <a:endParaRPr lang="en-US" sz="2400" dirty="0"/>
          </a:p>
          <a:p>
            <a:pPr marL="457200" lvl="0" indent="-457200" algn="just" rtl="1">
              <a:buFont typeface="+mj-lt"/>
              <a:buAutoNum type="arabicPeriod"/>
            </a:pPr>
            <a:r>
              <a:rPr lang="ar-SA" sz="2400" dirty="0"/>
              <a:t>أن الشخص المبتكر یقضي وقتا طویلا في الإعداد والتدریب في مجال عمله ، ینتقي مشكلة أو مشروع  بحث، وكذلك الأفكار المبدئیة للحل والتي تحتمل التغییر</a:t>
            </a:r>
            <a:r>
              <a:rPr lang="en-US" sz="2400" dirty="0"/>
              <a:t>.</a:t>
            </a:r>
          </a:p>
        </p:txBody>
      </p:sp>
    </p:spTree>
    <p:extLst>
      <p:ext uri="{BB962C8B-B14F-4D97-AF65-F5344CB8AC3E}">
        <p14:creationId xmlns:p14="http://schemas.microsoft.com/office/powerpoint/2010/main" val="359847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7391400" cy="4401205"/>
          </a:xfrm>
          <a:prstGeom prst="rect">
            <a:avLst/>
          </a:prstGeom>
        </p:spPr>
        <p:txBody>
          <a:bodyPr wrap="square">
            <a:spAutoFit/>
          </a:bodyPr>
          <a:lstStyle/>
          <a:p>
            <a:pPr lvl="0" algn="r" rtl="1"/>
            <a:r>
              <a:rPr lang="ar-IQ" sz="2000" b="1" dirty="0" smtClean="0"/>
              <a:t>اشكال الابتكار في المنظمة :</a:t>
            </a:r>
          </a:p>
          <a:p>
            <a:pPr marL="342900" lvl="0" indent="-342900" algn="r" rtl="1">
              <a:buAutoNum type="arabicPeriod"/>
            </a:pPr>
            <a:r>
              <a:rPr lang="ar-SA" sz="2000" b="1" dirty="0" smtClean="0"/>
              <a:t>الإبداع </a:t>
            </a:r>
            <a:r>
              <a:rPr lang="ar-SA" sz="2000" b="1" dirty="0"/>
              <a:t>في المنتج</a:t>
            </a:r>
            <a:r>
              <a:rPr lang="en-US" sz="2000" dirty="0"/>
              <a:t>:  </a:t>
            </a:r>
            <a:r>
              <a:rPr lang="ar-SA" sz="2000" dirty="0"/>
              <a:t>یظھر في صورة منتجات أو خدمات جدیدة أو تطویر في منتجات أو خدمات قدیمة</a:t>
            </a:r>
            <a:r>
              <a:rPr lang="en-US" sz="2000" dirty="0" smtClean="0"/>
              <a:t>.</a:t>
            </a:r>
            <a:endParaRPr lang="ar-IQ" sz="2000" dirty="0" smtClean="0"/>
          </a:p>
          <a:p>
            <a:pPr marL="342900" lvl="0" indent="-342900" algn="r" rtl="1">
              <a:buAutoNum type="arabicPeriod"/>
            </a:pPr>
            <a:r>
              <a:rPr lang="ar-SA" sz="2000" b="1" dirty="0"/>
              <a:t>الإبداع في العملیة</a:t>
            </a:r>
            <a:r>
              <a:rPr lang="en-US" sz="2000" b="1" dirty="0"/>
              <a:t>:</a:t>
            </a:r>
            <a:r>
              <a:rPr lang="en-US" sz="2000" dirty="0"/>
              <a:t>  </a:t>
            </a:r>
            <a:r>
              <a:rPr lang="ar-SA" sz="2000" dirty="0"/>
              <a:t>یظھر في صورة عملیات مطورة داخل المؤسسة مثل عملیات التشغیل، </a:t>
            </a:r>
            <a:endParaRPr lang="ar-IQ" sz="2000" dirty="0" smtClean="0"/>
          </a:p>
          <a:p>
            <a:pPr marL="342900" indent="-342900" algn="r" rtl="1">
              <a:buFontTx/>
              <a:buAutoNum type="arabicPeriod"/>
            </a:pPr>
            <a:r>
              <a:rPr lang="ar-SA" sz="2000" b="1" dirty="0"/>
              <a:t>الإبداع في التسویق</a:t>
            </a:r>
            <a:r>
              <a:rPr lang="en-US" sz="2000" dirty="0"/>
              <a:t>:  </a:t>
            </a:r>
            <a:r>
              <a:rPr lang="ar-SA" sz="2000" dirty="0"/>
              <a:t>یرتبط بوظائف التسویق أو بالمزیج التسویقي ماعدا تطویر المنتج حیث یتعلق الأمر بالترویج ، التسعیر والتوزیع</a:t>
            </a:r>
            <a:r>
              <a:rPr lang="en-US" sz="2000" dirty="0"/>
              <a:t> .</a:t>
            </a:r>
            <a:r>
              <a:rPr lang="ar-SA" sz="2000" dirty="0"/>
              <a:t>مثل الحرص على أعلى مستویات الجودة في خدمة الزبائن في تجارة التجزئة وھو ما یمكن من تحقیق میزة تنافسیة</a:t>
            </a:r>
            <a:r>
              <a:rPr lang="en-US" sz="2000" dirty="0"/>
              <a:t>.</a:t>
            </a:r>
          </a:p>
          <a:p>
            <a:pPr marL="342900" indent="-342900" algn="r" rtl="1">
              <a:buFontTx/>
              <a:buAutoNum type="arabicPeriod"/>
            </a:pPr>
            <a:r>
              <a:rPr lang="ar-SA" sz="2000" b="1" dirty="0"/>
              <a:t>الإبداع في الادارة</a:t>
            </a:r>
            <a:r>
              <a:rPr lang="en-US" sz="2000" dirty="0"/>
              <a:t>:  </a:t>
            </a:r>
            <a:r>
              <a:rPr lang="ar-SA" sz="2000" dirty="0"/>
              <a:t>یظھر في صورة التحسین في طریقة أداء المؤسسة من خلال الوظائف الأساسیة ، التخطیط ، التنظیم ، التوجیه أو المراقبة كإعادة النظر في احد أھم عناصر التنظیم وھو الھیكل التنظیمي حتى یصبح مساعد على الإسراع في عملیات التطویر والابتكار في المنتجات لان الثقل البیروقراطي من شانه  تعطیل عملیة الابتكار</a:t>
            </a:r>
            <a:r>
              <a:rPr lang="en-US" sz="2000" dirty="0" smtClean="0"/>
              <a:t>.</a:t>
            </a:r>
            <a:endParaRPr lang="en-US" sz="2000" dirty="0"/>
          </a:p>
        </p:txBody>
      </p:sp>
    </p:spTree>
    <p:extLst>
      <p:ext uri="{BB962C8B-B14F-4D97-AF65-F5344CB8AC3E}">
        <p14:creationId xmlns:p14="http://schemas.microsoft.com/office/powerpoint/2010/main" val="104953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752600"/>
            <a:ext cx="8229600" cy="3323987"/>
          </a:xfrm>
          <a:prstGeom prst="rect">
            <a:avLst/>
          </a:prstGeom>
        </p:spPr>
        <p:txBody>
          <a:bodyPr wrap="square">
            <a:spAutoFit/>
          </a:bodyPr>
          <a:lstStyle/>
          <a:p>
            <a:pPr algn="r" rtl="1"/>
            <a:r>
              <a:rPr lang="ar-SA" sz="2400" b="1" dirty="0"/>
              <a:t>معوقات </a:t>
            </a:r>
            <a:r>
              <a:rPr lang="ar-SA" sz="2400" b="1" dirty="0" smtClean="0"/>
              <a:t>الابتكار</a:t>
            </a:r>
            <a:endParaRPr lang="ar-IQ" sz="2400" b="1" dirty="0" smtClean="0"/>
          </a:p>
          <a:p>
            <a:pPr marL="457200" lvl="0" indent="-457200" algn="r" rtl="1">
              <a:buFont typeface="+mj-lt"/>
              <a:buAutoNum type="arabicPeriod"/>
            </a:pPr>
            <a:r>
              <a:rPr lang="ar-SA" sz="2400" dirty="0"/>
              <a:t>رغبة قیادة المنظمة بعدم التطویر والإبداع والتغییر أحیانا، عملا بقاعدة</a:t>
            </a:r>
            <a:r>
              <a:rPr lang="en-US" sz="2400" dirty="0"/>
              <a:t> " </a:t>
            </a:r>
            <a:r>
              <a:rPr lang="ar-SA" sz="2400" dirty="0"/>
              <a:t>إذ لم تتعطل لا تصلحھا</a:t>
            </a:r>
            <a:r>
              <a:rPr lang="en-US" sz="2400" dirty="0"/>
              <a:t>"</a:t>
            </a:r>
            <a:r>
              <a:rPr lang="ar-SA" sz="2400" dirty="0"/>
              <a:t> .</a:t>
            </a:r>
            <a:endParaRPr lang="en-US" sz="2400" dirty="0"/>
          </a:p>
          <a:p>
            <a:pPr marL="457200" lvl="0" indent="-457200" algn="r" rtl="1">
              <a:buFont typeface="+mj-lt"/>
              <a:buAutoNum type="arabicPeriod"/>
            </a:pPr>
            <a:r>
              <a:rPr lang="ar-SA" sz="2400" dirty="0"/>
              <a:t>الرغبة في المحافظة على طرق وأسالیب الأداء المعروفة، عدم الرغبة في الإنفاق .</a:t>
            </a:r>
            <a:endParaRPr lang="en-US" sz="2400" dirty="0"/>
          </a:p>
          <a:p>
            <a:pPr marL="457200" lvl="0" indent="-457200" algn="r" rtl="1">
              <a:buFont typeface="+mj-lt"/>
              <a:buAutoNum type="arabicPeriod"/>
            </a:pPr>
            <a:r>
              <a:rPr lang="ar-SA" sz="2400" dirty="0"/>
              <a:t>ثبوت الھیكل البیروقراطي وترسیخ الثقافة البیروقراطیة  .</a:t>
            </a:r>
            <a:endParaRPr lang="en-US" sz="2400" dirty="0"/>
          </a:p>
          <a:p>
            <a:pPr marL="457200" lvl="0" indent="-457200" algn="r" rtl="1">
              <a:buFont typeface="+mj-lt"/>
              <a:buAutoNum type="arabicPeriod"/>
            </a:pPr>
            <a:r>
              <a:rPr lang="ar-SA" sz="2400" dirty="0"/>
              <a:t>القناعة بما تقدمه المؤسسة ورضاء المسئولین عنھا .</a:t>
            </a:r>
            <a:endParaRPr lang="en-US" sz="2400" dirty="0"/>
          </a:p>
          <a:p>
            <a:pPr marL="457200" lvl="0" indent="-457200" algn="r" rtl="1">
              <a:buFont typeface="+mj-lt"/>
              <a:buAutoNum type="arabicPeriod"/>
            </a:pPr>
            <a:r>
              <a:rPr lang="ar-SA" sz="2400" dirty="0"/>
              <a:t>عدم وجود منافسة أو ضعفھا.</a:t>
            </a:r>
            <a:endParaRPr lang="en-US" sz="2400" dirty="0"/>
          </a:p>
          <a:p>
            <a:pPr rtl="1"/>
            <a:endParaRPr lang="en-US" dirty="0">
              <a:effectLst/>
            </a:endParaRPr>
          </a:p>
        </p:txBody>
      </p:sp>
    </p:spTree>
    <p:extLst>
      <p:ext uri="{BB962C8B-B14F-4D97-AF65-F5344CB8AC3E}">
        <p14:creationId xmlns:p14="http://schemas.microsoft.com/office/powerpoint/2010/main" val="125121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0"/>
            <a:ext cx="8763000" cy="6863417"/>
          </a:xfrm>
          <a:prstGeom prst="rect">
            <a:avLst/>
          </a:prstGeom>
        </p:spPr>
        <p:txBody>
          <a:bodyPr wrap="square">
            <a:spAutoFit/>
          </a:bodyPr>
          <a:lstStyle/>
          <a:p>
            <a:pPr algn="just" rtl="1"/>
            <a:r>
              <a:rPr lang="ar-SA" sz="2000" b="1" dirty="0"/>
              <a:t>مراحل عملية </a:t>
            </a:r>
            <a:r>
              <a:rPr lang="ar-SA" sz="2000" b="1" dirty="0" smtClean="0"/>
              <a:t>الابتكار</a:t>
            </a:r>
            <a:endParaRPr lang="ar-IQ" sz="2000" b="1" dirty="0" smtClean="0"/>
          </a:p>
          <a:p>
            <a:pPr algn="just" rtl="1"/>
            <a:r>
              <a:rPr lang="ar-SA" sz="2000" b="1" dirty="0"/>
              <a:t>المرحلة الاولى :  (العملية)</a:t>
            </a:r>
            <a:r>
              <a:rPr lang="ar-SA" sz="2000" dirty="0"/>
              <a:t> الأفكار يتم إنشاؤها باستعمال المعلومات والمعرفة، هذه الأفكار يتم تنفيذها في السوق اعتمادا على الملاءمة والتكلفة .</a:t>
            </a:r>
            <a:endParaRPr lang="en-US" sz="2000" dirty="0"/>
          </a:p>
          <a:p>
            <a:pPr algn="just" rtl="1"/>
            <a:r>
              <a:rPr lang="ar-SA" sz="2000" b="1" dirty="0"/>
              <a:t>المرحلة الثانية :  (الاجتماعية)</a:t>
            </a:r>
            <a:r>
              <a:rPr lang="ar-SA" sz="2000" dirty="0"/>
              <a:t> تعمم الأفكار على مجموعة من أصحاب المصلحة بما في ذلك الزبائن والموظفين والمنظمات، وهذا يساعد على تطوير النظام الاجتماعي حول الفكرة وكيف يمكن ان تدخل في السوق.</a:t>
            </a:r>
            <a:endParaRPr lang="en-US" sz="2000" dirty="0"/>
          </a:p>
          <a:p>
            <a:pPr algn="just" rtl="1"/>
            <a:r>
              <a:rPr lang="ar-SA" sz="2000" b="1" dirty="0"/>
              <a:t> المرحلة الثالثة : (الوسائل)</a:t>
            </a:r>
            <a:r>
              <a:rPr lang="ar-SA" sz="2000" dirty="0"/>
              <a:t> تناقش الأفكار بعد ذلك من حيث قدرات الإبداع وهذا يساعد على خلق الاختراعات في كثير من الأحيان باستعمال الابتكار التكنولوجي.</a:t>
            </a:r>
            <a:endParaRPr lang="en-US" sz="2000" dirty="0"/>
          </a:p>
          <a:p>
            <a:pPr algn="just" rtl="1"/>
            <a:r>
              <a:rPr lang="ar-SA" sz="2000" dirty="0"/>
              <a:t> </a:t>
            </a:r>
            <a:r>
              <a:rPr lang="ar-SA" sz="2000" b="1" dirty="0"/>
              <a:t>المرحلة الرابعة : (الطبيعة)</a:t>
            </a:r>
            <a:r>
              <a:rPr lang="ar-SA" sz="2000" dirty="0"/>
              <a:t> على تغذية الأفكار من حيث النظر في سبل التحسين قد يحدث هذا عضويا كأفكار تبدأ في السوق.</a:t>
            </a:r>
            <a:endParaRPr lang="en-US" sz="2000" dirty="0"/>
          </a:p>
          <a:p>
            <a:pPr algn="just" rtl="1"/>
            <a:r>
              <a:rPr lang="ar-SA" sz="2000" b="1" dirty="0"/>
              <a:t>المرحلة الخامسة : (النوع)</a:t>
            </a:r>
            <a:r>
              <a:rPr lang="ar-SA" sz="2000" dirty="0"/>
              <a:t> التركيز على نوع الابتكار الذي هو تحت التطوير مثل منتوج, خدمة, عملية أو تكنولوجيا.</a:t>
            </a:r>
            <a:endParaRPr lang="en-US" sz="2000" dirty="0"/>
          </a:p>
          <a:p>
            <a:pPr algn="just" rtl="1"/>
            <a:r>
              <a:rPr lang="ar-SA" sz="2000" b="1" dirty="0"/>
              <a:t>المرحلة الخامسة : دراسة (هدف)</a:t>
            </a:r>
            <a:r>
              <a:rPr lang="ar-SA" sz="2000" dirty="0"/>
              <a:t> الابتكار لمعرفة كيف باستطاعته النجاح, وكيفية تميزه ومنافسته في السوق. </a:t>
            </a:r>
            <a:endParaRPr lang="en-US" sz="2000" dirty="0"/>
          </a:p>
          <a:p>
            <a:pPr algn="just" rtl="1"/>
            <a:r>
              <a:rPr lang="ar-SA" sz="2000" dirty="0"/>
              <a:t>ظاهرة الابتكار لا تتم لمرة واحدة فقط ولكنها عملية طويلة وتراكمية لعدد كبير من القرارات التنظيمية تتراوح من مرحلة توليد فكرة جديدة إلى مرحلة تنفيذها، وتشير إلى تصور حاجة الزبون الجديدة والمتطورة أو طريقة جديدة للإنتاج ويتم إنشاؤها في العملية التراكمية لجمع المعلومات، إلى جانب التحدي في الرؤيا الريادية من أي وقت مضى من خلال عملية التنفيذ ويتم تطوير الفكرة الجديدة وتسويقها إلى منتج جديد قابل للتسويق أو عملية جديدة مع انخفاض التكاليف المصاحبة للابتكار وزيادة الإنتاجية والارباح بالمقابل</a:t>
            </a:r>
            <a:r>
              <a:rPr lang="en-US" sz="2000" dirty="0"/>
              <a:t>.</a:t>
            </a:r>
          </a:p>
          <a:p>
            <a:pPr algn="just" rtl="1"/>
            <a:r>
              <a:rPr lang="ar-SA" sz="2000" dirty="0"/>
              <a:t> </a:t>
            </a:r>
            <a:endParaRPr lang="en-US" sz="2000" dirty="0"/>
          </a:p>
          <a:p>
            <a:pPr algn="just" rtl="1"/>
            <a:r>
              <a:rPr lang="ar-SA" sz="2000" b="1" dirty="0" smtClean="0"/>
              <a:t> </a:t>
            </a:r>
            <a:endParaRPr lang="ar-IQ" sz="2000" b="1" dirty="0" smtClean="0"/>
          </a:p>
          <a:p>
            <a:pPr algn="just" rtl="1"/>
            <a:endParaRPr lang="en-US" sz="2000" dirty="0"/>
          </a:p>
        </p:txBody>
      </p:sp>
    </p:spTree>
    <p:extLst>
      <p:ext uri="{BB962C8B-B14F-4D97-AF65-F5344CB8AC3E}">
        <p14:creationId xmlns:p14="http://schemas.microsoft.com/office/powerpoint/2010/main" val="2338568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74838"/>
            <a:ext cx="7848600" cy="2677656"/>
          </a:xfrm>
          <a:prstGeom prst="rect">
            <a:avLst/>
          </a:prstGeom>
        </p:spPr>
        <p:txBody>
          <a:bodyPr wrap="square">
            <a:spAutoFit/>
          </a:bodyPr>
          <a:lstStyle/>
          <a:p>
            <a:pPr algn="just" rtl="1"/>
            <a:r>
              <a:rPr lang="ar-SA" sz="2400" b="1" dirty="0"/>
              <a:t>الابداع المعرفي </a:t>
            </a:r>
            <a:endParaRPr lang="en-US" sz="2400" dirty="0"/>
          </a:p>
          <a:p>
            <a:pPr algn="just" rtl="1"/>
            <a:r>
              <a:rPr lang="ar-SA" sz="2400" dirty="0"/>
              <a:t>يعريف الإبداع بأنه</a:t>
            </a:r>
            <a:r>
              <a:rPr lang="en-US" sz="2400" dirty="0"/>
              <a:t>" </a:t>
            </a:r>
            <a:r>
              <a:rPr lang="ar-SA" sz="2400" dirty="0"/>
              <a:t>أفكار جديدة ومفيدة ومتصلة بحل مشكلات معينة أو تجميع وإعادة تركيب الأنماط المعروفة من المعرفة في أشكال فريدة ،ولا يقتصر الإبداع على الجانب التقني لأنه لايشمل تطوير السلع و العمليات المتعلقة بها وإعداد السوق فحسب، بل يتعدى أيضا الآلات و المعدات وطرق التصنيع والتحسينات في التنظيم نفسه ، ونتائج التدريب والرضى عن العمل بما يؤدي إلى زيادة الإنتاجية </a:t>
            </a:r>
            <a:endParaRPr lang="en-US" sz="2400" dirty="0">
              <a:effectLst/>
            </a:endParaRPr>
          </a:p>
        </p:txBody>
      </p:sp>
    </p:spTree>
    <p:extLst>
      <p:ext uri="{BB962C8B-B14F-4D97-AF65-F5344CB8AC3E}">
        <p14:creationId xmlns:p14="http://schemas.microsoft.com/office/powerpoint/2010/main" val="173707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05342"/>
            <a:ext cx="8153400" cy="4524315"/>
          </a:xfrm>
          <a:prstGeom prst="rect">
            <a:avLst/>
          </a:prstGeom>
        </p:spPr>
        <p:txBody>
          <a:bodyPr wrap="square">
            <a:spAutoFit/>
          </a:bodyPr>
          <a:lstStyle/>
          <a:p>
            <a:pPr algn="just" rtl="1"/>
            <a:r>
              <a:rPr lang="ar-SA" sz="2400" b="1" dirty="0"/>
              <a:t>أسباب تبني الإبداع في المنظمات </a:t>
            </a:r>
            <a:endParaRPr lang="en-US" sz="2400" dirty="0"/>
          </a:p>
          <a:p>
            <a:pPr algn="just" rtl="1"/>
            <a:r>
              <a:rPr lang="ar-SA" sz="2400" dirty="0"/>
              <a:t>يمكن إيجاز هذه الأسباب بما يلي</a:t>
            </a:r>
            <a:r>
              <a:rPr lang="en-US" sz="2400" dirty="0"/>
              <a:t>:  </a:t>
            </a:r>
            <a:endParaRPr lang="en-US" sz="2400" dirty="0"/>
          </a:p>
          <a:p>
            <a:pPr lvl="0" algn="just" rtl="1"/>
            <a:r>
              <a:rPr lang="en-US" sz="2400" dirty="0"/>
              <a:t> </a:t>
            </a:r>
            <a:r>
              <a:rPr lang="ar-SA" sz="2400" dirty="0"/>
              <a:t>الظروف المتغيرة التي تعيشها المنظمات اليوم، سواء أكانت ظروف سياسية أو ثقافية أو اجتماعية أو اقتصادية والتي تحتم على المنظمات الاستجابة لهذه المتغيرات بأسلوب إبداعي يضمن بقاء المنظمة واستمرارها</a:t>
            </a:r>
            <a:r>
              <a:rPr lang="en-US" sz="2400" dirty="0"/>
              <a:t>.</a:t>
            </a:r>
          </a:p>
          <a:p>
            <a:pPr lvl="0" algn="just" rtl="1"/>
            <a:r>
              <a:rPr lang="ar-SA" sz="2400" dirty="0"/>
              <a:t>يحتم الإبداع الفني والتكنولوجي في مجال السلع والخدمات و طرق إنتاجها وقصر دورة حياتهاعلى المنظمات أن تستجيب لهذه الثورة التكنولوجية وما يستلزمه ذلك من تغييرات في هيكل المنظمة وأسلوب إدارتها بطرق إبداعية أيضا ،مما يمكنها من زيادة أرباحها وزيادة قدرتها على المنافسة و الاستمرار في السوق من خلال ضمانها لحصتها السوقية بين المنظمات المنافسة</a:t>
            </a:r>
            <a:r>
              <a:rPr lang="en-US" sz="2400" dirty="0"/>
              <a:t>.</a:t>
            </a:r>
          </a:p>
          <a:p>
            <a:pPr lvl="0" algn="just" rtl="1"/>
            <a:r>
              <a:rPr lang="ar-SA" sz="2400" dirty="0"/>
              <a:t>ندرة الموارد الأمر الذي يتطلب إيجاد طرق إبداعية ملائمة لتحقيق الأهداف التنظيمية في ظل الموارد المتاحة</a:t>
            </a:r>
            <a:r>
              <a:rPr lang="en-US" sz="2400" dirty="0"/>
              <a:t>.</a:t>
            </a:r>
          </a:p>
        </p:txBody>
      </p:sp>
    </p:spTree>
    <p:extLst>
      <p:ext uri="{BB962C8B-B14F-4D97-AF65-F5344CB8AC3E}">
        <p14:creationId xmlns:p14="http://schemas.microsoft.com/office/powerpoint/2010/main" val="3990838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208</TotalTime>
  <Words>1596</Words>
  <Application>Microsoft Office PowerPoint</Application>
  <PresentationFormat>On-screen Show (4:3)</PresentationFormat>
  <Paragraphs>74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الابتكارات المعرفية والابداع المعرفة Cognitive innovations and knowledge creativity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إصلاح إدارة سلسلة التجهيز العالمية في ظل الأوبئة: إطار عمل GREAT-3Rs </dc:title>
  <dc:creator>AL NASIH</dc:creator>
  <cp:lastModifiedBy>AL NASIH</cp:lastModifiedBy>
  <cp:revision>28</cp:revision>
  <dcterms:created xsi:type="dcterms:W3CDTF">2006-08-16T00:00:00Z</dcterms:created>
  <dcterms:modified xsi:type="dcterms:W3CDTF">2024-03-20T20:37:34Z</dcterms:modified>
</cp:coreProperties>
</file>