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05F477-6F8C-4397-A4AF-7AD8D327E38D}">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Untitled Section" id="{B30D50C6-1BEB-4C4B-A512-1626775E15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5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3/13/2024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3/13/2024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s://ar.wikipedia.org/wiki/%D8%A8%D9%86%D8%A7%D8%A6%D9%8A%D8%A9_(%D9%86%D8%B8%D8%B1%D9%8A%D8%A9_%D8%AA%D8%B9%D9%84%D9%8A%D9%85%D9%8A%D8%A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4114800" cy="1162050"/>
          </a:xfrm>
        </p:spPr>
        <p:style>
          <a:lnRef idx="1">
            <a:schemeClr val="accent3"/>
          </a:lnRef>
          <a:fillRef idx="2">
            <a:schemeClr val="accent3"/>
          </a:fillRef>
          <a:effectRef idx="1">
            <a:schemeClr val="accent3"/>
          </a:effectRef>
          <a:fontRef idx="minor">
            <a:schemeClr val="dk1"/>
          </a:fontRef>
        </p:style>
        <p:txBody>
          <a:bodyPr>
            <a:noAutofit/>
          </a:bodyPr>
          <a:lstStyle/>
          <a:p>
            <a:pPr algn="ctr" rtl="1"/>
            <a:r>
              <a:rPr lang="ar-IQ" sz="1800" b="1" dirty="0"/>
              <a:t>بناء وانتاج المعرفة</a:t>
            </a:r>
            <a:r>
              <a:rPr lang="en-US" sz="1800" dirty="0"/>
              <a:t/>
            </a:r>
            <a:br>
              <a:rPr lang="en-US" sz="1800" dirty="0"/>
            </a:br>
            <a:r>
              <a:rPr lang="en-US" sz="1800" b="1" dirty="0"/>
              <a:t>Construction and Producing Knowledge</a:t>
            </a:r>
            <a:r>
              <a:rPr lang="en-US" sz="1800" dirty="0"/>
              <a:t/>
            </a:r>
            <a:br>
              <a:rPr lang="en-US" sz="1800" dirty="0"/>
            </a:br>
            <a:r>
              <a:rPr lang="ar-IQ" sz="1800" dirty="0" smtClean="0"/>
              <a:t/>
            </a:r>
            <a:br>
              <a:rPr lang="ar-IQ" sz="1800" dirty="0" smtClean="0"/>
            </a:br>
            <a:endParaRPr lang="en-US" sz="1800" dirty="0">
              <a:solidFill>
                <a:schemeClr val="accent4">
                  <a:lumMod val="75000"/>
                </a:schemeClr>
              </a:solidFill>
              <a:latin typeface="Arial" pitchFamily="34" charset="0"/>
              <a:cs typeface="Arial" pitchFamily="34" charset="0"/>
            </a:endParaRPr>
          </a:p>
        </p:txBody>
      </p:sp>
      <p:sp>
        <p:nvSpPr>
          <p:cNvPr id="6" name="Text Placeholder 5"/>
          <p:cNvSpPr>
            <a:spLocks noGrp="1"/>
          </p:cNvSpPr>
          <p:nvPr>
            <p:ph type="body" idx="2"/>
          </p:nvPr>
        </p:nvSpPr>
        <p:spPr>
          <a:xfrm>
            <a:off x="457200" y="1435100"/>
            <a:ext cx="4114800" cy="4691063"/>
          </a:xfrm>
        </p:spPr>
        <p:style>
          <a:lnRef idx="1">
            <a:schemeClr val="accent4"/>
          </a:lnRef>
          <a:fillRef idx="2">
            <a:schemeClr val="accent4"/>
          </a:fillRef>
          <a:effectRef idx="1">
            <a:schemeClr val="accent4"/>
          </a:effectRef>
          <a:fontRef idx="minor">
            <a:schemeClr val="dk1"/>
          </a:fontRef>
        </p:style>
        <p:txBody>
          <a:bodyPr>
            <a:normAutofit/>
          </a:bodyPr>
          <a:lstStyle/>
          <a:p>
            <a:pPr algn="r"/>
            <a:r>
              <a:rPr lang="ar-IQ" sz="1800" b="1" dirty="0"/>
              <a:t> </a:t>
            </a:r>
            <a:endParaRPr lang="en-US" sz="1800" dirty="0"/>
          </a:p>
          <a:p>
            <a:pPr algn="ctr" rtl="1"/>
            <a:r>
              <a:rPr lang="ar-IQ" sz="2400" b="1" dirty="0" smtClean="0"/>
              <a:t>مقدمة الى </a:t>
            </a:r>
          </a:p>
          <a:p>
            <a:pPr algn="ctr" rtl="1"/>
            <a:r>
              <a:rPr lang="ar-IQ" sz="2400" b="1" dirty="0" smtClean="0"/>
              <a:t>أ</a:t>
            </a:r>
            <a:r>
              <a:rPr lang="ar-IQ" sz="2400" b="1" dirty="0"/>
              <a:t>. </a:t>
            </a:r>
            <a:r>
              <a:rPr lang="ar-IQ" sz="2400" b="1" dirty="0" smtClean="0"/>
              <a:t>د.</a:t>
            </a:r>
            <a:r>
              <a:rPr lang="ar-IQ" sz="2400" b="1" dirty="0"/>
              <a:t> </a:t>
            </a:r>
            <a:r>
              <a:rPr lang="ar-IQ" sz="2400" b="1" dirty="0" smtClean="0"/>
              <a:t>سمية عباس مجيد</a:t>
            </a:r>
            <a:endParaRPr lang="en-US" sz="2400" b="1" dirty="0"/>
          </a:p>
          <a:p>
            <a:pPr algn="ctr" rtl="1"/>
            <a:r>
              <a:rPr lang="ar-IQ" sz="2400" b="1" dirty="0"/>
              <a:t>كجزء من متطلبات مادة ادارة </a:t>
            </a:r>
            <a:r>
              <a:rPr lang="ar-IQ" sz="2400" b="1" dirty="0" smtClean="0"/>
              <a:t>المعرفة   </a:t>
            </a:r>
            <a:endParaRPr lang="en-US" sz="2400" b="1" dirty="0"/>
          </a:p>
          <a:p>
            <a:pPr algn="ctr" rtl="1"/>
            <a:r>
              <a:rPr lang="ar-IQ" sz="2400" b="1" dirty="0"/>
              <a:t>اعداد الطالبة / رغد جمال عباس</a:t>
            </a:r>
            <a:endParaRPr lang="en-US" sz="2400" b="1" dirty="0"/>
          </a:p>
          <a:p>
            <a:pPr algn="ctr" rtl="1"/>
            <a:r>
              <a:rPr lang="ar-IQ" sz="2400" b="1" dirty="0"/>
              <a:t> </a:t>
            </a:r>
            <a:endParaRPr lang="en-US" sz="2400" b="1" dirty="0"/>
          </a:p>
          <a:p>
            <a:pPr algn="ctr" rtl="1"/>
            <a:r>
              <a:rPr lang="ar-IQ" sz="2400" b="1" dirty="0" smtClean="0"/>
              <a:t>2024/3/14</a:t>
            </a:r>
            <a:endParaRPr lang="en-US" sz="2400" b="1" dirty="0"/>
          </a:p>
          <a:p>
            <a:pPr algn="just" rtl="1"/>
            <a:endParaRPr lang="en-US" sz="1800" b="1" dirty="0">
              <a:solidFill>
                <a:schemeClr val="accent4">
                  <a:lumMod val="75000"/>
                </a:schemeClr>
              </a:solidFill>
              <a:latin typeface="Arial" pitchFamily="34" charset="0"/>
              <a:cs typeface="Arial" pitchFamily="34" charset="0"/>
            </a:endParaRPr>
          </a:p>
        </p:txBody>
      </p:sp>
      <p:pic>
        <p:nvPicPr>
          <p:cNvPr id="7" name="صورة 1"/>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953000" y="659925"/>
            <a:ext cx="3698560" cy="345487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3956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9542" y="1143000"/>
            <a:ext cx="8077200" cy="4154984"/>
          </a:xfrm>
          <a:prstGeom prst="rect">
            <a:avLst/>
          </a:prstGeom>
        </p:spPr>
        <p:txBody>
          <a:bodyPr wrap="square">
            <a:spAutoFit/>
          </a:bodyPr>
          <a:lstStyle/>
          <a:p>
            <a:pPr algn="just" rtl="1"/>
            <a:r>
              <a:rPr lang="ar-SA" sz="2400" b="1" dirty="0"/>
              <a:t>أهم الصعوبات التي تواجه الإنتاج المعرفي</a:t>
            </a:r>
            <a:endParaRPr lang="en-US" sz="2400" dirty="0"/>
          </a:p>
          <a:p>
            <a:pPr algn="just" rtl="1"/>
            <a:r>
              <a:rPr lang="ar-SA" sz="2400" dirty="0"/>
              <a:t> كثيراً من المؤسسات تواجه صعوبات في عملية الإنتاج المعرفي منها صعوبة القياس لقيمة أداء أصولها الفكرية وصعوبة قياس مدى تأثير الإنتاج المعرفي على الأداء وإن من أكثر الصعوبات التي تواجه الإنتاج المعرفي هي:</a:t>
            </a:r>
            <a:endParaRPr lang="en-US" sz="2400" dirty="0"/>
          </a:p>
          <a:p>
            <a:pPr lvl="0" algn="just" rtl="1"/>
            <a:r>
              <a:rPr lang="ar-SA" sz="2400" dirty="0"/>
              <a:t>قياس مقدار المعرفة الذي يدخل في عملية إنتاج المعرفة يعد معيقاً كبيراً لإنتاج المعرفة.</a:t>
            </a:r>
            <a:endParaRPr lang="en-US" sz="2400" dirty="0"/>
          </a:p>
          <a:p>
            <a:pPr lvl="0" algn="just" rtl="1"/>
            <a:r>
              <a:rPr lang="ar-SA" sz="2400" dirty="0"/>
              <a:t>محاولة بعض الدول أن تضع رقابة شديدة لغايات الملكية الفكرية وهذا يحد من الإنتاج المعرفي لهذه الدول.</a:t>
            </a:r>
            <a:endParaRPr lang="en-US" sz="2400" dirty="0"/>
          </a:p>
          <a:p>
            <a:pPr lvl="0" algn="just" rtl="1"/>
            <a:r>
              <a:rPr lang="ar-SA" sz="2400" dirty="0"/>
              <a:t>أن الحكومات العربية والمؤسسات المعرفية فيها تخصص ما لا يذكر من موازناتها للبحوث العلمية.</a:t>
            </a:r>
            <a:endParaRPr lang="en-US" sz="2400" dirty="0"/>
          </a:p>
          <a:p>
            <a:pPr algn="just" rtl="1"/>
            <a:r>
              <a:rPr lang="en-US" sz="2400" b="1" dirty="0" smtClean="0"/>
              <a:t> </a:t>
            </a:r>
            <a:endParaRPr lang="en-US" sz="2400" dirty="0"/>
          </a:p>
        </p:txBody>
      </p:sp>
    </p:spTree>
    <p:extLst>
      <p:ext uri="{BB962C8B-B14F-4D97-AF65-F5344CB8AC3E}">
        <p14:creationId xmlns:p14="http://schemas.microsoft.com/office/powerpoint/2010/main" val="224882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97839"/>
            <a:ext cx="8229600" cy="2677656"/>
          </a:xfrm>
          <a:prstGeom prst="rect">
            <a:avLst/>
          </a:prstGeom>
        </p:spPr>
        <p:txBody>
          <a:bodyPr wrap="square">
            <a:spAutoFit/>
          </a:bodyPr>
          <a:lstStyle/>
          <a:p>
            <a:pPr lvl="0" algn="just" rtl="1"/>
            <a:r>
              <a:rPr lang="ar-SA" sz="2400" dirty="0"/>
              <a:t>صعوبة قياس الإنتاج المعرفي ومعرفة كم قيمة المعرفة وذلك يرجع لسبب أن المعرفة تعتبر معرفة ضمنية فلا تحقق قيمة إلا إذا تم استخراجها بطرق تحفيزية كاشتراك صاحب المعرفة في فريق عمل متجانس ووجد اهتماماً في العمل.</a:t>
            </a:r>
            <a:endParaRPr lang="en-US" sz="2400" dirty="0"/>
          </a:p>
          <a:p>
            <a:pPr lvl="0" algn="just" rtl="1"/>
            <a:r>
              <a:rPr lang="ar-SA" sz="2400" dirty="0"/>
              <a:t>مشكلة المعرفة الرديئة فالمعرفة يمكن أن تصبح رديئة لأن المعارف تتقادم بسرعة فتصبح بذلك معارف كثيرة خارج الاستخدام.</a:t>
            </a:r>
            <a:endParaRPr lang="en-US" sz="2400" dirty="0"/>
          </a:p>
          <a:p>
            <a:pPr lvl="0" algn="just" rtl="1"/>
            <a:r>
              <a:rPr lang="ar-SA" sz="2400" dirty="0"/>
              <a:t>صعوبات قياس المعرفة تتعلق بأن المعرفة مهما كانت عظيمة فهي تبقى كامنة وليس لها أي قيمة إذا ما تم استخدامها داخل أو خارج المنظمة.</a:t>
            </a:r>
            <a:endParaRPr lang="en-US" sz="2400" dirty="0"/>
          </a:p>
        </p:txBody>
      </p:sp>
    </p:spTree>
    <p:extLst>
      <p:ext uri="{BB962C8B-B14F-4D97-AF65-F5344CB8AC3E}">
        <p14:creationId xmlns:p14="http://schemas.microsoft.com/office/powerpoint/2010/main" val="3133087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295400"/>
            <a:ext cx="6629400" cy="1200329"/>
          </a:xfrm>
          <a:prstGeom prst="rect">
            <a:avLst/>
          </a:prstGeom>
        </p:spPr>
        <p:txBody>
          <a:bodyPr wrap="square">
            <a:spAutoFit/>
          </a:bodyPr>
          <a:lstStyle/>
          <a:p>
            <a:pPr algn="just" rtl="1"/>
            <a:r>
              <a:rPr lang="ar-SA" sz="2400" b="1" dirty="0"/>
              <a:t>دراسة حالة : مقارنة بين خرائط المفاهيم والخرائط الذهنية والرسوم البيانية المفاهيمية والاستعارات البصرية كأدوات تكميلية لبناء المعرفة ومشاركتها</a:t>
            </a:r>
            <a:endParaRPr lang="en-US" sz="2400" dirty="0"/>
          </a:p>
        </p:txBody>
      </p:sp>
      <p:sp>
        <p:nvSpPr>
          <p:cNvPr id="3" name="Rectangle 2"/>
          <p:cNvSpPr/>
          <p:nvPr/>
        </p:nvSpPr>
        <p:spPr>
          <a:xfrm>
            <a:off x="1066800" y="2667000"/>
            <a:ext cx="7162800" cy="3785652"/>
          </a:xfrm>
          <a:prstGeom prst="rect">
            <a:avLst/>
          </a:prstGeom>
        </p:spPr>
        <p:txBody>
          <a:bodyPr wrap="square">
            <a:spAutoFit/>
          </a:bodyPr>
          <a:lstStyle/>
          <a:p>
            <a:pPr algn="just" rtl="1"/>
            <a:r>
              <a:rPr lang="ar-SA" sz="2400" dirty="0"/>
              <a:t>المشكلة : يمكن للمرء تحليل ما إذا كان العبء المعرفي الإضافي (واستثمار الوقت الإضافي) الناتج عن تدريس أكثر من تقنية تصور واحدة قد أتى بثماره من حيث تأثير التعلم المستدام.</a:t>
            </a:r>
            <a:endParaRPr lang="en-US" sz="2400" dirty="0"/>
          </a:p>
          <a:p>
            <a:pPr algn="just" rtl="1"/>
            <a:r>
              <a:rPr lang="ar-SA" sz="2400" dirty="0"/>
              <a:t>الحل : هناك طريق بحثي مستقبلي مختلف يتمثل في تطوير تصورات مختلطة تجمع بين نقاط القوة في الأساليب الأربعة، كما هو الحال على سبيل المثال :</a:t>
            </a:r>
            <a:endParaRPr lang="en-US" sz="2400" dirty="0"/>
          </a:p>
          <a:p>
            <a:pPr lvl="0" algn="just" rtl="1"/>
            <a:r>
              <a:rPr lang="ar-SA" sz="2400" dirty="0"/>
              <a:t> القواعد المباشرة لخرائط المفاهيم . </a:t>
            </a:r>
            <a:endParaRPr lang="en-US" sz="2400" dirty="0"/>
          </a:p>
          <a:p>
            <a:pPr lvl="0" algn="just" rtl="1"/>
            <a:r>
              <a:rPr lang="ar-SA" sz="2400" dirty="0"/>
              <a:t>وضوح المخططات المفاهيمية  .</a:t>
            </a:r>
            <a:endParaRPr lang="en-US" sz="2400" dirty="0"/>
          </a:p>
          <a:p>
            <a:pPr lvl="0" algn="just" rtl="1"/>
            <a:r>
              <a:rPr lang="ar-SA" sz="2400" dirty="0"/>
              <a:t>بساطة الخرائط الذهنية.</a:t>
            </a:r>
            <a:endParaRPr lang="en-US" sz="2400" dirty="0"/>
          </a:p>
          <a:p>
            <a:pPr lvl="0" algn="just" rtl="1"/>
            <a:r>
              <a:rPr lang="en-US" sz="2400" dirty="0"/>
              <a:t> </a:t>
            </a:r>
            <a:r>
              <a:rPr lang="ar-SA" sz="2400" dirty="0"/>
              <a:t>ثراء الاستعارات البصرية الذي لا يُنسى. </a:t>
            </a:r>
            <a:endParaRPr lang="en-US" sz="2400" dirty="0"/>
          </a:p>
        </p:txBody>
      </p:sp>
    </p:spTree>
    <p:extLst>
      <p:ext uri="{BB962C8B-B14F-4D97-AF65-F5344CB8AC3E}">
        <p14:creationId xmlns:p14="http://schemas.microsoft.com/office/powerpoint/2010/main" val="158941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72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276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521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52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011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57AD"/>
        </a:solidFill>
        <a:effectLst/>
      </p:bgPr>
    </p:bg>
    <p:spTree>
      <p:nvGrpSpPr>
        <p:cNvPr id="1" name=""/>
        <p:cNvGrpSpPr/>
        <p:nvPr/>
      </p:nvGrpSpPr>
      <p:grpSpPr>
        <a:xfrm>
          <a:off x="0" y="0"/>
          <a:ext cx="0" cy="0"/>
          <a:chOff x="0" y="0"/>
          <a:chExt cx="0" cy="0"/>
        </a:xfrm>
      </p:grpSpPr>
      <p:sp>
        <p:nvSpPr>
          <p:cNvPr id="2" name="Rectangle 1"/>
          <p:cNvSpPr/>
          <p:nvPr/>
        </p:nvSpPr>
        <p:spPr>
          <a:xfrm>
            <a:off x="304800" y="1904628"/>
            <a:ext cx="8458200" cy="4401205"/>
          </a:xfrm>
          <a:prstGeom prst="rect">
            <a:avLst/>
          </a:prstGeom>
        </p:spPr>
        <p:txBody>
          <a:bodyPr wrap="square">
            <a:spAutoFit/>
          </a:bodyPr>
          <a:lstStyle/>
          <a:p>
            <a:pPr algn="just" rtl="1"/>
            <a:r>
              <a:rPr lang="ar-SA" sz="2800" dirty="0"/>
              <a:t>يشير بناء المعرفة إلى عملية إنشاء منتجات معرفية جديدة تأتي ثمرة الأهداف العامة والمناقشات الجماعية وتجميع الأفكار، والتي من شأنها تحسين الفهم القائم للأفراد داخل الجماعة لما هو أبعد من مستوى المعرفة الأولي لديهم بالإضافة إلى العمل على توجيهها نحو زيادة الإلمام بالمعلومات المعروفة عن موضوع أو فكرة ما. </a:t>
            </a:r>
            <a:endParaRPr lang="en-US" sz="2800" dirty="0"/>
          </a:p>
          <a:p>
            <a:pPr algn="just" rtl="1"/>
            <a:r>
              <a:rPr lang="ar-SA" sz="2800" dirty="0"/>
              <a:t>يمكن اعتبار بناء المعرفة كشكل</a:t>
            </a:r>
            <a:r>
              <a:rPr lang="en-US" sz="2800" dirty="0"/>
              <a:t> </a:t>
            </a:r>
            <a:r>
              <a:rPr lang="ar-SA" sz="2800" dirty="0"/>
              <a:t>عميق لمذهب </a:t>
            </a:r>
            <a:r>
              <a:rPr lang="ar-SA" sz="2800" dirty="0" smtClean="0"/>
              <a:t>البنائية</a:t>
            </a:r>
            <a:r>
              <a:rPr lang="en-US" sz="2800" dirty="0" smtClean="0"/>
              <a:t> </a:t>
            </a:r>
            <a:r>
              <a:rPr lang="ar-SA" sz="2800" dirty="0" smtClean="0">
                <a:hlinkClick r:id="rId2" tooltip="بنائية (نظرية تعليمية)"/>
              </a:rPr>
              <a:t>لمذهب </a:t>
            </a:r>
            <a:r>
              <a:rPr lang="en-US" sz="2800" dirty="0"/>
              <a:t> </a:t>
            </a:r>
            <a:r>
              <a:rPr lang="ar-SA" sz="2800" dirty="0"/>
              <a:t>الذي </a:t>
            </a:r>
            <a:r>
              <a:rPr lang="ar-SA" sz="2800" dirty="0" smtClean="0"/>
              <a:t>يتضمن </a:t>
            </a:r>
            <a:r>
              <a:rPr lang="ar-SA" sz="2800" dirty="0"/>
              <a:t>البحث الجماعي في موضوع معين والوصول إلى مستوى أعمق من الفهم يتحقق من خلال التداول وطرح الأسئلة التفاعلي والحوار والتحسين المستمر للأفكار، وهكذا تمثل الأفكار وسيط العمل بالنسبة إلى بيئات بناء المعرفة. </a:t>
            </a:r>
            <a:endParaRPr lang="en-US" sz="2800" dirty="0"/>
          </a:p>
        </p:txBody>
      </p:sp>
    </p:spTree>
    <p:extLst>
      <p:ext uri="{BB962C8B-B14F-4D97-AF65-F5344CB8AC3E}">
        <p14:creationId xmlns:p14="http://schemas.microsoft.com/office/powerpoint/2010/main" val="363480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066800"/>
            <a:ext cx="7848600" cy="1631216"/>
          </a:xfrm>
          <a:prstGeom prst="rect">
            <a:avLst/>
          </a:prstGeom>
        </p:spPr>
        <p:txBody>
          <a:bodyPr wrap="square">
            <a:spAutoFit/>
          </a:bodyPr>
          <a:lstStyle/>
          <a:p>
            <a:pPr algn="just" rtl="1"/>
            <a:r>
              <a:rPr lang="ar-SA" sz="2000" dirty="0"/>
              <a:t>ومن بين الصفات المميزة لبناء المعرفة هو</a:t>
            </a:r>
            <a:r>
              <a:rPr lang="en-US" sz="2000" dirty="0"/>
              <a:t> (Bereiter,2022:12) </a:t>
            </a:r>
            <a:r>
              <a:rPr lang="ar-SA" sz="2000" dirty="0"/>
              <a:t>:</a:t>
            </a:r>
            <a:endParaRPr lang="en-US" sz="2000" dirty="0"/>
          </a:p>
          <a:p>
            <a:pPr lvl="0" algn="just" rtl="1"/>
            <a:r>
              <a:rPr lang="ar-IQ" sz="2000" b="1" u="sng" dirty="0" smtClean="0"/>
              <a:t>1. </a:t>
            </a:r>
            <a:r>
              <a:rPr lang="ar-SA" sz="2000" b="1" u="sng" dirty="0" smtClean="0"/>
              <a:t>أخذ </a:t>
            </a:r>
            <a:r>
              <a:rPr lang="ar-SA" sz="2000" b="1" u="sng" dirty="0"/>
              <a:t>مفهوم</a:t>
            </a:r>
            <a:r>
              <a:rPr lang="en-US" sz="2000" b="1" u="sng" dirty="0"/>
              <a:t> </a:t>
            </a:r>
            <a:r>
              <a:rPr lang="ar-SA" sz="2000" b="1" u="sng" dirty="0"/>
              <a:t>نحن</a:t>
            </a:r>
            <a:r>
              <a:rPr lang="en-US" sz="2000" b="1" u="sng" dirty="0"/>
              <a:t> </a:t>
            </a:r>
            <a:r>
              <a:rPr lang="ar-SA" sz="2000" b="1" u="sng" dirty="0"/>
              <a:t>محل</a:t>
            </a:r>
            <a:r>
              <a:rPr lang="en-US" sz="2000" b="1" u="sng" dirty="0"/>
              <a:t> </a:t>
            </a:r>
            <a:r>
              <a:rPr lang="ar-SA" sz="2000" b="1" u="sng" dirty="0"/>
              <a:t>أنا</a:t>
            </a:r>
            <a:r>
              <a:rPr lang="ar-SA" sz="2000" dirty="0"/>
              <a:t>: وهو شعور بأن الجماعة تعمل معًا وليس بأنها مجرد مجموعة من الأفراد، ويمكن خلق هذه البيئة من خلال مجموعة متنوعة من برمجيات المناقشة منها منتدى المعرفة الذي يدعم الكثير من العمليات الضرورية لبناء المعرفة، ويقول بريتر وزملاؤه</a:t>
            </a:r>
            <a:r>
              <a:rPr lang="en-US" sz="2000" dirty="0"/>
              <a:t> </a:t>
            </a:r>
            <a:r>
              <a:rPr lang="ar-SA" sz="2000" dirty="0"/>
              <a:t>أن تركيز مشاريع بناء المعرفة ينصب على الفهم بدلاً من إنجاز المهام وعلى التعاون بدلاً من النزاع</a:t>
            </a:r>
            <a:r>
              <a:rPr lang="en-US" sz="2000" dirty="0"/>
              <a:t>.</a:t>
            </a:r>
          </a:p>
        </p:txBody>
      </p:sp>
      <p:sp>
        <p:nvSpPr>
          <p:cNvPr id="3" name="Rectangle 2"/>
          <p:cNvSpPr/>
          <p:nvPr/>
        </p:nvSpPr>
        <p:spPr>
          <a:xfrm>
            <a:off x="609600" y="2967335"/>
            <a:ext cx="7848600" cy="707886"/>
          </a:xfrm>
          <a:prstGeom prst="rect">
            <a:avLst/>
          </a:prstGeom>
        </p:spPr>
        <p:txBody>
          <a:bodyPr wrap="square">
            <a:spAutoFit/>
          </a:bodyPr>
          <a:lstStyle/>
          <a:p>
            <a:pPr lvl="0" algn="just" rtl="1"/>
            <a:r>
              <a:rPr lang="ar-IQ" sz="2000" dirty="0" smtClean="0"/>
              <a:t>2. </a:t>
            </a:r>
            <a:r>
              <a:rPr lang="ar-SA" sz="2000" dirty="0" smtClean="0"/>
              <a:t>قد </a:t>
            </a:r>
            <a:r>
              <a:rPr lang="ar-SA" sz="2000" dirty="0"/>
              <a:t>يُعرف بناء المعرفة بأنه (خلق المنتجات المفاهيمية واختيارها وتحسينها، ولا تقتصر فقط على التعليم بل تشمل أيضًا أعمال المعرفة الإبداعية بشتى أنواعها)</a:t>
            </a:r>
            <a:r>
              <a:rPr lang="ar-IQ" sz="2000" dirty="0"/>
              <a:t>.</a:t>
            </a:r>
            <a:endParaRPr lang="en-US" sz="2000" dirty="0"/>
          </a:p>
        </p:txBody>
      </p:sp>
      <p:sp>
        <p:nvSpPr>
          <p:cNvPr id="6" name="Rectangle 5"/>
          <p:cNvSpPr/>
          <p:nvPr/>
        </p:nvSpPr>
        <p:spPr>
          <a:xfrm>
            <a:off x="838200" y="4267200"/>
            <a:ext cx="7162800" cy="1015663"/>
          </a:xfrm>
          <a:prstGeom prst="rect">
            <a:avLst/>
          </a:prstGeom>
        </p:spPr>
        <p:txBody>
          <a:bodyPr wrap="square">
            <a:spAutoFit/>
          </a:bodyPr>
          <a:lstStyle/>
          <a:p>
            <a:pPr algn="just" rtl="1"/>
            <a:r>
              <a:rPr lang="ar-SA" sz="2000" b="1" dirty="0"/>
              <a:t>عرف أوزبل  </a:t>
            </a:r>
            <a:r>
              <a:rPr lang="en-US" sz="2000" b="1" dirty="0" err="1"/>
              <a:t>Ausubel</a:t>
            </a:r>
            <a:r>
              <a:rPr lang="en-US" sz="2000" b="1" dirty="0"/>
              <a:t>) </a:t>
            </a:r>
            <a:r>
              <a:rPr lang="ar-SA" sz="2000" b="1" dirty="0"/>
              <a:t> ) البنية المعرفية:</a:t>
            </a:r>
            <a:r>
              <a:rPr lang="ar-SA" sz="2000" dirty="0"/>
              <a:t> أنها مجموعة منظمة من الخصائص والمفاهيم والحقائق الادراكية التي تتوافر لدى المتعلم في لحظة ما خلال تفاعله مع البيئة محاولا دمجها مع خبراته السابقة بأسلوب منظم وهرمي.</a:t>
            </a:r>
            <a:endParaRPr lang="en-US" sz="2000" dirty="0"/>
          </a:p>
        </p:txBody>
      </p:sp>
    </p:spTree>
    <p:extLst>
      <p:ext uri="{BB962C8B-B14F-4D97-AF65-F5344CB8AC3E}">
        <p14:creationId xmlns:p14="http://schemas.microsoft.com/office/powerpoint/2010/main" val="79367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20840"/>
            <a:ext cx="8153400" cy="4401205"/>
          </a:xfrm>
          <a:prstGeom prst="rect">
            <a:avLst/>
          </a:prstGeom>
        </p:spPr>
        <p:txBody>
          <a:bodyPr wrap="square">
            <a:spAutoFit/>
          </a:bodyPr>
          <a:lstStyle/>
          <a:p>
            <a:pPr algn="just" rtl="1"/>
            <a:r>
              <a:rPr lang="ar-SA" sz="2800" b="1" dirty="0"/>
              <a:t>مميزات البنية المعرفية</a:t>
            </a:r>
            <a:r>
              <a:rPr lang="en-US" sz="2800" b="1" dirty="0"/>
              <a:t>  </a:t>
            </a:r>
            <a:r>
              <a:rPr lang="ar-SA" sz="2800" b="1" dirty="0"/>
              <a:t>وفقا لفلافل (</a:t>
            </a:r>
            <a:r>
              <a:rPr lang="en-US" sz="2800" b="1" dirty="0" err="1"/>
              <a:t>Flavel</a:t>
            </a:r>
            <a:r>
              <a:rPr lang="ar-SA" sz="2800" b="1" dirty="0"/>
              <a:t>):</a:t>
            </a:r>
            <a:endParaRPr lang="en-US" sz="2800" dirty="0"/>
          </a:p>
          <a:p>
            <a:pPr algn="just" rtl="1"/>
            <a:r>
              <a:rPr lang="ar-SA" sz="2800" dirty="0"/>
              <a:t>مميزات وخصائص تتعلق بالفرد تشمل معرفته ووعيه بخصائصه الذّاتية وإمكاناته وقدراته ودوافعه وحاجاته الفيزيولوجية .</a:t>
            </a:r>
            <a:endParaRPr lang="en-US" sz="2800" dirty="0"/>
          </a:p>
          <a:p>
            <a:pPr algn="just" rtl="1"/>
            <a:r>
              <a:rPr lang="ar-SA" sz="2800" dirty="0"/>
              <a:t> مميزات تتعلق بالمهمة وتعني أن الفرد قد نظّم بناءه المعرفي وفقا لطبيعة المهمات وخصائصها، وتتطلب البنية المعرفية معرفة الفرد أن تعلم مهمّات معينة يرتبط بممارسة أنواع من المعالجة( فمهمة تذكر اسم شخص، ليس كمهمة حل مشكلة .</a:t>
            </a:r>
            <a:endParaRPr lang="en-US" sz="2800" dirty="0"/>
          </a:p>
          <a:p>
            <a:pPr algn="just" rtl="1"/>
            <a:r>
              <a:rPr lang="ar-SA" sz="2800" dirty="0"/>
              <a:t> مميزات تتعلق بالإستراتيجية المتبعة في المعالجة فالاستراتيجيات المعرفية التي يستخدمها الفرد تساعده للوصول إلى هدف واضح ومحدد، أما الاستراتيجيات ما وراء المعرفية فتمكنه من التوجيه الذّاتي.</a:t>
            </a:r>
            <a:endParaRPr lang="en-US" sz="2800" dirty="0"/>
          </a:p>
        </p:txBody>
      </p:sp>
    </p:spTree>
    <p:extLst>
      <p:ext uri="{BB962C8B-B14F-4D97-AF65-F5344CB8AC3E}">
        <p14:creationId xmlns:p14="http://schemas.microsoft.com/office/powerpoint/2010/main" val="359847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43841"/>
            <a:ext cx="7772400" cy="5262979"/>
          </a:xfrm>
          <a:prstGeom prst="rect">
            <a:avLst/>
          </a:prstGeom>
        </p:spPr>
        <p:txBody>
          <a:bodyPr wrap="square">
            <a:spAutoFit/>
          </a:bodyPr>
          <a:lstStyle/>
          <a:p>
            <a:pPr algn="just" rtl="1"/>
            <a:r>
              <a:rPr lang="ar-SA" sz="2800" b="1" dirty="0"/>
              <a:t>نموذج الزيات المقترح لقياس بعض مكونات البنية المعرفية:</a:t>
            </a:r>
            <a:endParaRPr lang="en-US" sz="2800" dirty="0"/>
          </a:p>
          <a:p>
            <a:pPr algn="just" rtl="1"/>
            <a:r>
              <a:rPr lang="ar-SA" sz="2800" dirty="0"/>
              <a:t>اقترح الزيات ثلاث خطوات لقياس بعض جوانب البنية المعرفية وتتمثل فيما يلي:</a:t>
            </a:r>
            <a:endParaRPr lang="en-US" sz="2800" dirty="0"/>
          </a:p>
          <a:p>
            <a:pPr algn="just" rtl="1"/>
            <a:r>
              <a:rPr lang="ar-SA" sz="2800" dirty="0"/>
              <a:t>1- استثارة المعرفة: قصد قياس فهم الفرد للعلاقات القائمة بين المفاهيم كتقدير العلاقات بين المفاهيم، ترتيب المفاهيم، التقدير العددي أو الكمي لدرجة الارتباط بين المفاهيم.</a:t>
            </a:r>
            <a:endParaRPr lang="en-US" sz="2800" dirty="0"/>
          </a:p>
          <a:p>
            <a:pPr algn="just" rtl="1"/>
            <a:r>
              <a:rPr lang="ar-SA" sz="2800" dirty="0"/>
              <a:t>2- تمثيل المعرفة المستثارة: تتمثل في تحديد بعض التمثيلات الداخلية لمجال معرفي محدد القياس متعدد الأبعاد، نماذج الشبكات في تمثيل المعلومات.</a:t>
            </a:r>
            <a:endParaRPr lang="en-US" sz="2800" dirty="0"/>
          </a:p>
          <a:p>
            <a:pPr algn="just" rtl="1"/>
            <a:r>
              <a:rPr lang="ar-SA" sz="2800" dirty="0"/>
              <a:t>3- تقويم تمثيل المعرفة لدى الفرد: يستلزم مقارنة معرفة مجال معرفي معين مع معيار أو محك خارجي محدد للحكم عليها مثل مقارنة معرفة شخص مع مهنة الخبير أو مع بنية معيارية مثالية.</a:t>
            </a:r>
            <a:endParaRPr lang="en-US" sz="2800" dirty="0"/>
          </a:p>
        </p:txBody>
      </p:sp>
    </p:spTree>
    <p:extLst>
      <p:ext uri="{BB962C8B-B14F-4D97-AF65-F5344CB8AC3E}">
        <p14:creationId xmlns:p14="http://schemas.microsoft.com/office/powerpoint/2010/main" val="104953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59340"/>
            <a:ext cx="7772400" cy="2554545"/>
          </a:xfrm>
          <a:prstGeom prst="rect">
            <a:avLst/>
          </a:prstGeom>
        </p:spPr>
        <p:txBody>
          <a:bodyPr wrap="square">
            <a:spAutoFit/>
          </a:bodyPr>
          <a:lstStyle/>
          <a:p>
            <a:pPr algn="just" rtl="1"/>
            <a:r>
              <a:rPr lang="ar-SA" sz="2000" b="1" dirty="0"/>
              <a:t>مفهوم الإنتاج المعرفي</a:t>
            </a:r>
            <a:endParaRPr lang="en-US" sz="2000" dirty="0"/>
          </a:p>
          <a:p>
            <a:pPr algn="just" rtl="1"/>
            <a:r>
              <a:rPr lang="ar-SA" sz="2000" dirty="0"/>
              <a:t>الإنتاج المعرفي هو مصطلح يتألف من كلمتين هما الإنتاج والمعرفة فقد عرف الإنتاج على أنه ناتج قسمة المخرجات على جميع المدخلات التي اشتركت في العملية الإنتاجية، كما عرفت المعرفة على أنها نسيج من الخبرات والمهارات والمعلومات والقدرات المعرفية الضمنية والواضحة المتراكمة لدى العملين ي المنظمة.</a:t>
            </a:r>
            <a:endParaRPr lang="en-US" sz="2000" dirty="0"/>
          </a:p>
          <a:p>
            <a:pPr algn="just" rtl="1"/>
            <a:r>
              <a:rPr lang="ar-SA" sz="2000" dirty="0"/>
              <a:t>ولهذا فإن </a:t>
            </a:r>
            <a:r>
              <a:rPr lang="ar-SA" sz="2000" b="1" dirty="0"/>
              <a:t>الإنتاج المعرفي</a:t>
            </a:r>
            <a:r>
              <a:rPr lang="ar-SA" sz="2000" dirty="0"/>
              <a:t> يعتبر حقل واسع يشمل مكونات أساسية منها صناعة النشر الإلكتروني وصناعة المحتوى المعرفي وصناعات تكنولوجيا المعلومات والاتصالات وصناعة العقل البشري وصناعة كثيفة للمعرفة.</a:t>
            </a:r>
            <a:endParaRPr lang="en-US" sz="2000" dirty="0"/>
          </a:p>
        </p:txBody>
      </p:sp>
      <p:sp>
        <p:nvSpPr>
          <p:cNvPr id="3" name="Rectangle 2"/>
          <p:cNvSpPr/>
          <p:nvPr/>
        </p:nvSpPr>
        <p:spPr>
          <a:xfrm>
            <a:off x="609600" y="4320545"/>
            <a:ext cx="7696200" cy="1323439"/>
          </a:xfrm>
          <a:prstGeom prst="rect">
            <a:avLst/>
          </a:prstGeom>
        </p:spPr>
        <p:txBody>
          <a:bodyPr wrap="square">
            <a:spAutoFit/>
          </a:bodyPr>
          <a:lstStyle/>
          <a:p>
            <a:pPr algn="just" rtl="1"/>
            <a:r>
              <a:rPr lang="ar-SA" sz="2000" b="1" dirty="0"/>
              <a:t>ويعرف الإنتاج المعرفي </a:t>
            </a:r>
            <a:r>
              <a:rPr lang="ar-SA" sz="2000" dirty="0"/>
              <a:t>على أنه عملية ابتكار لمعارف جديدة من خلال المعارف الضمنية والصريحة التي تمتلكها المنظمة أو الأفراد أو من تجميع وتطوير للمعارف السابقة للحصول على قيمة مضافة جديدة تسهم في نمو ونهضة وتميز المنظمة، ويعتبر الإنتاج المعرفي هو الثروة الحقيقية التي تمتلكها المنظمة والذي يمثل رأس المال المعرفي فيها.</a:t>
            </a:r>
            <a:endParaRPr lang="en-US" sz="2000" dirty="0"/>
          </a:p>
        </p:txBody>
      </p:sp>
    </p:spTree>
    <p:extLst>
      <p:ext uri="{BB962C8B-B14F-4D97-AF65-F5344CB8AC3E}">
        <p14:creationId xmlns:p14="http://schemas.microsoft.com/office/powerpoint/2010/main" val="125121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97839"/>
            <a:ext cx="8001000" cy="3970318"/>
          </a:xfrm>
          <a:prstGeom prst="rect">
            <a:avLst/>
          </a:prstGeom>
        </p:spPr>
        <p:txBody>
          <a:bodyPr wrap="square">
            <a:spAutoFit/>
          </a:bodyPr>
          <a:lstStyle/>
          <a:p>
            <a:pPr algn="just" rtl="1"/>
            <a:r>
              <a:rPr lang="ar-SA" sz="2800" dirty="0"/>
              <a:t>هذا ويؤكد البعض أن الإنتاج المعرفي في القرن الحالي يتمتع بكثير من الخصائص التي تجعله ذو أهمية كبيرة وأساس القوة التي يشهدها هذا العصر وذلك لعدة أسباب منها:</a:t>
            </a:r>
            <a:endParaRPr lang="en-US" sz="2800" dirty="0"/>
          </a:p>
          <a:p>
            <a:pPr lvl="0" algn="just" rtl="1"/>
            <a:r>
              <a:rPr lang="ar-SA" sz="2800" dirty="0"/>
              <a:t>أن مجتمع المعرفة لا يتميز بالحصول على المعلومات واستخدامها بكفاءة لتحقيق الأهداف المرجوة بل يمتاز به مجتمع المعرفة ويحدد قدرته على الصمود والبقاء بين المجتمعات وتحقيق المنافسة والتقدم. </a:t>
            </a:r>
            <a:endParaRPr lang="en-US" sz="2800" dirty="0"/>
          </a:p>
          <a:p>
            <a:pPr lvl="0" algn="just" rtl="1"/>
            <a:r>
              <a:rPr lang="ar-SA" sz="2800" dirty="0"/>
              <a:t>الإنتاج المعرفي هو السلعة الرابحة في العصر الحالي الذي يحمل معه الهيمنة السياسية والاقتصادية وتحقيق المكانة الاجتماعية والثقافية المرموقة للمجتمعات والدول.</a:t>
            </a:r>
            <a:endParaRPr lang="en-US" sz="2800" dirty="0"/>
          </a:p>
        </p:txBody>
      </p:sp>
    </p:spTree>
    <p:extLst>
      <p:ext uri="{BB962C8B-B14F-4D97-AF65-F5344CB8AC3E}">
        <p14:creationId xmlns:p14="http://schemas.microsoft.com/office/powerpoint/2010/main" val="2338568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447800"/>
            <a:ext cx="7162800" cy="4893647"/>
          </a:xfrm>
          <a:prstGeom prst="rect">
            <a:avLst/>
          </a:prstGeom>
        </p:spPr>
        <p:txBody>
          <a:bodyPr wrap="square">
            <a:spAutoFit/>
          </a:bodyPr>
          <a:lstStyle/>
          <a:p>
            <a:pPr algn="just" rtl="1"/>
            <a:r>
              <a:rPr lang="ar-SA" sz="2400" b="1" dirty="0"/>
              <a:t>التفاعل بين المعرفة الضمنية والصريحة لإنتاج المعرفة</a:t>
            </a:r>
            <a:endParaRPr lang="en-US" sz="2400" dirty="0"/>
          </a:p>
          <a:p>
            <a:pPr algn="just" rtl="1"/>
            <a:r>
              <a:rPr lang="ar-SA" sz="2400" dirty="0"/>
              <a:t> يتم الإنتاج المعرفي من خلال لتفاعل القائم بين المعرفة الضمنية والمعرفة الصريحة وذلك من خلال أنماط التحويل الأربعة التي تتمثل في الآتي:</a:t>
            </a:r>
            <a:endParaRPr lang="en-US" sz="2400" dirty="0"/>
          </a:p>
          <a:p>
            <a:pPr algn="just" rtl="1"/>
            <a:r>
              <a:rPr lang="ar-SA" sz="2400" b="1" dirty="0"/>
              <a:t>أولاً: التطبيع الاجتماعي:</a:t>
            </a:r>
            <a:endParaRPr lang="en-US" sz="2400" dirty="0"/>
          </a:p>
          <a:p>
            <a:pPr algn="just" rtl="1"/>
            <a:r>
              <a:rPr lang="ar-SA" sz="2400" dirty="0"/>
              <a:t>هي من معرفة ضمنية إلى معرفة ضمنية وذلك من خلال التشارك في الخبرات والمهارات ومن ثم إنتاج معارف ضمنية جديدة مثل النماذج العقلية والمهارات الفنية المشتركة.</a:t>
            </a:r>
            <a:endParaRPr lang="en-US" sz="2400" dirty="0"/>
          </a:p>
          <a:p>
            <a:pPr algn="just" rtl="1"/>
            <a:r>
              <a:rPr lang="ar-SA" sz="2400" b="1" dirty="0"/>
              <a:t>ثانياً: الإظهار أو الإخراج:</a:t>
            </a:r>
            <a:endParaRPr lang="en-US" sz="2400" dirty="0"/>
          </a:p>
          <a:p>
            <a:pPr algn="just" rtl="1"/>
            <a:r>
              <a:rPr lang="ar-SA" sz="2400" dirty="0"/>
              <a:t>هي عملية تحويل المعرفة من معرفة ضمنية إلى معرفة صريحة قابلة للتجديد اللفظي يتم فيها تجديد لفظي للمعرفة الضمنية تتحول من خلالها إلى مفاهيم ظاهرة وتأخذ شكل مفاهيم ، ونماذج، ومجازات، وتناظرات، ويتم التعبير عنها بالكتابة أو اللفظ</a:t>
            </a:r>
            <a:r>
              <a:rPr lang="ar-SA" sz="2400" dirty="0" smtClean="0"/>
              <a:t>.</a:t>
            </a:r>
            <a:endParaRPr lang="en-US" sz="2400" dirty="0"/>
          </a:p>
        </p:txBody>
      </p:sp>
    </p:spTree>
    <p:extLst>
      <p:ext uri="{BB962C8B-B14F-4D97-AF65-F5344CB8AC3E}">
        <p14:creationId xmlns:p14="http://schemas.microsoft.com/office/powerpoint/2010/main" val="173707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97839"/>
            <a:ext cx="7620000" cy="3785652"/>
          </a:xfrm>
          <a:prstGeom prst="rect">
            <a:avLst/>
          </a:prstGeom>
        </p:spPr>
        <p:txBody>
          <a:bodyPr wrap="square">
            <a:spAutoFit/>
          </a:bodyPr>
          <a:lstStyle/>
          <a:p>
            <a:pPr algn="just" rtl="1"/>
            <a:r>
              <a:rPr lang="ar-SA" sz="2400" b="1" dirty="0"/>
              <a:t>ثالثاً: الدمج:</a:t>
            </a:r>
            <a:endParaRPr lang="en-US" sz="2400" dirty="0"/>
          </a:p>
          <a:p>
            <a:pPr algn="just" rtl="1"/>
            <a:r>
              <a:rPr lang="ar-SA" sz="2400" dirty="0"/>
              <a:t>هو عملية تحويل المعرفة من معرفة صريحة إلى معرفة صريحة وذلك بتبادل الأفراد للمعرفة ودمجها من خلال وسائط مثل (الاجتماعات، والوثائق، وشبكات الاتصال من خلال الحاسب الآلي) وهذا يؤدي إلى ابتكار معارف جديدة.</a:t>
            </a:r>
            <a:endParaRPr lang="en-US" sz="2400" dirty="0"/>
          </a:p>
          <a:p>
            <a:pPr algn="just" rtl="1"/>
            <a:r>
              <a:rPr lang="ar-SA" sz="2400" dirty="0"/>
              <a:t> </a:t>
            </a:r>
            <a:endParaRPr lang="en-US" sz="2400" dirty="0"/>
          </a:p>
          <a:p>
            <a:pPr algn="just" rtl="1"/>
            <a:r>
              <a:rPr lang="ar-SA" sz="2400" dirty="0"/>
              <a:t> </a:t>
            </a:r>
            <a:endParaRPr lang="en-US" sz="2400" dirty="0"/>
          </a:p>
          <a:p>
            <a:pPr algn="just" rtl="1"/>
            <a:r>
              <a:rPr lang="ar-SA" sz="2400" b="1" dirty="0"/>
              <a:t>رابعاً: الإدخال (التضمين الداخلي):</a:t>
            </a:r>
            <a:endParaRPr lang="en-US" sz="2400" dirty="0"/>
          </a:p>
          <a:p>
            <a:pPr algn="just" rtl="1"/>
            <a:r>
              <a:rPr lang="ar-SA" sz="2400" dirty="0"/>
              <a:t>هي عملية تحويل المعرفة من معرفة صريحة إلى معرفة ضمنية وهذا يرتبط ارتباطاً وثيقاً بالتعلم من خلال العمل.</a:t>
            </a:r>
            <a:endParaRPr lang="en-US" sz="2400" dirty="0"/>
          </a:p>
        </p:txBody>
      </p:sp>
    </p:spTree>
    <p:extLst>
      <p:ext uri="{BB962C8B-B14F-4D97-AF65-F5344CB8AC3E}">
        <p14:creationId xmlns:p14="http://schemas.microsoft.com/office/powerpoint/2010/main" val="3990838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197</TotalTime>
  <Words>579</Words>
  <Application>Microsoft Office PowerPoint</Application>
  <PresentationFormat>On-screen Show (4:3)</PresentationFormat>
  <Paragraphs>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بناء وانتاج المعرفة Construction and Producing Knowledge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إصلاح إدارة سلسلة التجهيز العالمية في ظل الأوبئة: إطار عمل GREAT-3Rs </dc:title>
  <dc:creator>AL NASIH</dc:creator>
  <cp:lastModifiedBy>AL NASIH</cp:lastModifiedBy>
  <cp:revision>25</cp:revision>
  <dcterms:created xsi:type="dcterms:W3CDTF">2006-08-16T00:00:00Z</dcterms:created>
  <dcterms:modified xsi:type="dcterms:W3CDTF">2024-03-13T16:29:35Z</dcterms:modified>
</cp:coreProperties>
</file>