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B91A659B-2480-458B-B6C4-6229DE826EE5}" type="datetimeFigureOut">
              <a:rPr lang="ar-IQ" smtClean="0"/>
              <a:t>12/10/1445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B8B97464-B538-488E-94D4-231FF6897FD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12/10/1445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12/10/1445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12/10/1445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B91A659B-2480-458B-B6C4-6229DE826EE5}" type="datetimeFigureOut">
              <a:rPr lang="ar-IQ" smtClean="0"/>
              <a:t>12/10/1445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B91A659B-2480-458B-B6C4-6229DE826EE5}" type="datetimeFigureOut">
              <a:rPr lang="ar-IQ" smtClean="0"/>
              <a:t>12/10/1445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B91A659B-2480-458B-B6C4-6229DE826EE5}" type="datetimeFigureOut">
              <a:rPr lang="ar-IQ" smtClean="0"/>
              <a:t>12/10/1445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B91A659B-2480-458B-B6C4-6229DE826EE5}" type="datetimeFigureOut">
              <a:rPr lang="ar-IQ" smtClean="0"/>
              <a:t>12/10/1445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659B-2480-458B-B6C4-6229DE826EE5}" type="datetimeFigureOut">
              <a:rPr lang="ar-IQ" smtClean="0"/>
              <a:t>12/10/1445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B91A659B-2480-458B-B6C4-6229DE826EE5}" type="datetimeFigureOut">
              <a:rPr lang="ar-IQ" smtClean="0"/>
              <a:t>12/10/1445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B91A659B-2480-458B-B6C4-6229DE826EE5}" type="datetimeFigureOut">
              <a:rPr lang="ar-IQ" smtClean="0"/>
              <a:t>12/10/1445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B8B97464-B538-488E-94D4-231FF6897FD8}"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1A659B-2480-458B-B6C4-6229DE826EE5}" type="datetimeFigureOut">
              <a:rPr lang="ar-IQ" smtClean="0"/>
              <a:t>12/10/1445</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B97464-B538-488E-94D4-231FF6897FD8}"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71600" y="1268760"/>
            <a:ext cx="6336704" cy="2232248"/>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dirty="0">
                <a:effectLst/>
              </a:rPr>
              <a:t>ا</a:t>
            </a:r>
            <a:r>
              <a:rPr lang="ar-IQ" sz="2700" dirty="0">
                <a:solidFill>
                  <a:schemeClr val="bg1"/>
                </a:solidFill>
                <a:effectLst/>
              </a:rPr>
              <a:t>دارة المعرفة</a:t>
            </a:r>
            <a:r>
              <a:rPr lang="ar-IQ" sz="2700" dirty="0">
                <a:effectLst/>
              </a:rPr>
              <a:t> </a:t>
            </a:r>
            <a:br>
              <a:rPr lang="ar-IQ" sz="2700" dirty="0">
                <a:effectLst/>
              </a:rPr>
            </a:br>
            <a:r>
              <a:rPr lang="ar-IQ" sz="2700" dirty="0">
                <a:solidFill>
                  <a:schemeClr val="bg1"/>
                </a:solidFill>
                <a:effectLst/>
              </a:rPr>
              <a:t>قيم إدارة المعرفة والزبائن </a:t>
            </a:r>
            <a:r>
              <a:rPr lang="en-US" sz="2700" dirty="0" smtClean="0">
                <a:solidFill>
                  <a:schemeClr val="bg1"/>
                </a:solidFill>
                <a:effectLst/>
              </a:rPr>
              <a:t> </a:t>
            </a:r>
            <a:r>
              <a:rPr lang="ar-IQ" sz="2700" b="1" dirty="0" smtClean="0">
                <a:effectLst/>
              </a:rPr>
              <a:t/>
            </a:r>
            <a:br>
              <a:rPr lang="ar-IQ" sz="2700" b="1" dirty="0" smtClean="0">
                <a:effectLst/>
              </a:rPr>
            </a:br>
            <a:r>
              <a:rPr lang="ar-IQ" sz="2700" b="1" dirty="0">
                <a:effectLst/>
              </a:rPr>
              <a:t/>
            </a:r>
            <a:br>
              <a:rPr lang="ar-IQ" sz="2700" b="1" dirty="0">
                <a:effectLst/>
              </a:rPr>
            </a:br>
            <a:endParaRPr lang="ar-IQ" dirty="0">
              <a:solidFill>
                <a:srgbClr val="FF0000"/>
              </a:solidFill>
            </a:endParaRPr>
          </a:p>
        </p:txBody>
      </p:sp>
      <p:sp>
        <p:nvSpPr>
          <p:cNvPr id="3" name="عنوان فرعي 2"/>
          <p:cNvSpPr>
            <a:spLocks noGrp="1"/>
          </p:cNvSpPr>
          <p:nvPr>
            <p:ph type="subTitle" idx="1"/>
          </p:nvPr>
        </p:nvSpPr>
        <p:spPr>
          <a:xfrm>
            <a:off x="1043608" y="3645024"/>
            <a:ext cx="7992888" cy="3024336"/>
          </a:xfrm>
        </p:spPr>
        <p:style>
          <a:lnRef idx="1">
            <a:schemeClr val="accent1"/>
          </a:lnRef>
          <a:fillRef idx="2">
            <a:schemeClr val="accent1"/>
          </a:fillRef>
          <a:effectRef idx="1">
            <a:schemeClr val="accent1"/>
          </a:effectRef>
          <a:fontRef idx="minor">
            <a:schemeClr val="dk1"/>
          </a:fontRef>
        </p:style>
        <p:txBody>
          <a:bodyPr>
            <a:normAutofit/>
          </a:bodyPr>
          <a:lstStyle/>
          <a:p>
            <a:pPr algn="ctr"/>
            <a:endParaRPr lang="ar-IQ" dirty="0"/>
          </a:p>
          <a:p>
            <a:pPr algn="ctr"/>
            <a:r>
              <a:rPr lang="ar-IQ" dirty="0"/>
              <a:t>كجزء من متطلبات مادة ادارة المعرفة </a:t>
            </a:r>
          </a:p>
          <a:p>
            <a:pPr algn="ctr"/>
            <a:r>
              <a:rPr lang="ar-IQ" dirty="0"/>
              <a:t>من اعداد الطالب هاشم جسام محمد</a:t>
            </a:r>
          </a:p>
          <a:p>
            <a:pPr algn="ctr"/>
            <a:r>
              <a:rPr lang="ar-IQ" dirty="0"/>
              <a:t>مقدمة الى </a:t>
            </a:r>
          </a:p>
          <a:p>
            <a:pPr algn="ctr"/>
            <a:r>
              <a:rPr lang="ar-IQ" dirty="0"/>
              <a:t>الاستاذ الدكتور سمية عباس مجيد </a:t>
            </a:r>
          </a:p>
        </p:txBody>
      </p:sp>
      <p:pic>
        <p:nvPicPr>
          <p:cNvPr id="4" name="صورة 1"/>
          <p:cNvPicPr>
            <a:picLocks noGrp="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7127875" y="0"/>
            <a:ext cx="2016125" cy="1800225"/>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867209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التحديات التي تواجهها إدارة معرفة الزبون:</a:t>
            </a:r>
            <a:endParaRPr lang="ar-IQ"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IQ" dirty="0"/>
              <a:t>. التحديات الهيكلية</a:t>
            </a:r>
          </a:p>
          <a:p>
            <a:pPr marL="0" indent="0">
              <a:buNone/>
            </a:pPr>
            <a:r>
              <a:rPr lang="ar-IQ" dirty="0"/>
              <a:t>تحويل الشركة إلى الشركة التي تركز على الزبائن، والتي يمكن أن تستخدم الزبائن بكفاءة معرفة الزبائن لمقاربة رضا الزبائن تحتاج إلى تغييرات هيكلية في المؤسسة والتي تجلب تحدي كبير لها.</a:t>
            </a:r>
          </a:p>
          <a:p>
            <a:pPr marL="0" indent="0">
              <a:buNone/>
            </a:pPr>
            <a:r>
              <a:rPr lang="ar-IQ" dirty="0"/>
              <a:t>2. التحديات الثقافية</a:t>
            </a:r>
          </a:p>
          <a:p>
            <a:pPr marL="0" indent="0">
              <a:buNone/>
            </a:pPr>
            <a:r>
              <a:rPr lang="ar-IQ" dirty="0"/>
              <a:t>من المثالية إنشاء شركات تهيمن عليها ثقافة تركز على الزبائن ، ولكن هناك دائما الحواجز من أعلى إلى أسفل مستويات الشركة نشير إلى: "فخر الناس " يعتقدون أنهم يعرفون أفضل من الزبائن ، تبتعد بعض المؤسسات عن التركيز على الزبائن بسبب "الشركات النرجسية "، أي شعور بأننا نعرف أفضل من زبائننا"، والمشكلة الأخرى هي عدم وجود ثقافة المشاركة والتواصل وبعض موظفي المؤسسة ليس لديهم المعرفة بالزبون والذين لديهم لا يتقاسمونها مع الآخرين.</a:t>
            </a:r>
          </a:p>
          <a:p>
            <a:pPr marL="0" indent="0">
              <a:buNone/>
            </a:pPr>
            <a:r>
              <a:rPr lang="ar-IQ" dirty="0"/>
              <a:t>3. تحديات الكفاءة</a:t>
            </a:r>
          </a:p>
          <a:p>
            <a:pPr marL="0" indent="0">
              <a:buNone/>
            </a:pPr>
            <a:r>
              <a:rPr lang="ar-IQ" dirty="0"/>
              <a:t>عندما تنطلق المؤسسة في اتجاه إدارة المعرفة الخاصة بالزبون ، فإنها تحتاج إلى تعزيز مستوى الكفاءة قدر الإمكان في جميع وفهم احتياجات الزبائن من أجل بناء استراتيجيات تستند إلى الزبائن.</a:t>
            </a:r>
          </a:p>
          <a:p>
            <a:pPr marL="0" indent="0">
              <a:buNone/>
            </a:pPr>
            <a:r>
              <a:rPr lang="ar-IQ" dirty="0"/>
              <a:t>4. مخاوف الخصوصية</a:t>
            </a:r>
          </a:p>
          <a:p>
            <a:pPr marL="0" indent="0">
              <a:buNone/>
            </a:pPr>
            <a:r>
              <a:rPr lang="ar-IQ" dirty="0"/>
              <a:t>وفي عالم اليوم، يشعر الناس بالقلق أكثر فأكثر بشأن قضايا الخصوصية ويريدون معرفتها ما الذي تفعله الشركات بمعلوماتها ، لذا يجب أن تتمتع المؤسسة بشفافية فيما يتعلق بسياسات </a:t>
            </a:r>
            <a:r>
              <a:rPr lang="ar-IQ" dirty="0" smtClean="0"/>
              <a:t>.</a:t>
            </a:r>
            <a:endParaRPr lang="ar-IQ" dirty="0"/>
          </a:p>
        </p:txBody>
      </p:sp>
    </p:spTree>
    <p:extLst>
      <p:ext uri="{BB962C8B-B14F-4D97-AF65-F5344CB8AC3E}">
        <p14:creationId xmlns:p14="http://schemas.microsoft.com/office/powerpoint/2010/main" val="3475135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a:t>إدارة علاقات الزبائن(</a:t>
            </a:r>
            <a:r>
              <a:rPr lang="en-US" dirty="0"/>
              <a:t>Customer relationship management)</a:t>
            </a:r>
            <a:endParaRPr lang="ar-IQ" dirty="0"/>
          </a:p>
        </p:txBody>
      </p:sp>
      <p:sp>
        <p:nvSpPr>
          <p:cNvPr id="3" name="عنصر نائب للمحتوى 2"/>
          <p:cNvSpPr>
            <a:spLocks noGrp="1"/>
          </p:cNvSpPr>
          <p:nvPr>
            <p:ph idx="1"/>
          </p:nvPr>
        </p:nvSpPr>
        <p:spPr/>
        <p:txBody>
          <a:bodyPr>
            <a:normAutofit fontScale="85000" lnSpcReduction="20000"/>
          </a:bodyPr>
          <a:lstStyle/>
          <a:p>
            <a:pPr marL="0" indent="0">
              <a:buNone/>
            </a:pPr>
            <a:r>
              <a:rPr lang="ar-IQ" dirty="0"/>
              <a:t>تلعب إدارة علاقات الزبائن </a:t>
            </a:r>
            <a:r>
              <a:rPr lang="en-US" dirty="0"/>
              <a:t>CRM </a:t>
            </a:r>
            <a:r>
              <a:rPr lang="ar-IQ" dirty="0"/>
              <a:t>دورًا مهمًا في مساعدة المؤسسات على الحفاظ على عملائها وجعلهم مخلصين إدارة علاقات الزبائن بأنها الأنشطة التي يمارسها المصنعون لفهم متطلبات الزبائن وتحسين رضا الزبائن. يعد دور إدارة علاقات الزبائن (</a:t>
            </a:r>
            <a:r>
              <a:rPr lang="en-US" dirty="0"/>
              <a:t>CRM) </a:t>
            </a:r>
            <a:r>
              <a:rPr lang="ar-IQ" dirty="0"/>
              <a:t>أكثر أهمية في تحليل الزبائن وفي الاحتفاظ بالزبائن. إن اكتساب معرفة الزبائن، وخاصة المعرفة المحتملة، هو أكثر أهمية بكثير من اكتساب ولاء الزبائن. ومن ثم، ينبغي أن يمتد هدف إدارة علاقات الزبائن من ولاء الزبائن إلى الحصول على معرفة الزبائن واستكشافها وجعل الزبون متعاونًا ذي قيمة مضافة. تتضمن عملية إدارة علاقات الزبائن خمس عمليات: عملية تطوير </a:t>
            </a:r>
            <a:r>
              <a:rPr lang="ar-IQ" dirty="0" err="1"/>
              <a:t>الإستراتيجية</a:t>
            </a:r>
            <a:r>
              <a:rPr lang="ar-IQ" dirty="0"/>
              <a:t>، وعملية إنشاء القيمة، وعملية التكامل متعدد القنوات، وعملية الأداء، وعملية إدارة المعلومات </a:t>
            </a:r>
          </a:p>
          <a:p>
            <a:pPr marL="0" indent="0">
              <a:buNone/>
            </a:pPr>
            <a:r>
              <a:rPr lang="ar-IQ" dirty="0"/>
              <a:t>. (1)عملية تطوير </a:t>
            </a:r>
            <a:r>
              <a:rPr lang="ar-IQ" dirty="0" err="1"/>
              <a:t>الإستراتيجية</a:t>
            </a:r>
            <a:r>
              <a:rPr lang="ar-IQ" dirty="0"/>
              <a:t> تؤدي </a:t>
            </a:r>
            <a:r>
              <a:rPr lang="ar-IQ" dirty="0" err="1"/>
              <a:t>إستراتيجية</a:t>
            </a:r>
            <a:r>
              <a:rPr lang="ar-IQ" dirty="0"/>
              <a:t> الزبائن التنظيمية إلى تحديد قاعدة الزبائن الحالية والمحتملة بناءً على التعرف على الشكل الأكثر ملاءمة لتجزئة الزبائن. </a:t>
            </a:r>
          </a:p>
          <a:p>
            <a:pPr marL="0" indent="0">
              <a:buNone/>
            </a:pPr>
            <a:r>
              <a:rPr lang="ar-IQ" dirty="0"/>
              <a:t>(2) عملية خلق القيمة إن عملية قيمة الزبون هي عملية مستقلة للإشارة إلى تحويل فهم المنظمة نحو إنتاج المنتج وتقديم الخدمات القادرة على إضافة قيمة، ولدمج الزبون في تصميم وإنتاج منتجات أو خدمات جديدة. </a:t>
            </a:r>
            <a:endParaRPr lang="ar-IQ" dirty="0"/>
          </a:p>
        </p:txBody>
      </p:sp>
    </p:spTree>
    <p:extLst>
      <p:ext uri="{BB962C8B-B14F-4D97-AF65-F5344CB8AC3E}">
        <p14:creationId xmlns:p14="http://schemas.microsoft.com/office/powerpoint/2010/main" val="86559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smtClean="0"/>
          </a:p>
          <a:p>
            <a:endParaRPr lang="ar-IQ" dirty="0"/>
          </a:p>
          <a:p>
            <a:pPr marL="82296" indent="0" algn="ctr">
              <a:buNone/>
            </a:pPr>
            <a:r>
              <a:rPr lang="ar-IQ" sz="6600" b="1" dirty="0" smtClean="0"/>
              <a:t>شكراً </a:t>
            </a:r>
            <a:r>
              <a:rPr lang="ar-IQ" sz="6600" b="1" dirty="0" err="1" smtClean="0"/>
              <a:t>لاصغائكم</a:t>
            </a:r>
            <a:endParaRPr lang="ar-IQ" sz="6600" b="1" dirty="0"/>
          </a:p>
        </p:txBody>
      </p:sp>
    </p:spTree>
    <p:extLst>
      <p:ext uri="{BB962C8B-B14F-4D97-AF65-F5344CB8AC3E}">
        <p14:creationId xmlns:p14="http://schemas.microsoft.com/office/powerpoint/2010/main" val="219760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274638"/>
            <a:ext cx="7818072" cy="994122"/>
          </a:xfrm>
        </p:spPr>
        <p:txBody>
          <a:bodyPr>
            <a:noAutofit/>
          </a:bodyPr>
          <a:lstStyle/>
          <a:p>
            <a:pPr algn="r"/>
            <a:r>
              <a:rPr lang="ar-IQ" sz="2400" b="1" dirty="0" smtClean="0"/>
              <a:t/>
            </a:r>
            <a:br>
              <a:rPr lang="ar-IQ" sz="2400" b="1" dirty="0" smtClean="0"/>
            </a:br>
            <a:endParaRPr lang="ar-IQ" sz="2400" dirty="0"/>
          </a:p>
        </p:txBody>
      </p:sp>
      <p:sp>
        <p:nvSpPr>
          <p:cNvPr id="3" name="عنصر نائب للمحتوى 2"/>
          <p:cNvSpPr>
            <a:spLocks noGrp="1"/>
          </p:cNvSpPr>
          <p:nvPr>
            <p:ph idx="1"/>
          </p:nvPr>
        </p:nvSpPr>
        <p:spPr>
          <a:xfrm>
            <a:off x="1115616" y="1484784"/>
            <a:ext cx="7498080" cy="4800600"/>
          </a:xfrm>
        </p:spPr>
        <p:txBody>
          <a:bodyPr>
            <a:normAutofit fontScale="92500" lnSpcReduction="10000"/>
          </a:bodyPr>
          <a:lstStyle/>
          <a:p>
            <a:pPr marL="0" indent="0">
              <a:buNone/>
            </a:pPr>
            <a:r>
              <a:rPr lang="ar-IQ" dirty="0"/>
              <a:t>مفهوم إدارة معرفة الزبون(</a:t>
            </a:r>
            <a:r>
              <a:rPr lang="en-US" dirty="0"/>
              <a:t>The concept of customer knowledge management)</a:t>
            </a:r>
          </a:p>
          <a:p>
            <a:pPr marL="0" indent="0">
              <a:buNone/>
            </a:pPr>
            <a:r>
              <a:rPr lang="ar-IQ" dirty="0"/>
              <a:t>تناول العديد من الباحثين والدارسين موضوع إدارة معرفة الزبون محاولين بذلك تفسير مجالاته النظرية والتطبيقية كالا حسب دراسته ومبادئه واختلفت تبعا لذلك مفاهيم إدارة معرفة الزبون نذكر منها الآتي:</a:t>
            </a:r>
          </a:p>
          <a:p>
            <a:pPr marL="0" indent="0">
              <a:buNone/>
            </a:pPr>
            <a:r>
              <a:rPr lang="ar-IQ" dirty="0"/>
              <a:t>1.  عرفت إدارة المعرفة من المنظور التسويقي على أنها :المرشد الملتزم أو المنضبط لتمييز المعرفة التسويقية  ولترويجها بين الأفراد الموظفين والزبائن لتطوير المعرفة الحالية وخلق معرفة جديدة واستخدامها لتطوير الممارسات والتطبيقات في المجال التسويقي باتجاهات مختلفة. </a:t>
            </a:r>
          </a:p>
          <a:p>
            <a:pPr marL="0" indent="0">
              <a:buNone/>
            </a:pPr>
            <a:r>
              <a:rPr lang="ar-IQ" dirty="0"/>
              <a:t>2. وعرفت من المنظور الإداري على أنها نشاط إداري مكلف به كل شخص داخل المؤسسة، وليس حكر فقط على إدارة التسويق، لأهميته الكبيرة في اتخاذ القرارات </a:t>
            </a:r>
            <a:r>
              <a:rPr lang="ar-IQ" dirty="0" err="1"/>
              <a:t>الإستراتيجية</a:t>
            </a:r>
            <a:r>
              <a:rPr lang="ar-IQ" dirty="0"/>
              <a:t> للمؤسسة وليس فقط ما هو متعلق بتصميم المزيج التسويق والاحتفاظ بالزبون وتحقيق ولائه. </a:t>
            </a:r>
          </a:p>
        </p:txBody>
      </p:sp>
    </p:spTree>
    <p:extLst>
      <p:ext uri="{BB962C8B-B14F-4D97-AF65-F5344CB8AC3E}">
        <p14:creationId xmlns:p14="http://schemas.microsoft.com/office/powerpoint/2010/main" val="335441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1354162"/>
          </a:xfrm>
        </p:spPr>
        <p:txBody>
          <a:bodyPr>
            <a:normAutofit/>
          </a:bodyPr>
          <a:lstStyle/>
          <a:p>
            <a:pPr algn="ctr" rtl="0"/>
            <a:r>
              <a:rPr lang="ar-IQ" sz="2000" dirty="0"/>
              <a:t>مفهوم وتطور أبعاد إدارة علاقات الزبائن(</a:t>
            </a:r>
            <a:r>
              <a:rPr lang="en-US" sz="2000" dirty="0"/>
              <a:t>The Concept and Evolution of CRM Dimensions</a:t>
            </a:r>
            <a:r>
              <a:rPr lang="en-US" sz="2000" dirty="0" smtClean="0"/>
              <a:t>) </a:t>
            </a:r>
            <a:endParaRPr lang="ar-IQ" sz="2000" dirty="0"/>
          </a:p>
        </p:txBody>
      </p:sp>
      <p:sp>
        <p:nvSpPr>
          <p:cNvPr id="3" name="عنصر نائب للمحتوى 2"/>
          <p:cNvSpPr>
            <a:spLocks noGrp="1"/>
          </p:cNvSpPr>
          <p:nvPr>
            <p:ph idx="1"/>
          </p:nvPr>
        </p:nvSpPr>
        <p:spPr>
          <a:xfrm>
            <a:off x="1043608" y="1844824"/>
            <a:ext cx="7890080" cy="4896544"/>
          </a:xfrm>
        </p:spPr>
        <p:txBody>
          <a:bodyPr>
            <a:normAutofit fontScale="70000" lnSpcReduction="20000"/>
          </a:bodyPr>
          <a:lstStyle/>
          <a:p>
            <a:pPr marL="0" indent="0" algn="justLow">
              <a:buNone/>
            </a:pPr>
            <a:r>
              <a:rPr lang="en-US" sz="2800" dirty="0" smtClean="0"/>
              <a:t> </a:t>
            </a:r>
            <a:endParaRPr lang="en-US" sz="2800" dirty="0"/>
          </a:p>
          <a:p>
            <a:pPr marL="0" indent="0" algn="justLow">
              <a:buNone/>
            </a:pPr>
            <a:r>
              <a:rPr lang="ar-IQ" sz="2800" dirty="0"/>
              <a:t>بشكل عام، تعتمد إدارة علاقات الزبائن على الزبون لأنه تم تحقيق النجاح في السوق العالمية وتركز على الزبون وأصبح الزبون عاملاً رئيسياً الشركات الصغيرة والكبيرة. جانب آخر من جوانب بقاء إدارة علاقات الزبائن (</a:t>
            </a:r>
            <a:r>
              <a:rPr lang="en-US" sz="2800" dirty="0"/>
              <a:t>CRM) </a:t>
            </a:r>
            <a:r>
              <a:rPr lang="ar-IQ" sz="2800" dirty="0"/>
              <a:t>يعتمد على الاعتقاد التسويقي الأساسي أن المنظمة تعرف عملائها كفرد. في الممارسة العملية، يعد </a:t>
            </a:r>
            <a:r>
              <a:rPr lang="en-US" sz="2800" dirty="0"/>
              <a:t>CRM </a:t>
            </a:r>
            <a:r>
              <a:rPr lang="ar-IQ" sz="2800" dirty="0"/>
              <a:t>نظامًا لـ استثمار رأس المال الذي يدمج </a:t>
            </a:r>
            <a:r>
              <a:rPr lang="ar-IQ" sz="2800" dirty="0" err="1"/>
              <a:t>الإستراتيجية</a:t>
            </a:r>
            <a:r>
              <a:rPr lang="ar-IQ" sz="2800" dirty="0"/>
              <a:t> والعمليات التجارية وسلوك الموظفين وتكنولوجيا المعلومات وادارة النظام. وفقًا للعديد من المؤلفين، يعتمد نظام إدارة علاقات الزبائن (</a:t>
            </a:r>
            <a:r>
              <a:rPr lang="en-US" sz="2800" dirty="0"/>
              <a:t>CRM) </a:t>
            </a:r>
            <a:r>
              <a:rPr lang="ar-IQ" sz="2800" dirty="0"/>
              <a:t>على معرفة الفرد احتياجات الزبون وإمكاناته، تقوم الشركة بوضع استراتيجية لمعرفة الاختلاف في الزبون مع عملاء آخرين لكسب الزبون لفترة طويلة من الزمن. ويرى الباحثون أيضا ذلك تعد إدارة علاقات الزبائن (</a:t>
            </a:r>
            <a:r>
              <a:rPr lang="en-US" sz="2800" dirty="0"/>
              <a:t>CRM) </a:t>
            </a:r>
            <a:r>
              <a:rPr lang="ar-IQ" sz="2800" dirty="0"/>
              <a:t>استراتيجية يتم تنفيذها على نطاق واسع لإدارة تفاعلات الشركة مع الزبائن وآفاق المبيعات. علاوة على ذلك، يتم تعريف إدارة علاقات الزبائن (</a:t>
            </a:r>
            <a:r>
              <a:rPr lang="en-US" sz="2800" dirty="0"/>
              <a:t>CRM) </a:t>
            </a:r>
            <a:r>
              <a:rPr lang="ar-IQ" sz="2800" dirty="0"/>
              <a:t>على أنها الإجراء التكتيكي الذي تستخدمه الجمعية لبناء رابط طويل الأمد مع الزبائن والحفاظ عليه والحفاظ عليه من خلال تكامل المجموعة والطريقة و المهارات التي من شأنها تحسين مستوى رضا الزبائن والنتائج لتحسين أداء الشركات و الإنتاجية يلعب دوراً هاماً في ممارسة إدارة علاقات الزبائن في الفنادق، مثل المساعدة في تحقيق الربحية من خلال التميز التشغيلي وخفض التكاليف وتقدير وقت الزبون. ولزيادة أداء إدارة علاقات الزبائن، كان على المؤسسات تطوير إدارة علاقات الزبائن الاجتماعية المناسبة استراتيجيات في تطبيقات الشبكات الاجتماعية الناشئة.</a:t>
            </a:r>
            <a:endParaRPr lang="ar-IQ" sz="2800" dirty="0"/>
          </a:p>
        </p:txBody>
      </p:sp>
    </p:spTree>
    <p:extLst>
      <p:ext uri="{BB962C8B-B14F-4D97-AF65-F5344CB8AC3E}">
        <p14:creationId xmlns:p14="http://schemas.microsoft.com/office/powerpoint/2010/main" val="354404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068728"/>
          </a:xfrm>
        </p:spPr>
        <p:txBody>
          <a:bodyPr>
            <a:normAutofit/>
          </a:bodyPr>
          <a:lstStyle/>
          <a:p>
            <a:pPr algn="ctr"/>
            <a:endParaRPr lang="ar-IQ" sz="3600" dirty="0"/>
          </a:p>
        </p:txBody>
      </p:sp>
      <p:sp>
        <p:nvSpPr>
          <p:cNvPr id="3" name="عنصر نائب للمحتوى 2"/>
          <p:cNvSpPr>
            <a:spLocks noGrp="1"/>
          </p:cNvSpPr>
          <p:nvPr>
            <p:ph idx="1"/>
          </p:nvPr>
        </p:nvSpPr>
        <p:spPr>
          <a:xfrm>
            <a:off x="1043608" y="1700808"/>
            <a:ext cx="7498080" cy="4547592"/>
          </a:xfrm>
        </p:spPr>
        <p:txBody>
          <a:bodyPr>
            <a:normAutofit fontScale="92500" lnSpcReduction="20000"/>
          </a:bodyPr>
          <a:lstStyle/>
          <a:p>
            <a:pPr marL="0" indent="0" algn="just">
              <a:buNone/>
            </a:pPr>
            <a:r>
              <a:rPr lang="ar-IQ" dirty="0"/>
              <a:t>وبالمثل، فقد عرّف العزام  إدارة علاقات الزبائن بأنها واحدة من المصادر الرئيسية للميزة التنافسية . قام سلطانية </a:t>
            </a:r>
            <a:r>
              <a:rPr lang="ar-IQ" dirty="0" err="1"/>
              <a:t>ونافيمبور</a:t>
            </a:r>
            <a:r>
              <a:rPr lang="ar-IQ" dirty="0"/>
              <a:t>  بأداء دراسة شاملة ودراسة استقصائية عن أحدث الآليات في نطاق إدارة علاقات الزبائن (</a:t>
            </a:r>
            <a:r>
              <a:rPr lang="en-US" dirty="0"/>
              <a:t>CRM) </a:t>
            </a:r>
            <a:r>
              <a:rPr lang="ar-IQ" dirty="0"/>
              <a:t>من قبل النظر في خمس فئات تلعب فيها إدارة علاقات الزبائن دورًا مهمًا: إدارة علاقات الزبائن الإلكترونية، وإدارة المعرفة، استخراج البيانات وجودة البيانات وإدارة علاقات الزبائن الاجتماعية. في كل فئة، يتم عرض بضع دراسات و وقد تم وصف ومناقشة محددات إدارة علاقات الزبائن (</a:t>
            </a:r>
            <a:r>
              <a:rPr lang="en-US" dirty="0"/>
              <a:t>CRM). </a:t>
            </a:r>
            <a:r>
              <a:rPr lang="ar-IQ" dirty="0"/>
              <a:t>يهدف سيتي إلى شرح تأثير ممارسات إدارة علاقات الزبائن في الأداء التنظيمي من خلال نموذج مفاهيمي مقترح باللغة الماليزية الصناعات الغذائية للشركات الصغيرة والمتوسطة. وفي الدراسة التي أجراها  حول المؤسسات البرتغالية الكبيرة، يهدف إلى تحديد ومناقشة الدوافع الرئيسية ونتائج اعتماد أنظمة إدارة علاقات الزبائن (</a:t>
            </a:r>
            <a:r>
              <a:rPr lang="en-US" dirty="0"/>
              <a:t>CRM). </a:t>
            </a:r>
            <a:r>
              <a:rPr lang="ar-IQ" dirty="0"/>
              <a:t>وقد قدم المؤلفان مساهمتين: (١) ذلك يسمح للمجتمع الأكاديمي والمهني بفهم أفضل للدوافع الرئيسية للمشاريع الكبيرة الشركات لاعتماد أنظمة إدارة علاقات الزبائن والنتائج؛ </a:t>
            </a:r>
            <a:endParaRPr lang="ar-IQ" dirty="0"/>
          </a:p>
        </p:txBody>
      </p:sp>
    </p:spTree>
    <p:extLst>
      <p:ext uri="{BB962C8B-B14F-4D97-AF65-F5344CB8AC3E}">
        <p14:creationId xmlns:p14="http://schemas.microsoft.com/office/powerpoint/2010/main" val="276868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dirty="0"/>
              <a:t>أبعاد إدارة معرفة الزبون</a:t>
            </a:r>
            <a:endParaRPr lang="ar-IQ" dirty="0"/>
          </a:p>
        </p:txBody>
      </p:sp>
      <p:sp>
        <p:nvSpPr>
          <p:cNvPr id="3" name="عنصر نائب للمحتوى 2"/>
          <p:cNvSpPr>
            <a:spLocks noGrp="1"/>
          </p:cNvSpPr>
          <p:nvPr>
            <p:ph idx="1"/>
          </p:nvPr>
        </p:nvSpPr>
        <p:spPr/>
        <p:txBody>
          <a:bodyPr>
            <a:normAutofit fontScale="85000" lnSpcReduction="10000"/>
          </a:bodyPr>
          <a:lstStyle/>
          <a:p>
            <a:pPr marL="0" indent="0">
              <a:buNone/>
            </a:pPr>
            <a:r>
              <a:rPr lang="ar-IQ" dirty="0"/>
              <a:t>تتركز الأبعاد </a:t>
            </a:r>
            <a:r>
              <a:rPr lang="ar-IQ" dirty="0" err="1"/>
              <a:t>المفاهمية</a:t>
            </a:r>
            <a:r>
              <a:rPr lang="ar-IQ" dirty="0"/>
              <a:t> لإدارة معرفة الزبون في عدد من المحاور المرتبطة والمتكاملة التي تستهدف الانسجام بين المؤسسة وزبائنها والتي تتمثل في الأبعاد التالية :</a:t>
            </a:r>
          </a:p>
          <a:p>
            <a:pPr marL="0" indent="0">
              <a:buNone/>
            </a:pPr>
            <a:r>
              <a:rPr lang="ar-IQ" dirty="0"/>
              <a:t>أ- المعرفة حول الزبون (معرفة الزبائن)</a:t>
            </a:r>
          </a:p>
          <a:p>
            <a:pPr marL="0" indent="0">
              <a:buNone/>
            </a:pPr>
            <a:r>
              <a:rPr lang="ar-IQ" dirty="0"/>
              <a:t>1. تعرف المعرفة حول الزبون على أنها المعرفة التي تشير إلى ما ترغب المؤسسة بمعرفته عن الزبون، إذا هي معلومات ذات معنى تحملها المؤسسة حول الزبون الحالي والمحتمل وتشمل مدى تمييزه  للعلامة الخاصة بالمؤسسة، و التصورات المستقبلية عن مدى ولاء الزبون للمؤسسة من خلال استمراره في تعامله معها إضافة إلى معرفة حاجاته ورغباته. </a:t>
            </a:r>
          </a:p>
          <a:p>
            <a:pPr marL="0" indent="0">
              <a:buNone/>
            </a:pPr>
            <a:r>
              <a:rPr lang="ar-IQ" dirty="0"/>
              <a:t>2. وتعرف أيضا: يتضمن هذا البعد معلومات عن اسم الزبون، عن كيفية الاتصال به، ولكن يتضمن أيضا "سجل لكل تعاملات الزبون مع المؤسسة والمنتجات التي يفضلها، وكذلك تفضيلاته الشخصية إن الغرض الرئيسي من هذا النوع من المعرفة هو إيجاد رؤية شاملة من قبل المؤسسة عن زبائنها. </a:t>
            </a:r>
          </a:p>
          <a:p>
            <a:pPr marL="0" indent="0">
              <a:buNone/>
            </a:pPr>
            <a:r>
              <a:rPr lang="ar-IQ" dirty="0"/>
              <a:t>نستنتج أن المعرفة حول الزبون تهتم بالمعلومات الخاصة بالزبون تفضيلاته ومعاملاته مع المؤسسة والمنتجات  من أجل إيجاد رؤية شاملة من قبل المؤسسة عن زبائنها. </a:t>
            </a:r>
          </a:p>
          <a:p>
            <a:pPr marL="0" indent="0">
              <a:buNone/>
            </a:pPr>
            <a:endParaRPr lang="ar-IQ" dirty="0"/>
          </a:p>
        </p:txBody>
      </p:sp>
    </p:spTree>
    <p:extLst>
      <p:ext uri="{BB962C8B-B14F-4D97-AF65-F5344CB8AC3E}">
        <p14:creationId xmlns:p14="http://schemas.microsoft.com/office/powerpoint/2010/main" val="259451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endParaRPr lang="ar-IQ" dirty="0"/>
          </a:p>
        </p:txBody>
      </p:sp>
      <p:sp>
        <p:nvSpPr>
          <p:cNvPr id="3" name="عنصر نائب للمحتوى 2"/>
          <p:cNvSpPr>
            <a:spLocks noGrp="1"/>
          </p:cNvSpPr>
          <p:nvPr>
            <p:ph idx="1"/>
          </p:nvPr>
        </p:nvSpPr>
        <p:spPr/>
        <p:txBody>
          <a:bodyPr>
            <a:normAutofit fontScale="92500"/>
          </a:bodyPr>
          <a:lstStyle/>
          <a:p>
            <a:pPr marL="0" indent="0">
              <a:buNone/>
            </a:pPr>
            <a:r>
              <a:rPr lang="ar-IQ" dirty="0"/>
              <a:t>  ب - المعرفة للزبون</a:t>
            </a:r>
          </a:p>
          <a:p>
            <a:pPr marL="0" indent="0">
              <a:buNone/>
            </a:pPr>
            <a:r>
              <a:rPr lang="ar-IQ" dirty="0"/>
              <a:t>1. وتشير إلى ما يرغب الزبون بمعرفته عن المؤسسة، أي تزويد الزبون بالمعلومات التي يمكن أن تساعده بتحديد الخدمة التي يريد أن يشتريها وكيفية استعمالها بفعالية. </a:t>
            </a:r>
          </a:p>
          <a:p>
            <a:pPr marL="0" indent="0">
              <a:buNone/>
            </a:pPr>
            <a:r>
              <a:rPr lang="ar-IQ" dirty="0"/>
              <a:t>2. يقصد بها المعلومات التي يرغب الزبون بالحصول عليها من المؤسسة، والتي تمكنه من تحديد المنتج أو الخدمة التي يريد أن يشتريها أو يهتم لشرائها وكيفية استعمالها من خلال معلومات عنها وعن السوق و الموارد، ولقد ازداد اهتمام المؤسسات بهذا الجانب من المعرفة خاصة بعد إدراك الكثير منها لأهمية الزبون في العملية التسويقية، وهذا ما يجعلها توظف كل طاقاتها لمعرفة وفهم تفضيلا ته وحاجاته وتزويده بالمعلومات التي يحتاجها هو والتي تعتبر غزيرة نسبيا.  نلاحظ أن المعرفة للزبون هي كل </a:t>
            </a:r>
            <a:r>
              <a:rPr lang="ar-IQ" dirty="0" err="1"/>
              <a:t>شي</a:t>
            </a:r>
            <a:r>
              <a:rPr lang="ar-IQ" dirty="0"/>
              <a:t> تقدمه المؤسسة للزبون.</a:t>
            </a:r>
          </a:p>
          <a:p>
            <a:pPr marL="0" indent="0">
              <a:buNone/>
            </a:pPr>
            <a:r>
              <a:rPr lang="ar-IQ" dirty="0"/>
              <a:t>ت - المعرفة من الأعمال للزبون (المعرفة من الزبون</a:t>
            </a:r>
            <a:r>
              <a:rPr lang="ar-IQ" dirty="0" smtClean="0"/>
              <a:t>) </a:t>
            </a:r>
            <a:endParaRPr lang="ar-IQ" dirty="0"/>
          </a:p>
        </p:txBody>
      </p:sp>
    </p:spTree>
    <p:extLst>
      <p:ext uri="{BB962C8B-B14F-4D97-AF65-F5344CB8AC3E}">
        <p14:creationId xmlns:p14="http://schemas.microsoft.com/office/powerpoint/2010/main" val="2006570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20688"/>
            <a:ext cx="8229600" cy="1226400"/>
          </a:xfrm>
        </p:spPr>
        <p:txBody>
          <a:bodyPr>
            <a:normAutofit/>
          </a:bodyPr>
          <a:lstStyle/>
          <a:p>
            <a:pPr algn="ctr"/>
            <a:endParaRPr lang="ar-IQ" dirty="0"/>
          </a:p>
        </p:txBody>
      </p:sp>
      <p:sp>
        <p:nvSpPr>
          <p:cNvPr id="3" name="عنصر نائب للمحتوى 2"/>
          <p:cNvSpPr>
            <a:spLocks noGrp="1"/>
          </p:cNvSpPr>
          <p:nvPr>
            <p:ph idx="1"/>
          </p:nvPr>
        </p:nvSpPr>
        <p:spPr/>
        <p:txBody>
          <a:bodyPr>
            <a:normAutofit fontScale="77500" lnSpcReduction="20000"/>
          </a:bodyPr>
          <a:lstStyle/>
          <a:p>
            <a:pPr marL="0" indent="0" algn="just">
              <a:buNone/>
            </a:pPr>
            <a:r>
              <a:rPr lang="ar-IQ" dirty="0"/>
              <a:t>  ث - معرفة الزبون للزبون</a:t>
            </a:r>
          </a:p>
          <a:p>
            <a:pPr marL="0" indent="0" algn="just">
              <a:buNone/>
            </a:pPr>
            <a:r>
              <a:rPr lang="ar-IQ" dirty="0"/>
              <a:t>1. من أهم الأدوار المهملة في إدارة المعرفة الضمنية وإدارة معرفة الزبون هو تغطية موضوع تعامل الزبون مع الزبون الآخر رغم اهتمام الآخر وبقوة بتلك النقطة وبناء وتقوية علاقات الزبائن بعضهم مع البعض الآخر. </a:t>
            </a:r>
          </a:p>
          <a:p>
            <a:pPr marL="0" indent="0" algn="just">
              <a:buNone/>
            </a:pPr>
            <a:r>
              <a:rPr lang="ar-IQ" dirty="0"/>
              <a:t>2. تظهر هذه المعرفة من خلال العلاقة التفاعلية بين زبائن المؤسسة مع بعضهم البعض ،فالاتصال بين الزبائن يساهم في نقل الكثير من التجارب والخبرات والآراء حول المؤسسة ومنتجاتها ،كما يسمح هذا التفاعل من توليد معرفة مشتركة بين الزبائن. نستنتج أن معرفة الزبون للزبون تساهم في تشكيل سمعة المؤسسة.</a:t>
            </a:r>
          </a:p>
          <a:p>
            <a:pPr marL="0" indent="0" algn="just">
              <a:buNone/>
            </a:pPr>
            <a:r>
              <a:rPr lang="ar-IQ" dirty="0"/>
              <a:t>وهناك من قدم تقسيم آخر للأبعاد نذكرها في الآتي </a:t>
            </a:r>
          </a:p>
          <a:p>
            <a:pPr marL="0" indent="0" algn="just">
              <a:buNone/>
            </a:pPr>
            <a:r>
              <a:rPr lang="ar-IQ" dirty="0"/>
              <a:t>1.المعرفة من الزبون: كل المعلومات والبيانات التي يتم الحصول عليها من الزبون للاستفادة منها في وضع الخطط التسويقية وبناء العلاقات الجيدة مع الزبون.</a:t>
            </a:r>
          </a:p>
          <a:p>
            <a:pPr marL="0" indent="0" algn="just">
              <a:buNone/>
            </a:pPr>
            <a:r>
              <a:rPr lang="ar-IQ" dirty="0"/>
              <a:t>2.المعرفة للزبون : كل المعلومات التي يحتاجها الزبون عن المؤسسة والخدمة التي يقدمها المؤسسة التي تلبي الاحتياجات. </a:t>
            </a:r>
          </a:p>
          <a:p>
            <a:pPr marL="0" indent="0" algn="just">
              <a:buNone/>
            </a:pPr>
            <a:r>
              <a:rPr lang="ar-IQ" dirty="0"/>
              <a:t>3.المعرفة عن الزبون : هي المعرفة التي تحصل عليها المؤسسة من الزبون عن طريق تحليل معلومات دور تعامل الزبون مع  المؤسسة والتي تبين أيضا اهتمامه مما يساعد في عمل الخطط التسويقية ورفع نسبة تعامل الزبون مع المؤسسة</a:t>
            </a:r>
            <a:r>
              <a:rPr lang="ar-IQ" dirty="0" smtClean="0"/>
              <a:t>. </a:t>
            </a:r>
            <a:endParaRPr lang="ar-IQ" dirty="0"/>
          </a:p>
          <a:p>
            <a:pPr marL="0" indent="0" algn="just">
              <a:buNone/>
            </a:pPr>
            <a:endParaRPr lang="ar-IQ" dirty="0"/>
          </a:p>
        </p:txBody>
      </p:sp>
    </p:spTree>
    <p:extLst>
      <p:ext uri="{BB962C8B-B14F-4D97-AF65-F5344CB8AC3E}">
        <p14:creationId xmlns:p14="http://schemas.microsoft.com/office/powerpoint/2010/main" val="923231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أهداف إدارة معرفة الزبون: </a:t>
            </a:r>
            <a:endParaRPr lang="ar-IQ" dirty="0"/>
          </a:p>
        </p:txBody>
      </p:sp>
      <p:sp>
        <p:nvSpPr>
          <p:cNvPr id="3" name="عنصر نائب للمحتوى 2"/>
          <p:cNvSpPr>
            <a:spLocks noGrp="1"/>
          </p:cNvSpPr>
          <p:nvPr>
            <p:ph idx="1"/>
          </p:nvPr>
        </p:nvSpPr>
        <p:spPr/>
        <p:txBody>
          <a:bodyPr>
            <a:normAutofit lnSpcReduction="10000"/>
          </a:bodyPr>
          <a:lstStyle/>
          <a:p>
            <a:pPr marL="0" indent="0">
              <a:buNone/>
            </a:pPr>
            <a:r>
              <a:rPr lang="ar-IQ" dirty="0"/>
              <a:t>. تهدف إدارة </a:t>
            </a:r>
            <a:r>
              <a:rPr lang="en-US" dirty="0"/>
              <a:t>CKM. </a:t>
            </a:r>
            <a:r>
              <a:rPr lang="ar-IQ" dirty="0"/>
              <a:t>إلى سد فجوة القصور في إدارة العلاقات مع الزبائن بتسليط الضوء على أهمية موائمة عمليات  العلاقات مع الزبائن وإدارة معرفة الزبائن من أجل تحديد وتصحيح الأعمال والقضايا الحرجة.</a:t>
            </a:r>
          </a:p>
          <a:p>
            <a:pPr marL="0" indent="0">
              <a:buNone/>
            </a:pPr>
            <a:r>
              <a:rPr lang="ar-IQ" dirty="0"/>
              <a:t>  2. تفترض </a:t>
            </a:r>
            <a:r>
              <a:rPr lang="en-US" dirty="0"/>
              <a:t>CKM </a:t>
            </a:r>
            <a:r>
              <a:rPr lang="ar-IQ" dirty="0"/>
              <a:t>هي فن في إدارة الأعمال ومحاولات دمج المعرفة الضمنية الداخلية وموائمتها مع أهداف إدارة علاقات الزبائن   لتحقيق أهداف تجارية طويلة الأجل.</a:t>
            </a:r>
          </a:p>
          <a:p>
            <a:pPr marL="0" indent="0">
              <a:buNone/>
            </a:pPr>
            <a:r>
              <a:rPr lang="ar-IQ" dirty="0"/>
              <a:t>3. تفترض </a:t>
            </a:r>
            <a:r>
              <a:rPr lang="en-US" dirty="0"/>
              <a:t>CKM </a:t>
            </a:r>
            <a:r>
              <a:rPr lang="ar-IQ" dirty="0"/>
              <a:t>أهدافها من الأهداف المشتركة ،ولا تمتلك إطار عملياتي طريقة تصميم خاصة لعملياتها. </a:t>
            </a:r>
          </a:p>
          <a:p>
            <a:pPr marL="0" indent="0">
              <a:buNone/>
            </a:pPr>
            <a:r>
              <a:rPr lang="ar-IQ" dirty="0"/>
              <a:t>4. </a:t>
            </a:r>
            <a:r>
              <a:rPr lang="en-US" dirty="0"/>
              <a:t>CKM </a:t>
            </a:r>
            <a:r>
              <a:rPr lang="ar-IQ" dirty="0"/>
              <a:t>تهدف إلى الحفاظ على معرفة الزبائن لفهم حقيقة كيفية تصرف الزبائن على أساس التغيرات التي تطرأ في البيئة الأفكار التي تم الحصول عليها من الزبائن على مدى فترة من </a:t>
            </a:r>
            <a:r>
              <a:rPr lang="ar-IQ" dirty="0" smtClean="0"/>
              <a:t>الزمن. </a:t>
            </a:r>
            <a:endParaRPr lang="ar-IQ" dirty="0"/>
          </a:p>
        </p:txBody>
      </p:sp>
    </p:spTree>
    <p:extLst>
      <p:ext uri="{BB962C8B-B14F-4D97-AF65-F5344CB8AC3E}">
        <p14:creationId xmlns:p14="http://schemas.microsoft.com/office/powerpoint/2010/main" val="2926936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اهمية ادارة الزبون</a:t>
            </a:r>
            <a:endParaRPr lang="ar-IQ" dirty="0"/>
          </a:p>
        </p:txBody>
      </p:sp>
      <p:sp>
        <p:nvSpPr>
          <p:cNvPr id="3" name="عنصر نائب للمحتوى 2"/>
          <p:cNvSpPr>
            <a:spLocks noGrp="1"/>
          </p:cNvSpPr>
          <p:nvPr>
            <p:ph idx="1"/>
          </p:nvPr>
        </p:nvSpPr>
        <p:spPr/>
        <p:txBody>
          <a:bodyPr>
            <a:normAutofit fontScale="77500" lnSpcReduction="20000"/>
          </a:bodyPr>
          <a:lstStyle/>
          <a:p>
            <a:pPr marL="0" indent="0">
              <a:buNone/>
            </a:pPr>
            <a:r>
              <a:rPr lang="ar-IQ" dirty="0"/>
              <a:t>.الإصغاء للزبون مما يعكس المعرفة التي يقدمها الزبون أثناء التعامل مع المؤسسة وهذه المعرفة تصبح ذات قيمة كبيرة عندما يتم جمعها من قبل منظمات الأعمال.</a:t>
            </a:r>
          </a:p>
          <a:p>
            <a:pPr marL="0" indent="0">
              <a:buNone/>
            </a:pPr>
            <a:r>
              <a:rPr lang="ar-IQ" dirty="0"/>
              <a:t>2. هذه العملية هي سلاح ذو بعدين ،لأن التفاعل بين الزبائن والمؤسسة سوف يعكس المعرفة التي يحتاجها الزبون والتي قد لا  تملكها المؤسسة، بينما تتعلم المؤسسة من زبائنها.</a:t>
            </a:r>
          </a:p>
          <a:p>
            <a:pPr marL="0" indent="0">
              <a:buNone/>
            </a:pPr>
            <a:r>
              <a:rPr lang="ar-IQ" dirty="0"/>
              <a:t>3. تطوير قطاعات الزبون وتصميم الاتصالات التسويقية وعروض الخدمة والمنتج لمجاراة تلك القطاعات؛ </a:t>
            </a:r>
          </a:p>
          <a:p>
            <a:pPr marL="0" indent="0">
              <a:buNone/>
            </a:pPr>
            <a:r>
              <a:rPr lang="ar-IQ" dirty="0"/>
              <a:t>4. ترقية الترويج والاتصالات التسويقية إلى أقرب ما يمكن إلى الكمال ومن المحتمل إلى حد كبير أن تقود إلى تعزيز قيمة  عروضهم للزبون.</a:t>
            </a:r>
          </a:p>
          <a:p>
            <a:pPr marL="0" indent="0">
              <a:buNone/>
            </a:pPr>
            <a:r>
              <a:rPr lang="ar-IQ" dirty="0"/>
              <a:t>5. تحويل بيانات الزبائن بشكل فعال إلى معرفة قيمة الزبائن وخزنها والاشتراك بها وتطويرها بشكل مناسب لتحسين إدارة معرفة  الزبون داخل المؤسسة.</a:t>
            </a:r>
          </a:p>
          <a:p>
            <a:pPr marL="0" indent="0">
              <a:buNone/>
            </a:pPr>
            <a:r>
              <a:rPr lang="ar-IQ" dirty="0"/>
              <a:t>5.  تصنيع المنتجات والخدمات حسب طلبات الزبائن ووفقا لاحتياجاتهم المنفردة . </a:t>
            </a:r>
          </a:p>
          <a:p>
            <a:pPr marL="0" indent="0">
              <a:buNone/>
            </a:pPr>
            <a:r>
              <a:rPr lang="ar-IQ" dirty="0"/>
              <a:t>لإدارة معرفة الزبون دور فعال في المؤسسة ، فالمؤسسات الناجحة ذات الميزة التنافسية لا تسعى فقط للحصول أو تقديم خدمات جديدة لتحقيق أهدافها ،وإنما تسعى لبناء علاقات طويلة المدى مع الزبائن ومحاولة المحافظة عليهم وتحقيق احتياجاتهم فبفضل إدارة معرفة الزبون يمكن المؤسسة من تشارك المعارف مع </a:t>
            </a:r>
            <a:r>
              <a:rPr lang="ar-IQ" dirty="0" smtClean="0"/>
              <a:t>الزبون.</a:t>
            </a:r>
            <a:endParaRPr lang="ar-IQ" dirty="0"/>
          </a:p>
        </p:txBody>
      </p:sp>
    </p:spTree>
    <p:extLst>
      <p:ext uri="{BB962C8B-B14F-4D97-AF65-F5344CB8AC3E}">
        <p14:creationId xmlns:p14="http://schemas.microsoft.com/office/powerpoint/2010/main" val="1440669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111</TotalTime>
  <Words>1730</Words>
  <Application>Microsoft Office PowerPoint</Application>
  <PresentationFormat>عرض على الشاشة (3:4)‏</PresentationFormat>
  <Paragraphs>61</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تدفق</vt:lpstr>
      <vt:lpstr>                      ادارة المعرفة  قيم إدارة المعرفة والزبائن    </vt:lpstr>
      <vt:lpstr> </vt:lpstr>
      <vt:lpstr>مفهوم وتطور أبعاد إدارة علاقات الزبائن(The Concept and Evolution of CRM Dimensions) </vt:lpstr>
      <vt:lpstr>عرض تقديمي في PowerPoint</vt:lpstr>
      <vt:lpstr>أبعاد إدارة معرفة الزبون</vt:lpstr>
      <vt:lpstr>عرض تقديمي في PowerPoint</vt:lpstr>
      <vt:lpstr>عرض تقديمي في PowerPoint</vt:lpstr>
      <vt:lpstr>أهداف إدارة معرفة الزبون: </vt:lpstr>
      <vt:lpstr>اهمية ادارة الزبون</vt:lpstr>
      <vt:lpstr>التحديات التي تواجهها إدارة معرفة الزبون:</vt:lpstr>
      <vt:lpstr>إدارة علاقات الزبائن(Customer relationship management)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مداخل و نظريات إدارة المعرفة + نظرية شانون للمعرفة Knowledge Management Theories and Approaches + Shannon’s Theory of Knowledge</dc:title>
  <dc:creator>DR.Ahmed Saker 2o1O</dc:creator>
  <cp:lastModifiedBy>Maher</cp:lastModifiedBy>
  <cp:revision>11</cp:revision>
  <dcterms:created xsi:type="dcterms:W3CDTF">2024-02-26T14:16:16Z</dcterms:created>
  <dcterms:modified xsi:type="dcterms:W3CDTF">2024-04-20T09:02:23Z</dcterms:modified>
</cp:coreProperties>
</file>