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B91A659B-2480-458B-B6C4-6229DE826EE5}" type="datetimeFigureOut">
              <a:rPr lang="ar-IQ" smtClean="0"/>
              <a:t>21/08/1445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21/08/1445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21/08/1445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21/08/1445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B91A659B-2480-458B-B6C4-6229DE826EE5}" type="datetimeFigureOut">
              <a:rPr lang="ar-IQ" smtClean="0"/>
              <a:t>21/08/1445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21/08/1445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B91A659B-2480-458B-B6C4-6229DE826EE5}" type="datetimeFigureOut">
              <a:rPr lang="ar-IQ" smtClean="0"/>
              <a:t>21/08/1445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B91A659B-2480-458B-B6C4-6229DE826EE5}" type="datetimeFigureOut">
              <a:rPr lang="ar-IQ" smtClean="0"/>
              <a:t>21/08/1445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659B-2480-458B-B6C4-6229DE826EE5}" type="datetimeFigureOut">
              <a:rPr lang="ar-IQ" smtClean="0"/>
              <a:t>21/08/1445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21/08/1445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B91A659B-2480-458B-B6C4-6229DE826EE5}" type="datetimeFigureOut">
              <a:rPr lang="ar-IQ" smtClean="0"/>
              <a:t>21/08/1445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B8B97464-B538-488E-94D4-231FF6897FD8}"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1A659B-2480-458B-B6C4-6229DE826EE5}" type="datetimeFigureOut">
              <a:rPr lang="ar-IQ" smtClean="0"/>
              <a:t>21/08/1445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B97464-B538-488E-94D4-231FF6897FD8}"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556792"/>
            <a:ext cx="5904656" cy="1944216"/>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rtl="0"/>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3100" b="1" dirty="0" smtClean="0">
                <a:solidFill>
                  <a:schemeClr val="bg1"/>
                </a:solidFill>
                <a:effectLst/>
              </a:rPr>
              <a:t>المحاضرة الرابعة </a:t>
            </a:r>
            <a:r>
              <a:rPr lang="ar-IQ" sz="2700" b="1" dirty="0" smtClean="0">
                <a:solidFill>
                  <a:schemeClr val="bg1"/>
                </a:solidFill>
                <a:effectLst/>
              </a:rPr>
              <a:t/>
            </a:r>
            <a:br>
              <a:rPr lang="ar-IQ" sz="2700" b="1" dirty="0" smtClean="0">
                <a:solidFill>
                  <a:schemeClr val="bg1"/>
                </a:solidFill>
                <a:effectLst/>
              </a:rPr>
            </a:br>
            <a:r>
              <a:rPr lang="ar-SA" sz="3100" b="1" dirty="0" smtClean="0">
                <a:solidFill>
                  <a:schemeClr val="bg1"/>
                </a:solidFill>
                <a:effectLst/>
              </a:rPr>
              <a:t>مداخل </a:t>
            </a:r>
            <a:r>
              <a:rPr lang="ar-SA" sz="3100" b="1" dirty="0">
                <a:solidFill>
                  <a:schemeClr val="bg1"/>
                </a:solidFill>
                <a:effectLst/>
              </a:rPr>
              <a:t>و نظريات إدارة المعرفة + نظرية شانون </a:t>
            </a:r>
            <a:r>
              <a:rPr lang="ar-SA" sz="3100" b="1" dirty="0" smtClean="0">
                <a:solidFill>
                  <a:schemeClr val="bg1"/>
                </a:solidFill>
                <a:effectLst/>
              </a:rPr>
              <a:t>للمعرفة</a:t>
            </a:r>
            <a:r>
              <a:rPr lang="en-US" sz="2700" b="1" dirty="0" smtClean="0">
                <a:effectLst/>
              </a:rPr>
              <a:t/>
            </a:r>
            <a:br>
              <a:rPr lang="en-US" sz="2700" b="1" dirty="0" smtClean="0">
                <a:effectLst/>
              </a:rPr>
            </a:br>
            <a:r>
              <a:rPr lang="en-US" sz="2700" b="1" dirty="0">
                <a:solidFill>
                  <a:srgbClr val="FF0000"/>
                </a:solidFill>
                <a:effectLst/>
              </a:rPr>
              <a:t>Knowledge Management Theories and Approaches + Shannon’s Theory of </a:t>
            </a:r>
            <a:r>
              <a:rPr lang="en-US" sz="2700" b="1" dirty="0" smtClean="0">
                <a:solidFill>
                  <a:srgbClr val="FF0000"/>
                </a:solidFill>
                <a:effectLst/>
              </a:rPr>
              <a:t>Knowledge</a:t>
            </a:r>
            <a:endParaRPr lang="ar-IQ" dirty="0">
              <a:solidFill>
                <a:srgbClr val="FF0000"/>
              </a:solidFill>
            </a:endParaRPr>
          </a:p>
        </p:txBody>
      </p:sp>
      <p:sp>
        <p:nvSpPr>
          <p:cNvPr id="3" name="عنوان فرعي 2"/>
          <p:cNvSpPr>
            <a:spLocks noGrp="1"/>
          </p:cNvSpPr>
          <p:nvPr>
            <p:ph type="subTitle" idx="1"/>
          </p:nvPr>
        </p:nvSpPr>
        <p:spPr>
          <a:xfrm>
            <a:off x="1043608" y="3645024"/>
            <a:ext cx="7992888" cy="3024336"/>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2800" b="1" dirty="0">
                <a:solidFill>
                  <a:schemeClr val="bg1"/>
                </a:solidFill>
              </a:rPr>
              <a:t>مقدمة الى </a:t>
            </a:r>
          </a:p>
          <a:p>
            <a:pPr algn="ctr"/>
            <a:r>
              <a:rPr lang="ar-IQ" sz="2800" b="1" dirty="0">
                <a:solidFill>
                  <a:schemeClr val="bg1"/>
                </a:solidFill>
              </a:rPr>
              <a:t>أ. د. سمية عباس مجيد</a:t>
            </a:r>
            <a:endParaRPr lang="en-US" sz="2800" b="1" dirty="0">
              <a:solidFill>
                <a:schemeClr val="bg1"/>
              </a:solidFill>
            </a:endParaRPr>
          </a:p>
          <a:p>
            <a:pPr algn="ctr"/>
            <a:r>
              <a:rPr lang="ar-IQ" sz="2800" b="1" dirty="0">
                <a:solidFill>
                  <a:schemeClr val="bg1"/>
                </a:solidFill>
              </a:rPr>
              <a:t>كجزء من متطلبات مادة ادارة المعرفة </a:t>
            </a:r>
            <a:r>
              <a:rPr lang="ar-IQ" sz="2800" b="1" dirty="0" smtClean="0">
                <a:solidFill>
                  <a:schemeClr val="bg1"/>
                </a:solidFill>
              </a:rPr>
              <a:t>/الكورس الثاني /دكتوراه  </a:t>
            </a:r>
            <a:endParaRPr lang="en-US" sz="2800" b="1" dirty="0">
              <a:solidFill>
                <a:schemeClr val="bg1"/>
              </a:solidFill>
            </a:endParaRPr>
          </a:p>
          <a:p>
            <a:pPr algn="ctr"/>
            <a:r>
              <a:rPr lang="ar-IQ" sz="2800" b="1" dirty="0">
                <a:solidFill>
                  <a:schemeClr val="bg1"/>
                </a:solidFill>
              </a:rPr>
              <a:t>اعداد </a:t>
            </a:r>
            <a:r>
              <a:rPr lang="ar-IQ" sz="2800" b="1" dirty="0" smtClean="0">
                <a:solidFill>
                  <a:schemeClr val="bg1"/>
                </a:solidFill>
              </a:rPr>
              <a:t>الطالب </a:t>
            </a:r>
            <a:r>
              <a:rPr lang="ar-IQ" sz="2800" b="1">
                <a:solidFill>
                  <a:schemeClr val="bg1"/>
                </a:solidFill>
              </a:rPr>
              <a:t>/ </a:t>
            </a:r>
            <a:r>
              <a:rPr lang="ar-IQ" sz="2800" b="1" smtClean="0">
                <a:solidFill>
                  <a:schemeClr val="bg1"/>
                </a:solidFill>
              </a:rPr>
              <a:t>احمد عبيد حسين</a:t>
            </a:r>
            <a:r>
              <a:rPr lang="ar-IQ" sz="2800" b="1" dirty="0">
                <a:solidFill>
                  <a:schemeClr val="bg1"/>
                </a:solidFill>
              </a:rPr>
              <a:t> </a:t>
            </a:r>
            <a:endParaRPr lang="en-US" sz="2800" b="1" dirty="0">
              <a:solidFill>
                <a:schemeClr val="bg1"/>
              </a:solidFill>
            </a:endParaRPr>
          </a:p>
          <a:p>
            <a:pPr algn="ctr"/>
            <a:r>
              <a:rPr lang="ar-IQ" sz="2800" b="1" dirty="0">
                <a:solidFill>
                  <a:schemeClr val="bg1"/>
                </a:solidFill>
              </a:rPr>
              <a:t>2024/2/29</a:t>
            </a:r>
            <a:endParaRPr lang="en-US" sz="2800" b="1" dirty="0">
              <a:solidFill>
                <a:schemeClr val="bg1"/>
              </a:solidFill>
            </a:endParaRPr>
          </a:p>
          <a:p>
            <a:pPr algn="r"/>
            <a:endParaRPr lang="ar-IQ" dirty="0"/>
          </a:p>
        </p:txBody>
      </p:sp>
      <p:pic>
        <p:nvPicPr>
          <p:cNvPr id="4" name="صورة 1"/>
          <p:cNvPicPr>
            <a:picLocks noGrp="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7127875" y="0"/>
            <a:ext cx="2016125" cy="180022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86720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نظريات ادارة المعرفة</a:t>
            </a:r>
          </a:p>
        </p:txBody>
      </p:sp>
      <p:sp>
        <p:nvSpPr>
          <p:cNvPr id="3" name="عنصر نائب للمحتوى 2"/>
          <p:cNvSpPr>
            <a:spLocks noGrp="1"/>
          </p:cNvSpPr>
          <p:nvPr>
            <p:ph idx="1"/>
          </p:nvPr>
        </p:nvSpPr>
        <p:spPr/>
        <p:txBody>
          <a:bodyPr>
            <a:normAutofit/>
          </a:bodyPr>
          <a:lstStyle/>
          <a:p>
            <a:r>
              <a:rPr lang="ar-IQ" b="1" dirty="0"/>
              <a:t>نظرية التعلم   </a:t>
            </a:r>
            <a:r>
              <a:rPr lang="en-US" b="1" dirty="0"/>
              <a:t>learning theory</a:t>
            </a:r>
            <a:endParaRPr lang="en-US" dirty="0"/>
          </a:p>
          <a:p>
            <a:pPr algn="justLow"/>
            <a:r>
              <a:rPr lang="ar-IQ" dirty="0"/>
              <a:t>     جاء علم النفس المعرفي، الذي رأى التعلم كتغيير في حالات المعرفة بدلاً من تغيير في احتمالية الاستجابة. وقد ركز منظور معالجة المعلومات هذا على حل المشكلات. انتقل المزيد من البحث في هذا المجال إلى دراسة هياكل الذاكرة ومعالجة المعلومات وتنظيم المعرفة وعملية حل المشكلات. أدى ظهور منظور معالجة المعلومات إلى قبول واسع النطاق لمحاكاة الكمبيوتر </a:t>
            </a:r>
            <a:r>
              <a:rPr lang="ar-IQ" dirty="0" err="1"/>
              <a:t>ونمذجة</a:t>
            </a:r>
            <a:r>
              <a:rPr lang="ar-IQ" dirty="0"/>
              <a:t> عملية التعلم. وينصب التركيز على فهم المستويات المختلفة للخبرة والمعنى والرؤى لدى </a:t>
            </a:r>
            <a:r>
              <a:rPr lang="ar-IQ" dirty="0" smtClean="0"/>
              <a:t>الأفراد.</a:t>
            </a:r>
            <a:endParaRPr lang="ar-IQ" dirty="0"/>
          </a:p>
        </p:txBody>
      </p:sp>
    </p:spTree>
    <p:extLst>
      <p:ext uri="{BB962C8B-B14F-4D97-AF65-F5344CB8AC3E}">
        <p14:creationId xmlns:p14="http://schemas.microsoft.com/office/powerpoint/2010/main" val="347513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نظريات ادارة المعرفة</a:t>
            </a:r>
          </a:p>
        </p:txBody>
      </p:sp>
      <p:sp>
        <p:nvSpPr>
          <p:cNvPr id="3" name="عنصر نائب للمحتوى 2"/>
          <p:cNvSpPr>
            <a:spLocks noGrp="1"/>
          </p:cNvSpPr>
          <p:nvPr>
            <p:ph idx="1"/>
          </p:nvPr>
        </p:nvSpPr>
        <p:spPr/>
        <p:txBody>
          <a:bodyPr>
            <a:normAutofit/>
          </a:bodyPr>
          <a:lstStyle/>
          <a:p>
            <a:r>
              <a:rPr lang="ar-IQ" b="1" dirty="0"/>
              <a:t>نظرية شانون</a:t>
            </a:r>
            <a:endParaRPr lang="en-US" dirty="0"/>
          </a:p>
          <a:p>
            <a:pPr algn="justLow"/>
            <a:r>
              <a:rPr lang="ar-IQ" dirty="0"/>
              <a:t>      تعد نظرية المعلومات هذه هي منظور احتمالي للمعلومات التي ينتجها النظام. أثناء عملية الاتصال، يتوقع المتلقي رسالة معينة. النظر في حالة إشارة المرور. عندما ينظر شخص ما إلى ضوء معين (نظام الإشارة المرصودة)، يكون لديه بالفعل فكرة عن مجموعة الرسائل التي ينقلها هذا الضوء. بداهة، فإنهم لا يعرفون ما هي الرسالة التي سيتم نقلها إليهم على وجه التحديد. ومع ذلك، وبسبب خبرتهم، فإنهم يتوقعون تلقي رسائل معينة باحتمالات مختلفة (أضواء حمراء وخضراء وصفراء، أو مجموعات من هذه الألوان). </a:t>
            </a:r>
          </a:p>
        </p:txBody>
      </p:sp>
    </p:spTree>
    <p:extLst>
      <p:ext uri="{BB962C8B-B14F-4D97-AF65-F5344CB8AC3E}">
        <p14:creationId xmlns:p14="http://schemas.microsoft.com/office/powerpoint/2010/main" val="8655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smtClean="0"/>
          </a:p>
          <a:p>
            <a:endParaRPr lang="ar-IQ" dirty="0"/>
          </a:p>
          <a:p>
            <a:pPr marL="82296" indent="0" algn="ctr">
              <a:buNone/>
            </a:pPr>
            <a:r>
              <a:rPr lang="ar-IQ" sz="6600" b="1" dirty="0" smtClean="0"/>
              <a:t>شكراً </a:t>
            </a:r>
            <a:r>
              <a:rPr lang="ar-IQ" sz="6600" b="1" dirty="0" err="1" smtClean="0"/>
              <a:t>لاصغائكم</a:t>
            </a:r>
            <a:endParaRPr lang="ar-IQ" sz="6600" b="1" dirty="0"/>
          </a:p>
        </p:txBody>
      </p:sp>
    </p:spTree>
    <p:extLst>
      <p:ext uri="{BB962C8B-B14F-4D97-AF65-F5344CB8AC3E}">
        <p14:creationId xmlns:p14="http://schemas.microsoft.com/office/powerpoint/2010/main" val="219760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274638"/>
            <a:ext cx="7818072" cy="994122"/>
          </a:xfrm>
        </p:spPr>
        <p:txBody>
          <a:bodyPr>
            <a:noAutofit/>
          </a:bodyPr>
          <a:lstStyle/>
          <a:p>
            <a:pPr algn="r"/>
            <a:r>
              <a:rPr lang="ar-IQ" sz="2400" b="1" dirty="0" smtClean="0"/>
              <a:t/>
            </a:r>
            <a:br>
              <a:rPr lang="ar-IQ" sz="2400" b="1" dirty="0" smtClean="0"/>
            </a:br>
            <a:r>
              <a:rPr lang="ar-SA" sz="2400" b="1" dirty="0" smtClean="0"/>
              <a:t>مدارس </a:t>
            </a:r>
            <a:r>
              <a:rPr lang="ar-SA" sz="2400" b="1" dirty="0"/>
              <a:t>ادارة المعرفة</a:t>
            </a:r>
            <a:r>
              <a:rPr lang="en-US" sz="2400" dirty="0"/>
              <a:t/>
            </a:r>
            <a:br>
              <a:rPr lang="en-US" sz="2400" dirty="0"/>
            </a:br>
            <a:r>
              <a:rPr lang="en-US" sz="2400" dirty="0"/>
              <a:t>- </a:t>
            </a:r>
            <a:r>
              <a:rPr lang="ar-SA" sz="2400" dirty="0"/>
              <a:t>في الفكر الحديث تم تناول ادارة المعرفة من خلال المدارس </a:t>
            </a:r>
            <a:r>
              <a:rPr lang="ar-SA" sz="2400" dirty="0" smtClean="0"/>
              <a:t>الفكرية</a:t>
            </a:r>
            <a:r>
              <a:rPr lang="en-US" sz="2400" dirty="0" smtClean="0"/>
              <a:t> </a:t>
            </a:r>
            <a:r>
              <a:rPr lang="ar-SA" sz="2400" dirty="0" smtClean="0"/>
              <a:t>الإدارية </a:t>
            </a:r>
            <a:r>
              <a:rPr lang="ar-SA" sz="2400" dirty="0"/>
              <a:t>والتنظيمية وكما في ادناه</a:t>
            </a:r>
            <a:r>
              <a:rPr lang="en-US" sz="2400" dirty="0" smtClean="0"/>
              <a:t>:-</a:t>
            </a:r>
            <a:r>
              <a:rPr lang="en-US" sz="2400" dirty="0"/>
              <a:t/>
            </a:r>
            <a:br>
              <a:rPr lang="en-US" sz="2400" dirty="0"/>
            </a:br>
            <a:endParaRPr lang="ar-IQ" sz="2400" dirty="0"/>
          </a:p>
        </p:txBody>
      </p:sp>
      <p:sp>
        <p:nvSpPr>
          <p:cNvPr id="3" name="عنصر نائب للمحتوى 2"/>
          <p:cNvSpPr>
            <a:spLocks noGrp="1"/>
          </p:cNvSpPr>
          <p:nvPr>
            <p:ph idx="1"/>
          </p:nvPr>
        </p:nvSpPr>
        <p:spPr>
          <a:xfrm>
            <a:off x="1115616" y="1484784"/>
            <a:ext cx="7498080" cy="4800600"/>
          </a:xfrm>
        </p:spPr>
        <p:txBody>
          <a:bodyPr>
            <a:normAutofit fontScale="77500" lnSpcReduction="20000"/>
          </a:bodyPr>
          <a:lstStyle/>
          <a:p>
            <a:r>
              <a:rPr lang="ar-SA" b="1" dirty="0" smtClean="0"/>
              <a:t>اولاً </a:t>
            </a:r>
            <a:r>
              <a:rPr lang="ar-SA" b="1" dirty="0"/>
              <a:t>:المدرسة التقليدية</a:t>
            </a:r>
            <a:endParaRPr lang="en-US" dirty="0"/>
          </a:p>
          <a:p>
            <a:r>
              <a:rPr lang="ar-SA" dirty="0" smtClean="0"/>
              <a:t>تناولت هذه المدرسة المعروفة من زاويه جمع الحقائق العلمية التي تصف ظاهرة التنظيم ومحركاته مهتمة بجوانب العمل والهيكل التنظيمي</a:t>
            </a:r>
            <a:r>
              <a:rPr lang="ar-IQ" dirty="0" smtClean="0"/>
              <a:t>.</a:t>
            </a:r>
          </a:p>
          <a:p>
            <a:r>
              <a:rPr lang="ar-SA" b="1" dirty="0" smtClean="0"/>
              <a:t>النظرية البيروقراطية </a:t>
            </a:r>
            <a:endParaRPr lang="en-US" dirty="0" smtClean="0"/>
          </a:p>
          <a:p>
            <a:r>
              <a:rPr lang="ar-SA" dirty="0" smtClean="0"/>
              <a:t>ان المعرفة وفق هذه النظرية تركز على اليات تدعم تلك المبادئ التي تؤسس للتخصص وتقسيم العمل والتوثيق الذي يعد احد اهم اليات التعامل مع المعرفة </a:t>
            </a:r>
            <a:endParaRPr lang="ar-IQ" dirty="0" smtClean="0"/>
          </a:p>
          <a:p>
            <a:r>
              <a:rPr lang="ar-SA" b="1" dirty="0" smtClean="0"/>
              <a:t>نظرية الإدارة العلمية: </a:t>
            </a:r>
            <a:endParaRPr lang="en-US" dirty="0" smtClean="0"/>
          </a:p>
          <a:p>
            <a:r>
              <a:rPr lang="ar-SA" dirty="0" smtClean="0"/>
              <a:t>دعا الى استخدام الخبراء المتخصصين لوضع افضل الطرائق لأداء العمل </a:t>
            </a:r>
            <a:endParaRPr lang="ar-IQ" dirty="0" smtClean="0"/>
          </a:p>
          <a:p>
            <a:r>
              <a:rPr lang="ar-SA" b="1" dirty="0" smtClean="0"/>
              <a:t>التقسيمات الإدارية </a:t>
            </a:r>
            <a:endParaRPr lang="en-US" dirty="0" smtClean="0"/>
          </a:p>
          <a:p>
            <a:r>
              <a:rPr lang="ar-SA" dirty="0" smtClean="0"/>
              <a:t> تعكس هذه النظرية حاجة التنظيم الى الخبرة العلمية والتفكير لفهم حقيقة السلوك التنظيمي وجدير بالذكر هنا ان الخبرة والتفكير من ابعاد المعرفة</a:t>
            </a:r>
            <a:r>
              <a:rPr lang="en-US" dirty="0" smtClean="0"/>
              <a:t>. </a:t>
            </a:r>
            <a:endParaRPr lang="ar-IQ" dirty="0" smtClean="0"/>
          </a:p>
          <a:p>
            <a:r>
              <a:rPr lang="ar-IQ" b="1" dirty="0" smtClean="0"/>
              <a:t>ثانياً :مدرسة العلاقات الانسانية</a:t>
            </a:r>
          </a:p>
          <a:p>
            <a:r>
              <a:rPr lang="ar-SA" dirty="0" smtClean="0"/>
              <a:t>التركيز </a:t>
            </a:r>
            <a:r>
              <a:rPr lang="ar-SA" dirty="0"/>
              <a:t>على عملية تراكم وايجاد واستخدام المعرفة بوصفها النشاط الأول لإدارة </a:t>
            </a:r>
            <a:r>
              <a:rPr lang="ar-SA" dirty="0" smtClean="0"/>
              <a:t>المعرفة</a:t>
            </a:r>
            <a:r>
              <a:rPr lang="ar-IQ" dirty="0" smtClean="0"/>
              <a:t>.</a:t>
            </a:r>
          </a:p>
          <a:p>
            <a:r>
              <a:rPr lang="ar-IQ" dirty="0" smtClean="0"/>
              <a:t>ثالثاً :مدرسة النظم </a:t>
            </a:r>
          </a:p>
          <a:p>
            <a:r>
              <a:rPr lang="ar-IQ" dirty="0" smtClean="0"/>
              <a:t>النظرية </a:t>
            </a:r>
            <a:r>
              <a:rPr lang="ar-IQ" dirty="0" err="1" smtClean="0"/>
              <a:t>الموقفية</a:t>
            </a:r>
            <a:r>
              <a:rPr lang="ar-IQ" dirty="0" smtClean="0"/>
              <a:t>  من اهمها نظرية </a:t>
            </a:r>
            <a:r>
              <a:rPr lang="ar-IQ" dirty="0" err="1" smtClean="0"/>
              <a:t>فيدلر</a:t>
            </a:r>
            <a:r>
              <a:rPr lang="ar-SA" dirty="0" smtClean="0"/>
              <a:t>وبصفة </a:t>
            </a:r>
            <a:r>
              <a:rPr lang="ar-SA" dirty="0"/>
              <a:t>عامة فان ادارة المعرفة تتطلب نمطا غير عادي من القيادة يتمكن من قيادة الآخرين لتحقيق اعلى مستويات من الإنتاجية </a:t>
            </a:r>
            <a:endParaRPr lang="en-US" dirty="0"/>
          </a:p>
          <a:p>
            <a:endParaRPr lang="en-US" dirty="0" smtClean="0"/>
          </a:p>
        </p:txBody>
      </p:sp>
    </p:spTree>
    <p:extLst>
      <p:ext uri="{BB962C8B-B14F-4D97-AF65-F5344CB8AC3E}">
        <p14:creationId xmlns:p14="http://schemas.microsoft.com/office/powerpoint/2010/main" val="335441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1354162"/>
          </a:xfrm>
        </p:spPr>
        <p:txBody>
          <a:bodyPr>
            <a:normAutofit/>
          </a:bodyPr>
          <a:lstStyle/>
          <a:p>
            <a:pPr algn="ctr" rtl="0"/>
            <a:r>
              <a:rPr lang="ar-SA" sz="3600" b="1" dirty="0">
                <a:effectLst/>
              </a:rPr>
              <a:t>مداخل إدارة </a:t>
            </a:r>
            <a:r>
              <a:rPr lang="ar-SA" sz="3600" b="1" dirty="0" smtClean="0">
                <a:effectLst/>
              </a:rPr>
              <a:t>المعرفة</a:t>
            </a:r>
            <a:r>
              <a:rPr lang="ar-IQ" sz="3600" b="1" dirty="0" smtClean="0">
                <a:effectLst/>
              </a:rPr>
              <a:t/>
            </a:r>
            <a:br>
              <a:rPr lang="ar-IQ" sz="3600" b="1" dirty="0" smtClean="0">
                <a:effectLst/>
              </a:rPr>
            </a:br>
            <a:r>
              <a:rPr lang="ar-SA" sz="3600" b="1" dirty="0" smtClean="0">
                <a:effectLst/>
              </a:rPr>
              <a:t> </a:t>
            </a:r>
            <a:r>
              <a:rPr lang="en-US" sz="3600" b="1" dirty="0">
                <a:effectLst/>
              </a:rPr>
              <a:t>Knowledge management </a:t>
            </a:r>
            <a:r>
              <a:rPr lang="en-US" sz="3600" b="1" dirty="0" smtClean="0">
                <a:effectLst/>
              </a:rPr>
              <a:t>approaches</a:t>
            </a:r>
            <a:endParaRPr lang="ar-IQ" dirty="0"/>
          </a:p>
        </p:txBody>
      </p:sp>
      <p:sp>
        <p:nvSpPr>
          <p:cNvPr id="3" name="عنصر نائب للمحتوى 2"/>
          <p:cNvSpPr>
            <a:spLocks noGrp="1"/>
          </p:cNvSpPr>
          <p:nvPr>
            <p:ph idx="1"/>
          </p:nvPr>
        </p:nvSpPr>
        <p:spPr>
          <a:xfrm>
            <a:off x="1043608" y="1844824"/>
            <a:ext cx="7890080" cy="4896544"/>
          </a:xfrm>
        </p:spPr>
        <p:txBody>
          <a:bodyPr>
            <a:normAutofit/>
          </a:bodyPr>
          <a:lstStyle/>
          <a:p>
            <a:pPr algn="justLow"/>
            <a:r>
              <a:rPr lang="ar-SA" sz="2800" dirty="0"/>
              <a:t> لقد حدد كل من </a:t>
            </a:r>
            <a:r>
              <a:rPr lang="en-US" sz="2800" dirty="0"/>
              <a:t>Serna et al. (2017) </a:t>
            </a:r>
            <a:r>
              <a:rPr lang="ar-SA" sz="2800" dirty="0"/>
              <a:t>ثلاثة مداخل لإدارة المعرفة في هندسة المتطلبات</a:t>
            </a:r>
            <a:r>
              <a:rPr lang="en-US" sz="2800" dirty="0"/>
              <a:t>: </a:t>
            </a:r>
            <a:r>
              <a:rPr lang="ar-SA" sz="2800" dirty="0"/>
              <a:t>(</a:t>
            </a:r>
            <a:r>
              <a:rPr lang="en-US" sz="2800" dirty="0" err="1"/>
              <a:t>Mistrik</a:t>
            </a:r>
            <a:r>
              <a:rPr lang="en-US" sz="2800" dirty="0"/>
              <a:t> et al ,2021 :19-20</a:t>
            </a:r>
            <a:r>
              <a:rPr lang="ar-SA" sz="2800" dirty="0"/>
              <a:t>)</a:t>
            </a:r>
            <a:endParaRPr lang="en-US" sz="2800" dirty="0"/>
          </a:p>
          <a:p>
            <a:pPr algn="justLow"/>
            <a:r>
              <a:rPr lang="ar-SA" sz="2800" dirty="0"/>
              <a:t>1. مدخل عملية التفاعل الاجتماعي الذي يتم من خلاله نقل اكتساب المعرفة الفردية إلى المعرفة </a:t>
            </a:r>
            <a:r>
              <a:rPr lang="ar-SA" sz="2800" dirty="0" smtClean="0"/>
              <a:t>الجماعية</a:t>
            </a:r>
            <a:r>
              <a:rPr lang="ar-IQ" sz="2800" dirty="0" smtClean="0"/>
              <a:t>.</a:t>
            </a:r>
            <a:r>
              <a:rPr lang="ar-SA" sz="2800" dirty="0" smtClean="0"/>
              <a:t> </a:t>
            </a:r>
            <a:endParaRPr lang="ar-IQ" sz="2800" dirty="0" smtClean="0"/>
          </a:p>
          <a:p>
            <a:pPr algn="justLow"/>
            <a:r>
              <a:rPr lang="ar-SA" sz="2800" dirty="0" smtClean="0"/>
              <a:t>2</a:t>
            </a:r>
            <a:r>
              <a:rPr lang="ar-SA" sz="2800" dirty="0"/>
              <a:t>. مدخل  </a:t>
            </a:r>
            <a:r>
              <a:rPr lang="ar-SA" sz="2800" dirty="0" err="1"/>
              <a:t>نمذجة</a:t>
            </a:r>
            <a:r>
              <a:rPr lang="ar-SA" sz="2800" dirty="0"/>
              <a:t> الذكاء الاصطناعي لضمان جودة استنباط المتطلبات من خلال التركيز على المبادئ المستخدمة لإنشاء أنظمة التوصية </a:t>
            </a:r>
            <a:r>
              <a:rPr lang="ar-SA" sz="2800" dirty="0" smtClean="0"/>
              <a:t>وأنظمة </a:t>
            </a:r>
            <a:r>
              <a:rPr lang="ar-SA" sz="2800" dirty="0"/>
              <a:t>المنطق </a:t>
            </a:r>
            <a:endParaRPr lang="ar-IQ" sz="2800" dirty="0" smtClean="0"/>
          </a:p>
          <a:p>
            <a:pPr algn="justLow"/>
            <a:r>
              <a:rPr lang="ar-SA" sz="2800" dirty="0" smtClean="0"/>
              <a:t>3</a:t>
            </a:r>
            <a:r>
              <a:rPr lang="ar-SA" sz="2800" dirty="0"/>
              <a:t>. مدخل اللعب حيث يتم تشجيع اصحاب المصلحة على التعامل مع </a:t>
            </a:r>
            <a:r>
              <a:rPr lang="ar-SA" sz="2800" dirty="0" smtClean="0"/>
              <a:t>العوائق</a:t>
            </a:r>
            <a:endParaRPr lang="ar-IQ" sz="2800" dirty="0"/>
          </a:p>
        </p:txBody>
      </p:sp>
    </p:spTree>
    <p:extLst>
      <p:ext uri="{BB962C8B-B14F-4D97-AF65-F5344CB8AC3E}">
        <p14:creationId xmlns:p14="http://schemas.microsoft.com/office/powerpoint/2010/main" val="354404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4400" b="1" dirty="0">
                <a:effectLst/>
              </a:rPr>
              <a:t>مداخل إدارة المعرفة</a:t>
            </a:r>
            <a:r>
              <a:rPr lang="ar-IQ" sz="4400" b="1" dirty="0">
                <a:effectLst/>
              </a:rPr>
              <a:t/>
            </a:r>
            <a:br>
              <a:rPr lang="ar-IQ" sz="4400" b="1" dirty="0">
                <a:effectLst/>
              </a:rPr>
            </a:br>
            <a:r>
              <a:rPr lang="ar-SA" sz="4400" b="1" dirty="0">
                <a:effectLst/>
              </a:rPr>
              <a:t> </a:t>
            </a:r>
            <a:r>
              <a:rPr lang="en-US" sz="3600" b="1" dirty="0">
                <a:effectLst/>
              </a:rPr>
              <a:t>Knowledge management approaches</a:t>
            </a:r>
            <a:endParaRPr lang="ar-IQ" sz="3600" dirty="0"/>
          </a:p>
        </p:txBody>
      </p:sp>
      <p:sp>
        <p:nvSpPr>
          <p:cNvPr id="3" name="عنصر نائب للمحتوى 2"/>
          <p:cNvSpPr>
            <a:spLocks noGrp="1"/>
          </p:cNvSpPr>
          <p:nvPr>
            <p:ph idx="1"/>
          </p:nvPr>
        </p:nvSpPr>
        <p:spPr>
          <a:xfrm>
            <a:off x="1435608" y="1700808"/>
            <a:ext cx="7498080" cy="4547592"/>
          </a:xfrm>
        </p:spPr>
        <p:txBody>
          <a:bodyPr>
            <a:normAutofit fontScale="77500" lnSpcReduction="20000"/>
          </a:bodyPr>
          <a:lstStyle/>
          <a:p>
            <a:pPr algn="justLow"/>
            <a:r>
              <a:rPr lang="ar-SA" dirty="0"/>
              <a:t>ويصف</a:t>
            </a:r>
            <a:r>
              <a:rPr lang="ar-IQ" dirty="0"/>
              <a:t>( </a:t>
            </a:r>
            <a:r>
              <a:rPr lang="en-US" dirty="0" err="1"/>
              <a:t>Dingsøyr</a:t>
            </a:r>
            <a:r>
              <a:rPr lang="en-US" dirty="0"/>
              <a:t> and Smite 2014</a:t>
            </a:r>
            <a:r>
              <a:rPr lang="ar-SA" dirty="0"/>
              <a:t>) خمسة مداخل لإدارة المعرفة يمكن استخدامها من قبل مهندسي البرمجيات العاملين في مشاريع تطوير البرمجيات العالمية. </a:t>
            </a:r>
            <a:endParaRPr lang="en-US" dirty="0"/>
          </a:p>
          <a:p>
            <a:pPr lvl="0" algn="justLow"/>
            <a:r>
              <a:rPr lang="ar-SA" b="1" dirty="0">
                <a:solidFill>
                  <a:srgbClr val="FF0000"/>
                </a:solidFill>
              </a:rPr>
              <a:t>يركز مدخل الأنظمة </a:t>
            </a:r>
            <a:r>
              <a:rPr lang="ar-SA" dirty="0"/>
              <a:t>على تخزين المعرفة في مستودعات مشتركة، لأن هذه المعرفة تم تدوينها - يعمل هذا المدخل بشكل جيد لتقليل المسافات المكانية والزمانية، ولكن لا يمكن معالجة التحديات الثقافية بسهولة. </a:t>
            </a:r>
            <a:endParaRPr lang="en-US" dirty="0"/>
          </a:p>
          <a:p>
            <a:pPr lvl="0" algn="justLow"/>
            <a:r>
              <a:rPr lang="en-US" dirty="0">
                <a:solidFill>
                  <a:srgbClr val="FF0000"/>
                </a:solidFill>
              </a:rPr>
              <a:t> </a:t>
            </a:r>
            <a:r>
              <a:rPr lang="ar-SA" b="1" dirty="0">
                <a:solidFill>
                  <a:srgbClr val="FF0000"/>
                </a:solidFill>
              </a:rPr>
              <a:t>يركز المدخل الخرائطي </a:t>
            </a:r>
            <a:r>
              <a:rPr lang="ar-SA" dirty="0"/>
              <a:t>على استخدام خرائط المعرفة وإنشاء أدلة المعرفة </a:t>
            </a:r>
            <a:r>
              <a:rPr lang="ar-IQ" dirty="0" smtClean="0"/>
              <a:t>.</a:t>
            </a:r>
          </a:p>
          <a:p>
            <a:pPr lvl="0" algn="justLow"/>
            <a:r>
              <a:rPr lang="ar-SA" b="1" dirty="0" smtClean="0">
                <a:solidFill>
                  <a:srgbClr val="FF0000"/>
                </a:solidFill>
              </a:rPr>
              <a:t>يركز </a:t>
            </a:r>
            <a:r>
              <a:rPr lang="ar-SA" b="1" dirty="0">
                <a:solidFill>
                  <a:srgbClr val="FF0000"/>
                </a:solidFill>
              </a:rPr>
              <a:t>المدخل الهندسي </a:t>
            </a:r>
            <a:r>
              <a:rPr lang="ar-SA" dirty="0"/>
              <a:t>على عمليات التنظيم وتدفقات المعرفة - يعتمد هذا المدخل بشكل كبير على المعرفة الصريحة، ولا يتأثر بالمسافة الزمنية أو المكانية، ولكن مرة أخرى قد يتسبب الاختلاف الثقافي في تفسير المعرفة العملية بشكل مختلف من قبل مطورين مختلفين. </a:t>
            </a:r>
            <a:endParaRPr lang="en-US" dirty="0"/>
          </a:p>
          <a:p>
            <a:pPr lvl="0" algn="justLow"/>
            <a:r>
              <a:rPr lang="en-US" b="1" dirty="0">
                <a:solidFill>
                  <a:srgbClr val="FF0000"/>
                </a:solidFill>
              </a:rPr>
              <a:t> </a:t>
            </a:r>
            <a:r>
              <a:rPr lang="ar-SA" b="1" dirty="0">
                <a:solidFill>
                  <a:srgbClr val="FF0000"/>
                </a:solidFill>
              </a:rPr>
              <a:t>يركز المدخل التنظيمي </a:t>
            </a:r>
            <a:r>
              <a:rPr lang="ar-SA" dirty="0"/>
              <a:t>على استخدام الشبكات أو مجتمعات الممارسة لتبادل (تجميع) المعرفة؛ يعد التغيير الواضح للمعرفة أقل رسمية مما هو موجود في </a:t>
            </a:r>
            <a:r>
              <a:rPr lang="ar-SA" dirty="0" smtClean="0"/>
              <a:t>المستودعات</a:t>
            </a:r>
            <a:r>
              <a:rPr lang="ar-IQ" dirty="0" smtClean="0"/>
              <a:t>.</a:t>
            </a:r>
            <a:endParaRPr lang="en-US" dirty="0"/>
          </a:p>
          <a:p>
            <a:pPr lvl="0" algn="justLow"/>
            <a:r>
              <a:rPr lang="en-US" dirty="0"/>
              <a:t> </a:t>
            </a:r>
            <a:r>
              <a:rPr lang="ar-SA" b="1" dirty="0">
                <a:solidFill>
                  <a:srgbClr val="FF0000"/>
                </a:solidFill>
              </a:rPr>
              <a:t>يركز المدخل المكاني </a:t>
            </a:r>
            <a:r>
              <a:rPr lang="ar-SA" dirty="0"/>
              <a:t>على استخدام تصميم مساحة مكتبية (على سبيل المثال، ألواح المعلومات، ولوحات كانبان، ومخططات المهام، وتخطيطات المكاتب المفتوحة، وما إلى ذلك) لتسهيل إدارة المعرفة - يتطلب هذا المدخل موقعًا مشتركًا لأعضاء الفريق وهو عملي فقط للشركات الصغيرة الرشيقة فرق.</a:t>
            </a:r>
            <a:endParaRPr lang="en-US" dirty="0"/>
          </a:p>
          <a:p>
            <a:endParaRPr lang="ar-IQ" dirty="0"/>
          </a:p>
        </p:txBody>
      </p:sp>
    </p:spTree>
    <p:extLst>
      <p:ext uri="{BB962C8B-B14F-4D97-AF65-F5344CB8AC3E}">
        <p14:creationId xmlns:p14="http://schemas.microsoft.com/office/powerpoint/2010/main" val="276868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نظريات ادارة المعرفة</a:t>
            </a:r>
            <a:endParaRPr lang="ar-IQ" dirty="0"/>
          </a:p>
        </p:txBody>
      </p:sp>
      <p:sp>
        <p:nvSpPr>
          <p:cNvPr id="3" name="عنصر نائب للمحتوى 2"/>
          <p:cNvSpPr>
            <a:spLocks noGrp="1"/>
          </p:cNvSpPr>
          <p:nvPr>
            <p:ph idx="1"/>
          </p:nvPr>
        </p:nvSpPr>
        <p:spPr/>
        <p:txBody>
          <a:bodyPr>
            <a:normAutofit/>
          </a:bodyPr>
          <a:lstStyle/>
          <a:p>
            <a:r>
              <a:rPr lang="ar-IQ" b="1" dirty="0"/>
              <a:t>نظرية التنافر المعرفي (</a:t>
            </a:r>
            <a:r>
              <a:rPr lang="en-US" b="1" dirty="0"/>
              <a:t>CDT</a:t>
            </a:r>
            <a:r>
              <a:rPr lang="ar-IQ" b="1" dirty="0"/>
              <a:t>) </a:t>
            </a:r>
            <a:r>
              <a:rPr lang="en-US" b="1" dirty="0"/>
              <a:t>Cognitive Dissonance </a:t>
            </a:r>
            <a:r>
              <a:rPr lang="en-US" b="1" dirty="0" smtClean="0"/>
              <a:t>Theory</a:t>
            </a:r>
            <a:endParaRPr lang="ar-IQ" b="1" dirty="0" smtClean="0"/>
          </a:p>
          <a:p>
            <a:pPr algn="justLow"/>
            <a:r>
              <a:rPr lang="ar-IQ" dirty="0"/>
              <a:t>تقدم نظرية التنافر المعرفي (</a:t>
            </a:r>
            <a:r>
              <a:rPr lang="en-US" dirty="0"/>
              <a:t>CDT</a:t>
            </a:r>
            <a:r>
              <a:rPr lang="ar-IQ" dirty="0"/>
              <a:t>) أصل التنافر واستراتيجية المواجهة لتقليل التنافر. التنافر هو شعور بالتوتر أو الانزعاج ينشأ من التناقض بين إدراكين غير متوافقين ويحفز الناس على تغيير مواقفهم أو سلوكياتهم [23،52]. على العكس من ذلك، ينشأ التناغم عندما تؤكد إحدى الإدراكات معرفة أخرى. وصف </a:t>
            </a:r>
            <a:r>
              <a:rPr lang="ar-IQ" dirty="0" err="1"/>
              <a:t>فيستنجر</a:t>
            </a:r>
            <a:r>
              <a:rPr lang="ar-IQ" dirty="0"/>
              <a:t> الإدراك بأنه عملية عقلية واسعة، مثل الموقف، وإدراك سلوك الفرد، والمعتقد</a:t>
            </a:r>
            <a:endParaRPr lang="en-US" dirty="0"/>
          </a:p>
          <a:p>
            <a:endParaRPr lang="ar-IQ" dirty="0"/>
          </a:p>
        </p:txBody>
      </p:sp>
    </p:spTree>
    <p:extLst>
      <p:ext uri="{BB962C8B-B14F-4D97-AF65-F5344CB8AC3E}">
        <p14:creationId xmlns:p14="http://schemas.microsoft.com/office/powerpoint/2010/main" val="259451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نظريات ادارة المعرفة</a:t>
            </a:r>
          </a:p>
        </p:txBody>
      </p:sp>
      <p:sp>
        <p:nvSpPr>
          <p:cNvPr id="3" name="عنصر نائب للمحتوى 2"/>
          <p:cNvSpPr>
            <a:spLocks noGrp="1"/>
          </p:cNvSpPr>
          <p:nvPr>
            <p:ph idx="1"/>
          </p:nvPr>
        </p:nvSpPr>
        <p:spPr/>
        <p:txBody>
          <a:bodyPr>
            <a:normAutofit fontScale="85000" lnSpcReduction="10000"/>
          </a:bodyPr>
          <a:lstStyle/>
          <a:p>
            <a:r>
              <a:rPr lang="ar-IQ" b="1" dirty="0"/>
              <a:t>نظرية </a:t>
            </a:r>
            <a:r>
              <a:rPr lang="ar-IQ" b="1" dirty="0" err="1"/>
              <a:t>نوناكا</a:t>
            </a:r>
            <a:r>
              <a:rPr lang="ar-IQ" b="1" dirty="0"/>
              <a:t> –</a:t>
            </a:r>
            <a:r>
              <a:rPr lang="ar-IQ" b="1" dirty="0" err="1"/>
              <a:t>تاكيوتشي</a:t>
            </a:r>
            <a:r>
              <a:rPr lang="ar-IQ" b="1" dirty="0"/>
              <a:t> </a:t>
            </a:r>
            <a:r>
              <a:rPr lang="en-US" b="1" dirty="0" err="1"/>
              <a:t>Nonaka</a:t>
            </a:r>
            <a:r>
              <a:rPr lang="en-US" b="1" dirty="0"/>
              <a:t>–Takeuchi theory</a:t>
            </a:r>
            <a:endParaRPr lang="en-US" dirty="0"/>
          </a:p>
          <a:p>
            <a:r>
              <a:rPr lang="ar-IQ" dirty="0" smtClean="0"/>
              <a:t>تنص هذه نظرية </a:t>
            </a:r>
            <a:r>
              <a:rPr lang="ar-IQ" dirty="0" err="1"/>
              <a:t>نوناكا</a:t>
            </a:r>
            <a:r>
              <a:rPr lang="ar-IQ" dirty="0"/>
              <a:t> </a:t>
            </a:r>
            <a:r>
              <a:rPr lang="ar-IQ" dirty="0" err="1"/>
              <a:t>وتاكيوتشي</a:t>
            </a:r>
            <a:r>
              <a:rPr lang="ar-IQ" dirty="0"/>
              <a:t> الشهيرة [</a:t>
            </a:r>
            <a:r>
              <a:rPr lang="en-US" dirty="0"/>
              <a:t>NON 95</a:t>
            </a:r>
            <a:r>
              <a:rPr lang="ar-IQ" dirty="0"/>
              <a:t>] التي أثرت بقوة على جميع أبحاث ومدخل إدارة المعرفة الحالية. وتميز هذه النظرية بين نوعين من المعرفة: المعرفة الصريحة والمعرفة الضمنية. المعرفة الصريحة يمكن فهمها والتعبير عنها بشكل مباشر من قبل كل فرد في المنظمة. المعرفة الضمنية خاصة بكل فرد. وتتكون من الدراية الشخصية والمعتقدات والتطلعات الفردية. وفقًا لهذه النظرية، هناك أربعة أنماط للتحويل بين المعرفة الضمنية والصريحة (المشار إليها بالاختصار </a:t>
            </a:r>
            <a:r>
              <a:rPr lang="en-US" dirty="0"/>
              <a:t>SECI</a:t>
            </a:r>
            <a:r>
              <a:rPr lang="ar-IQ" dirty="0"/>
              <a:t>) </a:t>
            </a:r>
            <a:endParaRPr lang="ar-IQ" dirty="0" smtClean="0"/>
          </a:p>
          <a:p>
            <a:r>
              <a:rPr lang="ar-IQ" dirty="0" smtClean="0"/>
              <a:t>- </a:t>
            </a:r>
            <a:r>
              <a:rPr lang="ar-IQ" dirty="0"/>
              <a:t>التنشئة الاجتماعية، ضمنيًا إلى ضمنيًا (المشاركة في مكان العمل، والتدريب المهني)</a:t>
            </a:r>
            <a:endParaRPr lang="en-US" dirty="0"/>
          </a:p>
          <a:p>
            <a:r>
              <a:rPr lang="ar-IQ" dirty="0"/>
              <a:t> - التجسيد، ضمنيًا وصريحًا (الاستعارات، المفاهيم، الفرضيات، النماذج، القياسات، النسخ، وما إلى ذلك)؛ </a:t>
            </a:r>
            <a:endParaRPr lang="en-US" dirty="0"/>
          </a:p>
          <a:p>
            <a:r>
              <a:rPr lang="ar-IQ" dirty="0"/>
              <a:t>- الجمع، صريح إلى صريح؛</a:t>
            </a:r>
            <a:endParaRPr lang="en-US" dirty="0"/>
          </a:p>
          <a:p>
            <a:r>
              <a:rPr lang="ar-IQ" dirty="0"/>
              <a:t> - الاستيعاب، من الصريح إلى الضمني، حيث يتم استيعاب المعرفة الصريحة المنشورة في </a:t>
            </a:r>
            <a:r>
              <a:rPr lang="ar-IQ" dirty="0" smtClean="0"/>
              <a:t>المنظمة .</a:t>
            </a:r>
            <a:endParaRPr lang="ar-IQ" dirty="0"/>
          </a:p>
        </p:txBody>
      </p:sp>
    </p:spTree>
    <p:extLst>
      <p:ext uri="{BB962C8B-B14F-4D97-AF65-F5344CB8AC3E}">
        <p14:creationId xmlns:p14="http://schemas.microsoft.com/office/powerpoint/2010/main" val="2006570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نظريات ادارة المعرفة</a:t>
            </a:r>
            <a:endParaRPr lang="ar-IQ" dirty="0"/>
          </a:p>
        </p:txBody>
      </p:sp>
      <p:sp>
        <p:nvSpPr>
          <p:cNvPr id="3" name="عنصر نائب للمحتوى 2"/>
          <p:cNvSpPr>
            <a:spLocks noGrp="1"/>
          </p:cNvSpPr>
          <p:nvPr>
            <p:ph idx="1"/>
          </p:nvPr>
        </p:nvSpPr>
        <p:spPr/>
        <p:txBody>
          <a:bodyPr/>
          <a:lstStyle/>
          <a:p>
            <a:r>
              <a:rPr lang="ar-IQ" b="1" dirty="0"/>
              <a:t>النظرية المبنية على المعرفة</a:t>
            </a:r>
            <a:r>
              <a:rPr lang="ar-IQ" dirty="0"/>
              <a:t> </a:t>
            </a:r>
            <a:r>
              <a:rPr lang="en-US" b="1" dirty="0"/>
              <a:t>A knowledge-based theory</a:t>
            </a:r>
            <a:endParaRPr lang="en-US" dirty="0"/>
          </a:p>
          <a:p>
            <a:pPr algn="just"/>
            <a:r>
              <a:rPr lang="ar-IQ" dirty="0"/>
              <a:t> توفر وجهة نظر المنظمة القائمة على الموارد الأساس النظري لإدارة المعرفة. على الرغم من أن </a:t>
            </a:r>
            <a:r>
              <a:rPr lang="ar-IQ" dirty="0" err="1"/>
              <a:t>كونر</a:t>
            </a:r>
            <a:r>
              <a:rPr lang="ar-IQ" dirty="0"/>
              <a:t> </a:t>
            </a:r>
            <a:r>
              <a:rPr lang="ar-IQ" dirty="0" err="1"/>
              <a:t>وبراهالاد</a:t>
            </a:r>
            <a:r>
              <a:rPr lang="ar-IQ" dirty="0"/>
              <a:t> (1996، ص 477) يجادلان بأن النظرية القائمة على الموارد للشركة تستلزم بالضرورة منظور المعرفة (أي المعرفة كمورد غير ملموس)، إلا أنه يمكننا تحديد العديد من السمات المميزة لـ "الرؤية القائمة على المعرفة للشركة" ". </a:t>
            </a:r>
          </a:p>
        </p:txBody>
      </p:sp>
    </p:spTree>
    <p:extLst>
      <p:ext uri="{BB962C8B-B14F-4D97-AF65-F5344CB8AC3E}">
        <p14:creationId xmlns:p14="http://schemas.microsoft.com/office/powerpoint/2010/main" val="92323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نظريات ادارة المعرفة</a:t>
            </a:r>
          </a:p>
        </p:txBody>
      </p:sp>
      <p:sp>
        <p:nvSpPr>
          <p:cNvPr id="3" name="عنصر نائب للمحتوى 2"/>
          <p:cNvSpPr>
            <a:spLocks noGrp="1"/>
          </p:cNvSpPr>
          <p:nvPr>
            <p:ph idx="1"/>
          </p:nvPr>
        </p:nvSpPr>
        <p:spPr/>
        <p:txBody>
          <a:bodyPr>
            <a:normAutofit/>
          </a:bodyPr>
          <a:lstStyle/>
          <a:p>
            <a:r>
              <a:rPr lang="ar-IQ" b="1" dirty="0"/>
              <a:t>نظرية النظام </a:t>
            </a:r>
            <a:r>
              <a:rPr lang="ar-IQ" b="1" dirty="0" smtClean="0"/>
              <a:t>العامة</a:t>
            </a:r>
          </a:p>
          <a:p>
            <a:pPr algn="justLow"/>
            <a:r>
              <a:rPr lang="ar-IQ" dirty="0"/>
              <a:t>تشكل نظرية النظام العام  , التي اشتهرت في فرنسا من خلال أعمال جان لويس لو </a:t>
            </a:r>
            <a:r>
              <a:rPr lang="ar-IQ" dirty="0" err="1"/>
              <a:t>موين</a:t>
            </a:r>
            <a:r>
              <a:rPr lang="ar-IQ" dirty="0"/>
              <a:t>  ، قطيعة مع المدخل التقليدي للتحليل </a:t>
            </a:r>
            <a:r>
              <a:rPr lang="ar-IQ" dirty="0" err="1"/>
              <a:t>والنمذجة</a:t>
            </a:r>
            <a:r>
              <a:rPr lang="ar-IQ" dirty="0"/>
              <a:t> الناتج عن القيود الحالية للطريقة التحليلية، دافع عنها العلم منذ ديكارت. ويرجع ذلك إلى أن المشاكل الحالية تتعلق أساسًا بأنظمة معقدة، على نحو أصبح الآن منتشرًا على نطاق واسع. الفكر المركب، الذي دافع عنه إدغار مورين ، أصبح الآن معيارًا ويمكن تطبيقه على نظرية المعرفة من خلال عمله ، وإن المدخل النظامي، الذي يراد به أن يكون مكملا للمدخل التحليلي، يمكن أن يساهم ببعض العناصر في مسألة الفكر المركب. </a:t>
            </a:r>
            <a:r>
              <a:rPr lang="ar-IQ" b="1" dirty="0" smtClean="0"/>
              <a:t> </a:t>
            </a:r>
            <a:endParaRPr lang="en-US" dirty="0"/>
          </a:p>
          <a:p>
            <a:endParaRPr lang="ar-IQ" dirty="0"/>
          </a:p>
        </p:txBody>
      </p:sp>
    </p:spTree>
    <p:extLst>
      <p:ext uri="{BB962C8B-B14F-4D97-AF65-F5344CB8AC3E}">
        <p14:creationId xmlns:p14="http://schemas.microsoft.com/office/powerpoint/2010/main" val="292693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نظريات ادارة المعرفة</a:t>
            </a:r>
          </a:p>
        </p:txBody>
      </p:sp>
      <p:sp>
        <p:nvSpPr>
          <p:cNvPr id="3" name="عنصر نائب للمحتوى 2"/>
          <p:cNvSpPr>
            <a:spLocks noGrp="1"/>
          </p:cNvSpPr>
          <p:nvPr>
            <p:ph idx="1"/>
          </p:nvPr>
        </p:nvSpPr>
        <p:spPr/>
        <p:txBody>
          <a:bodyPr>
            <a:normAutofit/>
          </a:bodyPr>
          <a:lstStyle/>
          <a:p>
            <a:r>
              <a:rPr lang="ar-IQ" b="1" dirty="0"/>
              <a:t>نظرية رأس المال البشري والاجتماعي</a:t>
            </a:r>
            <a:endParaRPr lang="en-US" dirty="0"/>
          </a:p>
          <a:p>
            <a:pPr algn="justLow"/>
            <a:r>
              <a:rPr lang="ar-IQ" dirty="0"/>
              <a:t>   </a:t>
            </a:r>
            <a:r>
              <a:rPr lang="ar-IQ" dirty="0" smtClean="0"/>
              <a:t> </a:t>
            </a:r>
            <a:r>
              <a:rPr lang="ar-IQ" dirty="0"/>
              <a:t>تعود جذور نظرية رأس المال البشري </a:t>
            </a:r>
            <a:r>
              <a:rPr lang="en-US" dirty="0"/>
              <a:t>Human capital theory </a:t>
            </a:r>
            <a:r>
              <a:rPr lang="ar-IQ" dirty="0"/>
              <a:t>إلى الستينيات (بيكر 1964؛ </a:t>
            </a:r>
            <a:r>
              <a:rPr lang="ar-IQ" dirty="0" err="1"/>
              <a:t>شولتز</a:t>
            </a:r>
            <a:r>
              <a:rPr lang="ar-IQ" dirty="0"/>
              <a:t> 1961). وكان الشغل الشاغل في ذلك الوقت هو مستويات الاستثمار المطلوب في التعليم والعوائد المحتملة لهذا الاستثمار على شكل نمو اقتصادي وربحية. عرّف بيكر تنمية رأس المال البشري على أنها: "الأنشطة التي تؤثر على الدخل النقدي والنفسي من خلال زيادة الموارد البشرية". إن فكرة "الصندوق الأسود" لرأس المال البشري مع مدخلات معينة تؤدي إلى مخرجات محددة ظلت قائمة، مع محاولات أحدث للربط بين رأس المال البشري ورأس المال البشري. الكفاءات الفردية مع الكفاءات التنظيمية. </a:t>
            </a:r>
          </a:p>
        </p:txBody>
      </p:sp>
    </p:spTree>
    <p:extLst>
      <p:ext uri="{BB962C8B-B14F-4D97-AF65-F5344CB8AC3E}">
        <p14:creationId xmlns:p14="http://schemas.microsoft.com/office/powerpoint/2010/main" val="1440669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1124</Words>
  <Application>Microsoft Office PowerPoint</Application>
  <PresentationFormat>عرض على الشاشة (3:4)‏</PresentationFormat>
  <Paragraphs>59</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تدفق</vt:lpstr>
      <vt:lpstr>                         المحاضرة الرابعة  مداخل و نظريات إدارة المعرفة + نظرية شانون للمعرفة Knowledge Management Theories and Approaches + Shannon’s Theory of Knowledge</vt:lpstr>
      <vt:lpstr> مدارس ادارة المعرفة - في الفكر الحديث تم تناول ادارة المعرفة من خلال المدارس الفكرية الإدارية والتنظيمية وكما في ادناه:- </vt:lpstr>
      <vt:lpstr>مداخل إدارة المعرفة  Knowledge management approaches</vt:lpstr>
      <vt:lpstr>مداخل إدارة المعرفة  Knowledge management approaches</vt:lpstr>
      <vt:lpstr>نظريات ادارة المعرفة</vt:lpstr>
      <vt:lpstr>نظريات ادارة المعرفة</vt:lpstr>
      <vt:lpstr>نظريات ادارة المعرفة</vt:lpstr>
      <vt:lpstr>نظريات ادارة المعرفة</vt:lpstr>
      <vt:lpstr>نظريات ادارة المعرفة</vt:lpstr>
      <vt:lpstr>نظريات ادارة المعرفة</vt:lpstr>
      <vt:lpstr>نظريات ادارة المعرفة</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مداخل و نظريات إدارة المعرفة + نظرية شانون للمعرفة Knowledge Management Theories and Approaches + Shannon’s Theory of Knowledge</dc:title>
  <dc:creator>DR.Ahmed Saker 2o1O</dc:creator>
  <cp:lastModifiedBy>DR.Ahmed Saker 2o1O</cp:lastModifiedBy>
  <cp:revision>6</cp:revision>
  <dcterms:created xsi:type="dcterms:W3CDTF">2024-02-26T14:16:16Z</dcterms:created>
  <dcterms:modified xsi:type="dcterms:W3CDTF">2024-03-01T16:53:16Z</dcterms:modified>
</cp:coreProperties>
</file>