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72" r:id="rId7"/>
    <p:sldId id="263" r:id="rId8"/>
    <p:sldId id="264" r:id="rId9"/>
    <p:sldId id="278" r:id="rId10"/>
    <p:sldId id="265" r:id="rId11"/>
    <p:sldId id="279" r:id="rId12"/>
    <p:sldId id="273" r:id="rId13"/>
    <p:sldId id="280" r:id="rId14"/>
    <p:sldId id="274" r:id="rId15"/>
    <p:sldId id="275"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22A348-DC44-43AD-966B-AC1E388613A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F6394-D587-4968-9828-32769759EB9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2A348-DC44-43AD-966B-AC1E388613A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F6394-D587-4968-9828-32769759EB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22A348-DC44-43AD-966B-AC1E388613A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F6394-D587-4968-9828-32769759EB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2A348-DC44-43AD-966B-AC1E388613A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F6394-D587-4968-9828-32769759EB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2A348-DC44-43AD-966B-AC1E388613A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F6394-D587-4968-9828-32769759EB9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22A348-DC44-43AD-966B-AC1E388613AB}"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F6394-D587-4968-9828-32769759EB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22A348-DC44-43AD-966B-AC1E388613AB}"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F6394-D587-4968-9828-32769759EB9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2A348-DC44-43AD-966B-AC1E388613AB}"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F6394-D587-4968-9828-32769759EB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2A348-DC44-43AD-966B-AC1E388613AB}"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F6394-D587-4968-9828-32769759EB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2A348-DC44-43AD-966B-AC1E388613AB}"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F6394-D587-4968-9828-32769759EB9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2A348-DC44-43AD-966B-AC1E388613AB}"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F6394-D587-4968-9828-32769759EB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222A348-DC44-43AD-966B-AC1E388613AB}" type="datetimeFigureOut">
              <a:rPr lang="en-US" smtClean="0"/>
              <a:t>10/22/2023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EEF6394-D587-4968-9828-32769759EB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0850" y="457200"/>
            <a:ext cx="3962400" cy="1676399"/>
          </a:xfrm>
        </p:spPr>
        <p:txBody>
          <a:bodyPr anchor="t">
            <a:normAutofit fontScale="90000"/>
          </a:bodyPr>
          <a:lstStyle/>
          <a:p>
            <a:pPr algn="ctr" rtl="1"/>
            <a:r>
              <a:rPr lang="ar-IQ" sz="2200" b="1" dirty="0">
                <a:solidFill>
                  <a:schemeClr val="tx1"/>
                </a:solidFill>
              </a:rPr>
              <a:t>وزارة التعليم العالي والبحث العلمي</a:t>
            </a:r>
            <a:br>
              <a:rPr lang="ar-IQ" sz="2200" b="1" dirty="0">
                <a:solidFill>
                  <a:schemeClr val="tx1"/>
                </a:solidFill>
              </a:rPr>
            </a:br>
            <a:r>
              <a:rPr lang="ar-IQ" sz="2200" b="1" dirty="0" smtClean="0">
                <a:solidFill>
                  <a:schemeClr val="tx1"/>
                </a:solidFill>
              </a:rPr>
              <a:t>الجامعة </a:t>
            </a:r>
            <a:r>
              <a:rPr lang="ar-IQ" sz="2200" b="1" dirty="0">
                <a:solidFill>
                  <a:schemeClr val="tx1"/>
                </a:solidFill>
              </a:rPr>
              <a:t>المستنصرية</a:t>
            </a:r>
            <a:br>
              <a:rPr lang="ar-IQ" sz="2200" b="1" dirty="0">
                <a:solidFill>
                  <a:schemeClr val="tx1"/>
                </a:solidFill>
              </a:rPr>
            </a:br>
            <a:r>
              <a:rPr lang="ar-IQ" sz="2200" b="1" dirty="0" smtClean="0">
                <a:solidFill>
                  <a:schemeClr val="tx1"/>
                </a:solidFill>
              </a:rPr>
              <a:t>كلية </a:t>
            </a:r>
            <a:r>
              <a:rPr lang="ar-IQ" sz="2200" b="1" dirty="0">
                <a:solidFill>
                  <a:schemeClr val="tx1"/>
                </a:solidFill>
              </a:rPr>
              <a:t>الادارة والاقتصاد</a:t>
            </a:r>
            <a:br>
              <a:rPr lang="ar-IQ" sz="2200" b="1" dirty="0">
                <a:solidFill>
                  <a:schemeClr val="tx1"/>
                </a:solidFill>
              </a:rPr>
            </a:br>
            <a:r>
              <a:rPr lang="ar-IQ" sz="2200" b="1" dirty="0" smtClean="0">
                <a:solidFill>
                  <a:schemeClr val="tx1"/>
                </a:solidFill>
              </a:rPr>
              <a:t>قسم </a:t>
            </a:r>
            <a:r>
              <a:rPr lang="ar-IQ" sz="2200" b="1" dirty="0">
                <a:solidFill>
                  <a:schemeClr val="tx1"/>
                </a:solidFill>
              </a:rPr>
              <a:t>ادارة الاعمال</a:t>
            </a:r>
            <a:br>
              <a:rPr lang="ar-IQ" sz="2200" b="1" dirty="0">
                <a:solidFill>
                  <a:schemeClr val="tx1"/>
                </a:solidFill>
              </a:rPr>
            </a:br>
            <a:r>
              <a:rPr lang="ar-IQ" sz="2200" b="1" dirty="0">
                <a:solidFill>
                  <a:schemeClr val="tx1"/>
                </a:solidFill>
              </a:rPr>
              <a:t>دبلوم عالي في التخطيط الاستراتيجي</a:t>
            </a:r>
            <a:br>
              <a:rPr lang="ar-IQ" sz="2200" b="1" dirty="0">
                <a:solidFill>
                  <a:schemeClr val="tx1"/>
                </a:solidFill>
              </a:rPr>
            </a:br>
            <a:r>
              <a:rPr lang="ar-IQ" b="1" dirty="0">
                <a:solidFill>
                  <a:schemeClr val="tx1"/>
                </a:solidFill>
              </a:rPr>
              <a:t/>
            </a:r>
            <a:br>
              <a:rPr lang="ar-IQ" b="1" dirty="0">
                <a:solidFill>
                  <a:schemeClr val="tx1"/>
                </a:solidFill>
              </a:rPr>
            </a:br>
            <a:r>
              <a:rPr lang="ar-IQ" dirty="0" smtClean="0">
                <a:solidFill>
                  <a:schemeClr val="accent1"/>
                </a:solidFill>
              </a:rPr>
              <a:t/>
            </a:r>
            <a:br>
              <a:rPr lang="ar-IQ" dirty="0" smtClean="0">
                <a:solidFill>
                  <a:schemeClr val="accent1"/>
                </a:solidFill>
              </a:rPr>
            </a:br>
            <a:endParaRPr lang="en-US" dirty="0">
              <a:solidFill>
                <a:schemeClr val="accent1"/>
              </a:solidFill>
            </a:endParaRPr>
          </a:p>
        </p:txBody>
      </p:sp>
      <p:sp>
        <p:nvSpPr>
          <p:cNvPr id="3" name="Subtitle 2"/>
          <p:cNvSpPr>
            <a:spLocks noGrp="1"/>
          </p:cNvSpPr>
          <p:nvPr>
            <p:ph type="subTitle" idx="1"/>
          </p:nvPr>
        </p:nvSpPr>
        <p:spPr>
          <a:xfrm>
            <a:off x="2587187" y="3657600"/>
            <a:ext cx="4419600" cy="2743200"/>
          </a:xfrm>
        </p:spPr>
        <p:txBody>
          <a:bodyPr>
            <a:noAutofit/>
          </a:bodyPr>
          <a:lstStyle/>
          <a:p>
            <a:pPr algn="ctr" rtl="1"/>
            <a:r>
              <a:rPr lang="ar-IQ" sz="2800" b="1" dirty="0">
                <a:solidFill>
                  <a:schemeClr val="tx1"/>
                </a:solidFill>
              </a:rPr>
              <a:t>مادة الادارة الحديثة</a:t>
            </a:r>
          </a:p>
          <a:p>
            <a:pPr algn="ctr" rtl="1"/>
            <a:endParaRPr lang="ar-IQ" sz="500" b="1" dirty="0">
              <a:solidFill>
                <a:schemeClr val="tx1"/>
              </a:solidFill>
            </a:endParaRPr>
          </a:p>
          <a:p>
            <a:pPr algn="ctr" rtl="1"/>
            <a:r>
              <a:rPr lang="ar-IQ" sz="2800" b="1" dirty="0">
                <a:solidFill>
                  <a:schemeClr val="tx1"/>
                </a:solidFill>
              </a:rPr>
              <a:t>مقدمة الى :</a:t>
            </a:r>
          </a:p>
          <a:p>
            <a:pPr algn="ctr" rtl="1"/>
            <a:r>
              <a:rPr lang="ar-IQ" sz="2800" b="1" dirty="0" err="1">
                <a:solidFill>
                  <a:schemeClr val="tx1"/>
                </a:solidFill>
              </a:rPr>
              <a:t>أ.م.د</a:t>
            </a:r>
            <a:r>
              <a:rPr lang="ar-IQ" sz="2800" b="1" dirty="0">
                <a:solidFill>
                  <a:schemeClr val="tx1"/>
                </a:solidFill>
              </a:rPr>
              <a:t>. سمية عباس</a:t>
            </a:r>
          </a:p>
          <a:p>
            <a:pPr algn="ctr" rtl="1"/>
            <a:endParaRPr lang="ar-IQ" sz="900" b="1" dirty="0">
              <a:solidFill>
                <a:schemeClr val="tx1"/>
              </a:solidFill>
            </a:endParaRPr>
          </a:p>
          <a:p>
            <a:pPr algn="ctr" rtl="1"/>
            <a:r>
              <a:rPr lang="ar-IQ" sz="2800" b="1" dirty="0">
                <a:solidFill>
                  <a:schemeClr val="tx1"/>
                </a:solidFill>
              </a:rPr>
              <a:t>من قبل الطالبة</a:t>
            </a:r>
          </a:p>
          <a:p>
            <a:pPr algn="ctr" rtl="1"/>
            <a:r>
              <a:rPr lang="ar-IQ" sz="2800" b="1" dirty="0">
                <a:solidFill>
                  <a:schemeClr val="tx1"/>
                </a:solidFill>
              </a:rPr>
              <a:t>حنين سعد عبد الجبار</a:t>
            </a:r>
            <a:endParaRPr lang="ar-IQ" sz="2800" b="1" dirty="0">
              <a:solidFill>
                <a:schemeClr val="tx1"/>
              </a:solidFill>
            </a:endParaRPr>
          </a:p>
        </p:txBody>
      </p:sp>
      <p:sp>
        <p:nvSpPr>
          <p:cNvPr id="6" name="Subtitle 2"/>
          <p:cNvSpPr txBox="1">
            <a:spLocks/>
          </p:cNvSpPr>
          <p:nvPr/>
        </p:nvSpPr>
        <p:spPr>
          <a:xfrm>
            <a:off x="612776" y="2362200"/>
            <a:ext cx="7990898" cy="1295400"/>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rtl="1"/>
            <a:r>
              <a:rPr lang="ar-IQ" sz="5400" dirty="0">
                <a:solidFill>
                  <a:schemeClr val="accent1"/>
                </a:solidFill>
                <a:cs typeface="PT Bold Heading" pitchFamily="2" charset="-78"/>
              </a:rPr>
              <a:t>ادارة الجودة الشاملة + العولمة</a:t>
            </a:r>
            <a:endParaRPr lang="en-US" sz="5400" dirty="0">
              <a:solidFill>
                <a:schemeClr val="accent1"/>
              </a:solidFill>
              <a:cs typeface="PT Bold Heading" pitchFamily="2" charset="-78"/>
            </a:endParaRPr>
          </a:p>
        </p:txBody>
      </p:sp>
      <p:sp>
        <p:nvSpPr>
          <p:cNvPr id="9" name="Subtitle 2"/>
          <p:cNvSpPr txBox="1">
            <a:spLocks/>
          </p:cNvSpPr>
          <p:nvPr/>
        </p:nvSpPr>
        <p:spPr>
          <a:xfrm>
            <a:off x="457200" y="133350"/>
            <a:ext cx="3200400" cy="1619250"/>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rtl="1"/>
            <a:endParaRPr lang="en-US" sz="2400" dirty="0"/>
          </a:p>
        </p:txBody>
      </p:sp>
      <p:sp>
        <p:nvSpPr>
          <p:cNvPr id="4" name="AutoShape 2" descr="قيادة - ويكيبيدي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قيادة - ويكيبيدي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57200"/>
            <a:ext cx="198755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9987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1219200"/>
          </a:xfrm>
          <a:solidFill>
            <a:schemeClr val="tx2">
              <a:lumMod val="40000"/>
              <a:lumOff val="60000"/>
            </a:schemeClr>
          </a:solidFill>
        </p:spPr>
        <p:txBody>
          <a:bodyPr anchor="t">
            <a:normAutofit fontScale="90000"/>
          </a:bodyPr>
          <a:lstStyle/>
          <a:p>
            <a:pPr algn="ctr" rtl="1"/>
            <a:r>
              <a:rPr lang="ar-IQ" b="1" dirty="0">
                <a:solidFill>
                  <a:schemeClr val="accent1"/>
                </a:solidFill>
              </a:rPr>
              <a:t>العولمة</a:t>
            </a:r>
            <a:br>
              <a:rPr lang="ar-IQ" b="1" dirty="0">
                <a:solidFill>
                  <a:schemeClr val="accent1"/>
                </a:solidFill>
              </a:rPr>
            </a:br>
            <a:r>
              <a:rPr lang="ar-IQ" b="1" dirty="0">
                <a:solidFill>
                  <a:schemeClr val="accent1"/>
                </a:solidFill>
              </a:rPr>
              <a:t>مفهوم العولمة </a:t>
            </a:r>
            <a:endParaRPr lang="ar-IQ" b="1" dirty="0">
              <a:solidFill>
                <a:schemeClr val="accent1"/>
              </a:solidFill>
            </a:endParaRPr>
          </a:p>
        </p:txBody>
      </p:sp>
      <p:sp>
        <p:nvSpPr>
          <p:cNvPr id="3" name="Content Placeholder 2"/>
          <p:cNvSpPr>
            <a:spLocks noGrp="1"/>
          </p:cNvSpPr>
          <p:nvPr>
            <p:ph idx="1"/>
          </p:nvPr>
        </p:nvSpPr>
        <p:spPr>
          <a:xfrm>
            <a:off x="304800" y="1600200"/>
            <a:ext cx="8382000" cy="5105400"/>
          </a:xfrm>
        </p:spPr>
        <p:txBody>
          <a:bodyPr>
            <a:normAutofit/>
          </a:bodyPr>
          <a:lstStyle/>
          <a:p>
            <a:pPr marL="0" indent="0" algn="justLow" rtl="1">
              <a:lnSpc>
                <a:spcPct val="150000"/>
              </a:lnSpc>
              <a:buNone/>
            </a:pPr>
            <a:r>
              <a:rPr lang="ar-IQ" sz="1800" b="1" dirty="0">
                <a:latin typeface="Simplified Arabic" pitchFamily="18" charset="-78"/>
                <a:cs typeface="Simplified Arabic" pitchFamily="18" charset="-78"/>
              </a:rPr>
              <a:t>عرفت العولمة بأنها الصورة الأوضح للنظام الاقتصادي العالمي الجديد، وتستند هذه الصورة إلى عمليات تحرير التجارة الدولية، انطلاق الشركات العالمية و عبر الوطنية ، حركة </a:t>
            </a:r>
            <a:r>
              <a:rPr lang="ar-IQ" sz="1800" b="1" dirty="0" err="1">
                <a:latin typeface="Simplified Arabic" pitchFamily="18" charset="-78"/>
                <a:cs typeface="Simplified Arabic" pitchFamily="18" charset="-78"/>
              </a:rPr>
              <a:t>الاندماجات</a:t>
            </a:r>
            <a:r>
              <a:rPr lang="ar-IQ" sz="1800" b="1" dirty="0">
                <a:latin typeface="Simplified Arabic" pitchFamily="18" charset="-78"/>
                <a:cs typeface="Simplified Arabic" pitchFamily="18" charset="-78"/>
              </a:rPr>
              <a:t> الكبرى بين الشركات العملاقة وتركيز القوى الاحتكارية. </a:t>
            </a:r>
          </a:p>
          <a:p>
            <a:pPr marL="0" indent="0" algn="justLow" rtl="1">
              <a:lnSpc>
                <a:spcPct val="150000"/>
              </a:lnSpc>
              <a:buNone/>
            </a:pPr>
            <a:r>
              <a:rPr lang="ar-IQ" sz="1800" b="1" dirty="0">
                <a:latin typeface="Simplified Arabic" pitchFamily="18" charset="-78"/>
                <a:cs typeface="Simplified Arabic" pitchFamily="18" charset="-78"/>
              </a:rPr>
              <a:t>وتعرف العولمة ايضاً على انها ظاهرة حضارية تحقق الانفتاح بين الدول والشعوب، وتعمل على الارتفاع بمستويات الحياة ومعدلات التقدم والنمو للشعوب الأقل تطورًا بمساندة الدول المتقدمة اقتصاديًا. ووفق هذا المنظور، فإن العولمة تمثل صيغة جديدة للتعاون الدولي يتحقق من خلالها التقريب بين مستويات المعيشة وأنماط الحياة الاجتماعية والسياسية والاقتصادية، بما يقلل الفوارق بين الدول والشعوب، ويساعد على محاربة الفقر والتخلف في أجزاء العالم الأقل تقدما . </a:t>
            </a:r>
            <a:endParaRPr lang="ar-IQ" sz="1800" b="1" dirty="0">
              <a:latin typeface="Simplified Arabic" pitchFamily="18" charset="-78"/>
              <a:cs typeface="Simplified Arabic" pitchFamily="18"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472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71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248400"/>
          </a:xfrm>
        </p:spPr>
        <p:txBody>
          <a:bodyPr>
            <a:normAutofit fontScale="92500" lnSpcReduction="20000"/>
          </a:bodyPr>
          <a:lstStyle/>
          <a:p>
            <a:pPr marL="0" indent="0" algn="justLow" rtl="1">
              <a:buNone/>
            </a:pPr>
            <a:r>
              <a:rPr lang="ar-IQ" b="1" dirty="0"/>
              <a:t>كما تعد العولمة مفهوما حديثا ينطوي على عدة جوانب مختلفة ،أهمها ما يلي:</a:t>
            </a:r>
          </a:p>
          <a:p>
            <a:pPr marL="0" indent="0" algn="justLow" rtl="1">
              <a:buNone/>
            </a:pPr>
            <a:r>
              <a:rPr lang="ar-IQ"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الجانب الاقتصادي</a:t>
            </a: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IQ" b="1" dirty="0"/>
              <a:t>من بين المظاهر الاقتصادية التي تتجلى من خلالها ظاهرة العولمة ،حرية وسرعة حركة رؤوس الأموال، تطور الاتصالات وسهولة المعاملات التجارية، واحتكار النشاط الاقتصادي والمالي. </a:t>
            </a:r>
          </a:p>
          <a:p>
            <a:pPr marL="0" indent="0" algn="justLow"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الجانب التكنولوجي: </a:t>
            </a:r>
            <a:r>
              <a:rPr lang="ar-IQ" b="1" dirty="0"/>
              <a:t>مع ظهور الإبداعات التكنولوجية الحديثة كالأنترنيت ووسائل الاتصال المتطورة، أصبحت المعلومات تنتقل بسرعة فائقة بين مختلف دول العالم مما ساهم في تسهيل المبادلات والاتصالات .</a:t>
            </a:r>
          </a:p>
          <a:p>
            <a:pPr marL="0" indent="0" algn="justLow"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الجانب الإداري: </a:t>
            </a:r>
            <a:r>
              <a:rPr lang="ar-IQ" b="1" dirty="0"/>
              <a:t>أدت العولمة إلى ظهور العديد من الظواهر منها، ما يلي :</a:t>
            </a:r>
          </a:p>
          <a:p>
            <a:pPr algn="justLow" rtl="1">
              <a:buFont typeface="Wingdings" pitchFamily="2" charset="2"/>
              <a:buChar char="Ø"/>
            </a:pPr>
            <a:r>
              <a:rPr lang="ar-IQ" b="1" dirty="0" smtClean="0"/>
              <a:t>الانتقال </a:t>
            </a:r>
            <a:r>
              <a:rPr lang="ar-IQ" b="1" dirty="0"/>
              <a:t>من المنافسة المحلية إلى المنافسة العالمية التي تتميز بحدة المنافسة وببقاء الأفضل </a:t>
            </a:r>
            <a:r>
              <a:rPr lang="ar-IQ" b="1" dirty="0" smtClean="0"/>
              <a:t>.</a:t>
            </a:r>
          </a:p>
          <a:p>
            <a:pPr algn="justLow" rtl="1">
              <a:buFont typeface="Wingdings" pitchFamily="2" charset="2"/>
              <a:buChar char="Ø"/>
            </a:pPr>
            <a:r>
              <a:rPr lang="ar-IQ" b="1" dirty="0" smtClean="0"/>
              <a:t>تصغير </a:t>
            </a:r>
            <a:r>
              <a:rPr lang="ar-IQ" b="1" dirty="0"/>
              <a:t>دور الدولة ومنح القطاع الخاص أهمية أكبر في النشاط </a:t>
            </a:r>
            <a:r>
              <a:rPr lang="ar-IQ" b="1" dirty="0" smtClean="0"/>
              <a:t>الاقتصادي</a:t>
            </a:r>
          </a:p>
          <a:p>
            <a:pPr algn="justLow" rtl="1">
              <a:buFont typeface="Wingdings" pitchFamily="2" charset="2"/>
              <a:buChar char="Ø"/>
            </a:pPr>
            <a:r>
              <a:rPr lang="ar-IQ" b="1" dirty="0" smtClean="0"/>
              <a:t>تفعيل </a:t>
            </a:r>
            <a:r>
              <a:rPr lang="ar-IQ" b="1" dirty="0"/>
              <a:t>مشاركة القطاعين العام والخاص، وترسيخ مفهوم الشفافية في العمل الإداري وتجنب الضبابية </a:t>
            </a:r>
            <a:endParaRPr lang="ar-IQ" b="1" dirty="0" smtClean="0"/>
          </a:p>
          <a:p>
            <a:pPr algn="justLow" rtl="1">
              <a:buFont typeface="Wingdings" pitchFamily="2" charset="2"/>
              <a:buChar char="Ø"/>
            </a:pPr>
            <a:r>
              <a:rPr lang="ar-IQ" b="1" dirty="0" err="1" smtClean="0"/>
              <a:t>أتمتة</a:t>
            </a:r>
            <a:r>
              <a:rPr lang="ar-IQ" b="1" dirty="0" smtClean="0"/>
              <a:t> </a:t>
            </a:r>
            <a:r>
              <a:rPr lang="ar-IQ" b="1" dirty="0"/>
              <a:t>العمليات الإدارية كاتخاذ القرار، تحسين الاتصالات، ترويج المنتجات من خلال شبكة </a:t>
            </a:r>
            <a:r>
              <a:rPr lang="ar-IQ" b="1" dirty="0" smtClean="0"/>
              <a:t>الانترنيت</a:t>
            </a:r>
          </a:p>
          <a:p>
            <a:pPr algn="justLow" rtl="1">
              <a:buFont typeface="Wingdings" pitchFamily="2" charset="2"/>
              <a:buChar char="Ø"/>
            </a:pPr>
            <a:r>
              <a:rPr lang="ar-IQ" b="1" dirty="0" smtClean="0"/>
              <a:t>التأكيد </a:t>
            </a:r>
            <a:r>
              <a:rPr lang="ar-IQ" b="1" dirty="0"/>
              <a:t>على تفعيل جودة الخدمة والإنتاج من خلال التركيز على جودة الأداء بغية إرضاء </a:t>
            </a:r>
            <a:r>
              <a:rPr lang="ar-IQ" b="1" dirty="0" smtClean="0"/>
              <a:t>العملاء</a:t>
            </a:r>
          </a:p>
          <a:p>
            <a:pPr algn="justLow" rtl="1">
              <a:buFont typeface="Wingdings" pitchFamily="2" charset="2"/>
              <a:buChar char="Ø"/>
            </a:pPr>
            <a:r>
              <a:rPr lang="ar-IQ" b="1" dirty="0" smtClean="0"/>
              <a:t>السعي </a:t>
            </a:r>
            <a:r>
              <a:rPr lang="ar-IQ" b="1" dirty="0"/>
              <a:t>نحو استقطاب الموارد البشرية المؤهلة والمدربة، وذا ت التفكير الإبداعي </a:t>
            </a:r>
            <a:r>
              <a:rPr lang="ar-IQ" b="1" dirty="0" smtClean="0"/>
              <a:t>.</a:t>
            </a:r>
          </a:p>
          <a:p>
            <a:pPr algn="justLow" rtl="1">
              <a:buFont typeface="Wingdings" pitchFamily="2" charset="2"/>
              <a:buChar char="Ø"/>
            </a:pPr>
            <a:r>
              <a:rPr lang="ar-IQ" b="1" dirty="0" smtClean="0"/>
              <a:t>إعادة </a:t>
            </a:r>
            <a:r>
              <a:rPr lang="ar-IQ" b="1" dirty="0"/>
              <a:t>هيكلة المنظمات وتقليص عدد المستويات الإدارية وإعادة هندسة العمليات </a:t>
            </a:r>
            <a:r>
              <a:rPr lang="ar-IQ" b="1" dirty="0" smtClean="0"/>
              <a:t>.</a:t>
            </a:r>
          </a:p>
          <a:p>
            <a:pPr algn="justLow" rtl="1">
              <a:buFont typeface="Wingdings" pitchFamily="2" charset="2"/>
              <a:buChar char="Ø"/>
            </a:pPr>
            <a:r>
              <a:rPr lang="ar-IQ" b="1" dirty="0" smtClean="0"/>
              <a:t>الاهتمام </a:t>
            </a:r>
            <a:r>
              <a:rPr lang="ar-IQ" b="1" dirty="0"/>
              <a:t>بالتجارة الالكترونية التي تساهم في توفير المعلومات وسرعة انتقالها لتسهيل التبادل الدولي.</a:t>
            </a:r>
          </a:p>
          <a:p>
            <a:pPr marL="0" indent="0" algn="r" rtl="1">
              <a:buNone/>
            </a:pPr>
            <a:endParaRPr lang="en-US" dirty="0"/>
          </a:p>
        </p:txBody>
      </p:sp>
    </p:spTree>
    <p:extLst>
      <p:ext uri="{BB962C8B-B14F-4D97-AF65-F5344CB8AC3E}">
        <p14:creationId xmlns:p14="http://schemas.microsoft.com/office/powerpoint/2010/main" val="394925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solidFill>
            <a:schemeClr val="tx2">
              <a:lumMod val="40000"/>
              <a:lumOff val="60000"/>
            </a:schemeClr>
          </a:solidFill>
        </p:spPr>
        <p:txBody>
          <a:bodyPr>
            <a:normAutofit/>
          </a:bodyPr>
          <a:lstStyle/>
          <a:p>
            <a:pPr algn="r" rtl="1"/>
            <a:r>
              <a:rPr lang="ar-IQ" sz="3200" b="1" dirty="0">
                <a:solidFill>
                  <a:schemeClr val="accent1"/>
                </a:solidFill>
              </a:rPr>
              <a:t>اليات العولمة</a:t>
            </a:r>
            <a:endParaRPr lang="en-US" sz="3200" b="1" dirty="0">
              <a:solidFill>
                <a:schemeClr val="accent1"/>
              </a:solidFill>
            </a:endParaRPr>
          </a:p>
        </p:txBody>
      </p:sp>
      <p:sp>
        <p:nvSpPr>
          <p:cNvPr id="3" name="Content Placeholder 2"/>
          <p:cNvSpPr>
            <a:spLocks noGrp="1"/>
          </p:cNvSpPr>
          <p:nvPr>
            <p:ph idx="1"/>
          </p:nvPr>
        </p:nvSpPr>
        <p:spPr>
          <a:xfrm>
            <a:off x="381000" y="914400"/>
            <a:ext cx="8305800" cy="6248400"/>
          </a:xfrm>
        </p:spPr>
        <p:txBody>
          <a:bodyPr>
            <a:noAutofit/>
          </a:bodyPr>
          <a:lstStyle/>
          <a:p>
            <a:pPr marL="0" indent="0" algn="justLow" rtl="1">
              <a:buSzPct val="101000"/>
              <a:buNone/>
            </a:pPr>
            <a:r>
              <a:rPr lang="ar-IQ" b="1" dirty="0"/>
              <a:t>تأتي في مقدمة تلك الآليات تقنيات الاتصالات والمعلومات التي تنمو بسرعة خارقة وغير مسبوقة في التاريخ البشري، والتي أحدثت انقلابًا في عالم الثروة والقوة على مستوى العالم، وداخل كل بلد على حده. وقد ساعد في تدعيم آثار ومساهمات تقنيات الاتصالات والمعلومات في نشر «العولمة»، ظهور التقنية الرقمية التي حققت تحويل النصوص والصور والصوت إلى علامات رقمية يسهل نقلها عبر الحواسب الآلية، بما يجعل عملية النقل فائقة الجودة والسرعة، مع إمكانية تعدد مصادر الإرسال عبر شبكة واحدة. كذلك كان ظهور ونمو طرق المعلومات السريعة إضافة مهمة ساعدت على تيسير التعامل من بعد في كل شيء، وحقق إمكانية تقديم خدمات التعليم والعلاج والتدريب والاستشارات وغيرها من مصادرها في البلاد والشركات العالمية المتقدمة إلى مختلف دول العالم.</a:t>
            </a:r>
          </a:p>
          <a:p>
            <a:pPr marL="0" indent="0" algn="justLow" rtl="1">
              <a:buSzPct val="101000"/>
              <a:buNone/>
            </a:pPr>
            <a:endParaRPr lang="ar-IQ"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00600"/>
            <a:ext cx="7696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4037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001000" cy="6016752"/>
          </a:xfrm>
        </p:spPr>
        <p:txBody>
          <a:bodyPr/>
          <a:lstStyle/>
          <a:p>
            <a:pPr marL="0" indent="0" algn="justLow" rtl="1">
              <a:lnSpc>
                <a:spcPct val="150000"/>
              </a:lnSpc>
              <a:buNone/>
            </a:pPr>
            <a:r>
              <a:rPr lang="ar-IQ" b="1" dirty="0"/>
              <a:t>وقد كان للشركات عبر الوطنية العملاقة دور مهم في توفير آليات ساعدت على تنفيذ توجهات العولمة وجعلها أمرا واقعا من خلال قدراتها الهائلة على تجميع الأموال والعناصر البشرية والتقنية والإدارية لغزو أسواق العالم بمنتجاتها الوفيرة والمتميزة، ومن ثم فرض أفكارها وتوجهاتها الثقافية والسياسية. وثمة آلية لعبت دورًا أساسا في تفعيل مفاهيم العولمة، تلك كانت اتفاقات تحرير التجارة الدولية متعددة الأطراف والتي ترعى تنفيذها منظمة التجارة العالمية </a:t>
            </a:r>
            <a:r>
              <a:rPr lang="en-US" b="1" dirty="0"/>
              <a:t>WTO </a:t>
            </a:r>
            <a:r>
              <a:rPr lang="ar-IQ" b="1" dirty="0"/>
              <a:t>وما تمثله من إمكانيات لفرض توجهات «العولمة» وما تملكه من وسائل وصلاحيات تسمح لها بالتدخل في سياسات التجارة الخارجية للدول أعضاء المنظمة.</a:t>
            </a:r>
          </a:p>
          <a:p>
            <a:pPr marL="0" indent="0" algn="r" rtl="1">
              <a:buNone/>
            </a:pPr>
            <a:endParaRPr lang="ar-IQ" dirty="0"/>
          </a:p>
          <a:p>
            <a:pPr marL="0" indent="0" algn="r" rtl="1">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76800"/>
            <a:ext cx="82296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105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685800"/>
          </a:xfrm>
          <a:solidFill>
            <a:schemeClr val="tx2">
              <a:lumMod val="40000"/>
              <a:lumOff val="60000"/>
            </a:schemeClr>
          </a:solidFill>
        </p:spPr>
        <p:txBody>
          <a:bodyPr>
            <a:normAutofit fontScale="90000"/>
          </a:bodyPr>
          <a:lstStyle/>
          <a:p>
            <a:pPr algn="r" rtl="1"/>
            <a:r>
              <a:rPr lang="ar-IQ" b="1" dirty="0">
                <a:solidFill>
                  <a:schemeClr val="accent1"/>
                </a:solidFill>
              </a:rPr>
              <a:t>الظواهر المرافقة للعولمة</a:t>
            </a:r>
            <a:endParaRPr lang="en-US" b="1" dirty="0">
              <a:solidFill>
                <a:schemeClr val="accent1"/>
              </a:solidFill>
            </a:endParaRPr>
          </a:p>
        </p:txBody>
      </p:sp>
      <p:sp>
        <p:nvSpPr>
          <p:cNvPr id="3" name="Content Placeholder 2"/>
          <p:cNvSpPr>
            <a:spLocks noGrp="1"/>
          </p:cNvSpPr>
          <p:nvPr>
            <p:ph idx="1"/>
          </p:nvPr>
        </p:nvSpPr>
        <p:spPr>
          <a:xfrm>
            <a:off x="152400" y="914400"/>
            <a:ext cx="8458200" cy="5943600"/>
          </a:xfrm>
        </p:spPr>
        <p:txBody>
          <a:bodyPr>
            <a:normAutofit fontScale="25000" lnSpcReduction="20000"/>
          </a:bodyPr>
          <a:lstStyle/>
          <a:p>
            <a:pPr marL="0" marR="0" indent="0" algn="justLow" rtl="1">
              <a:lnSpc>
                <a:spcPct val="120000"/>
              </a:lnSpc>
              <a:spcBef>
                <a:spcPts val="0"/>
              </a:spcBef>
              <a:spcAft>
                <a:spcPts val="1000"/>
              </a:spcAft>
              <a:buSzPct val="114000"/>
              <a:buNone/>
            </a:pPr>
            <a:r>
              <a:rPr lang="ar-IQ" sz="8000" b="1" dirty="0">
                <a:latin typeface="Calibri"/>
                <a:ea typeface="Calibri"/>
              </a:rPr>
              <a:t>لقد رافق ظاهرة العولمة مجموعة من الظواهر الاقتصادية والثقافية والسياسية والعلمية والاجتماعية الناجمة عنها أو المرافقة لها التي أثرت بشكل أو بآخر على أوضاع المنظمات. ومن أهم هذه الظواهر الآتي: </a:t>
            </a:r>
            <a:endParaRPr lang="ar-IQ" sz="8000" b="1" dirty="0" smtClean="0">
              <a:latin typeface="Calibri"/>
              <a:ea typeface="Calibri"/>
            </a:endParaRPr>
          </a:p>
          <a:p>
            <a:pPr marR="0" algn="justLow" rtl="1">
              <a:lnSpc>
                <a:spcPct val="120000"/>
              </a:lnSpc>
              <a:spcBef>
                <a:spcPts val="0"/>
              </a:spcBef>
              <a:spcAft>
                <a:spcPts val="1000"/>
              </a:spcAft>
              <a:buSzPct val="114000"/>
            </a:pPr>
            <a:r>
              <a:rPr lang="ar-IQ" sz="8000" b="1" dirty="0" smtClean="0">
                <a:latin typeface="Calibri"/>
                <a:ea typeface="Calibri"/>
              </a:rPr>
              <a:t>تسارع </a:t>
            </a:r>
            <a:r>
              <a:rPr lang="ar-IQ" sz="8000" b="1" dirty="0">
                <a:latin typeface="Calibri"/>
                <a:ea typeface="Calibri"/>
              </a:rPr>
              <a:t>وتيرة التطورات العلمية والتقنية، الأمر الذي يضع المنظمات الصناعية والخدمية أمام تحديات إعادة والتدريب لملاحقة التغيرات في معايير المهارات للعمل التأهيل </a:t>
            </a:r>
            <a:r>
              <a:rPr lang="ar-IQ" sz="8000" b="1" dirty="0" smtClean="0">
                <a:latin typeface="Calibri"/>
                <a:ea typeface="Calibri"/>
              </a:rPr>
              <a:t>المطلوبة</a:t>
            </a:r>
          </a:p>
          <a:p>
            <a:pPr marR="0" algn="justLow" rtl="1">
              <a:lnSpc>
                <a:spcPct val="120000"/>
              </a:lnSpc>
              <a:spcBef>
                <a:spcPts val="0"/>
              </a:spcBef>
              <a:spcAft>
                <a:spcPts val="1000"/>
              </a:spcAft>
              <a:buSzPct val="114000"/>
            </a:pPr>
            <a:r>
              <a:rPr lang="ar-IQ" sz="8000" b="1" dirty="0" smtClean="0">
                <a:latin typeface="Calibri"/>
                <a:ea typeface="Calibri"/>
              </a:rPr>
              <a:t>التوجه </a:t>
            </a:r>
            <a:r>
              <a:rPr lang="ar-IQ" sz="8000" b="1" dirty="0">
                <a:latin typeface="Calibri"/>
                <a:ea typeface="Calibri"/>
              </a:rPr>
              <a:t>نحو اقتصاد المعرفة وزيادة الاعتماد على رأس المال المعرفي وانتقال مركز الثقل في النظم الاقتصادية من اقتصاد الموارد إلى اقتصاد </a:t>
            </a:r>
            <a:r>
              <a:rPr lang="ar-IQ" sz="8000" b="1" dirty="0" smtClean="0">
                <a:latin typeface="Calibri"/>
                <a:ea typeface="Calibri"/>
              </a:rPr>
              <a:t>المعرفة</a:t>
            </a:r>
          </a:p>
          <a:p>
            <a:pPr marR="0" algn="justLow" rtl="1">
              <a:lnSpc>
                <a:spcPct val="120000"/>
              </a:lnSpc>
              <a:spcBef>
                <a:spcPts val="0"/>
              </a:spcBef>
              <a:spcAft>
                <a:spcPts val="1000"/>
              </a:spcAft>
              <a:buSzPct val="114000"/>
            </a:pPr>
            <a:r>
              <a:rPr lang="ar-IQ" sz="8000" b="1" dirty="0" smtClean="0">
                <a:latin typeface="Calibri"/>
                <a:ea typeface="Calibri"/>
              </a:rPr>
              <a:t>نمو </a:t>
            </a:r>
            <a:r>
              <a:rPr lang="ar-IQ" sz="8000" b="1" dirty="0">
                <a:latin typeface="Calibri"/>
                <a:ea typeface="Calibri"/>
              </a:rPr>
              <a:t>قطاع الخدمات وزيادة فرص العمل فيه، وبخاصة في المجالات التي لا تحتاج بالضرورة إلى قدرات وإمكانيات فيزيقية كبيرة، وإنما في مجال الخدمات والأعمال التي تحتاج إلى مهارات ذهنية فائقة . </a:t>
            </a:r>
            <a:endParaRPr lang="ar-IQ" sz="8000" b="1" dirty="0" smtClean="0">
              <a:latin typeface="Calibri"/>
              <a:ea typeface="Calibri"/>
            </a:endParaRPr>
          </a:p>
          <a:p>
            <a:pPr marR="0" algn="justLow" rtl="1">
              <a:lnSpc>
                <a:spcPct val="120000"/>
              </a:lnSpc>
              <a:spcBef>
                <a:spcPts val="0"/>
              </a:spcBef>
              <a:spcAft>
                <a:spcPts val="1000"/>
              </a:spcAft>
              <a:buSzPct val="114000"/>
            </a:pPr>
            <a:r>
              <a:rPr lang="ar-IQ" sz="8000" b="1" dirty="0" smtClean="0">
                <a:latin typeface="Calibri"/>
                <a:ea typeface="Calibri"/>
              </a:rPr>
              <a:t>حدوث </a:t>
            </a:r>
            <a:r>
              <a:rPr lang="ar-IQ" sz="8000" b="1" dirty="0">
                <a:latin typeface="Calibri"/>
                <a:ea typeface="Calibri"/>
              </a:rPr>
              <a:t>تغيرات في هياكل العمالة والتوظيف، وتطور أنماط مختلفة في التوظيف، كالتوظيف الجزئي والتوظيف الذاتي دون مغادرة مكان السكن. وتضائل فرص التوظيف مدى </a:t>
            </a:r>
            <a:r>
              <a:rPr lang="ar-IQ" sz="8000" b="1" dirty="0" smtClean="0">
                <a:latin typeface="Calibri"/>
                <a:ea typeface="Calibri"/>
              </a:rPr>
              <a:t>الحياة</a:t>
            </a:r>
          </a:p>
          <a:p>
            <a:pPr marR="0" algn="justLow" rtl="1">
              <a:lnSpc>
                <a:spcPct val="120000"/>
              </a:lnSpc>
              <a:spcBef>
                <a:spcPts val="0"/>
              </a:spcBef>
              <a:spcAft>
                <a:spcPts val="1000"/>
              </a:spcAft>
              <a:buSzPct val="114000"/>
            </a:pPr>
            <a:r>
              <a:rPr lang="ar-IQ" sz="8000" b="1" dirty="0" smtClean="0">
                <a:latin typeface="Calibri"/>
                <a:ea typeface="Calibri"/>
              </a:rPr>
              <a:t>ارتفاع </a:t>
            </a:r>
            <a:r>
              <a:rPr lang="ar-IQ" sz="8000" b="1" dirty="0">
                <a:latin typeface="Calibri"/>
                <a:ea typeface="Calibri"/>
              </a:rPr>
              <a:t>معدلات البطالة والتسريح من العمل لكثير من الأيدي العاملة غير الماهرة، وانتشار شبكات الأمن لتقليص الانعكاسات السلبية للبطالة</a:t>
            </a:r>
            <a:endParaRPr lang="ar-IQ" sz="8000" b="1" dirty="0">
              <a:latin typeface="Calibri"/>
              <a:ea typeface="Calibri"/>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658509"/>
            <a:ext cx="419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1823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381000"/>
            <a:ext cx="8382000" cy="6477000"/>
          </a:xfrm>
        </p:spPr>
        <p:txBody>
          <a:bodyPr>
            <a:normAutofit/>
          </a:bodyPr>
          <a:lstStyle/>
          <a:p>
            <a:pPr marL="0" lvl="0" indent="0" algn="justLow" rtl="1">
              <a:lnSpc>
                <a:spcPct val="120000"/>
              </a:lnSpc>
              <a:spcBef>
                <a:spcPts val="0"/>
              </a:spcBef>
              <a:spcAft>
                <a:spcPts val="1000"/>
              </a:spcAft>
              <a:buClr>
                <a:srgbClr val="873624"/>
              </a:buClr>
              <a:buSzPct val="114000"/>
              <a:buNone/>
            </a:pPr>
            <a:r>
              <a:rPr lang="ar-IQ" sz="2000" b="1" dirty="0">
                <a:solidFill>
                  <a:prstClr val="black"/>
                </a:solidFill>
                <a:latin typeface="Calibri"/>
                <a:ea typeface="Calibri"/>
              </a:rPr>
              <a:t>ولقد ساهمت العولمة في ترسيخ مفاهيم إدارة الجودة الشاملة في المنظمات من خلال ما يلي:</a:t>
            </a:r>
          </a:p>
          <a:p>
            <a:pPr lvl="0" algn="justLow" rtl="1">
              <a:lnSpc>
                <a:spcPct val="120000"/>
              </a:lnSpc>
              <a:spcBef>
                <a:spcPts val="0"/>
              </a:spcBef>
              <a:spcAft>
                <a:spcPts val="1000"/>
              </a:spcAft>
              <a:buClr>
                <a:srgbClr val="873624"/>
              </a:buClr>
              <a:buSzPct val="114000"/>
              <a:buFont typeface="Wingdings" pitchFamily="2" charset="2"/>
              <a:buChar char="ü"/>
            </a:pPr>
            <a:r>
              <a:rPr lang="ar-IQ" sz="2000" b="1" dirty="0" smtClean="0">
                <a:solidFill>
                  <a:prstClr val="black"/>
                </a:solidFill>
                <a:latin typeface="Calibri"/>
                <a:ea typeface="Calibri"/>
              </a:rPr>
              <a:t>الاتجاه </a:t>
            </a:r>
            <a:r>
              <a:rPr lang="ar-IQ" sz="2000" b="1" dirty="0">
                <a:solidFill>
                  <a:prstClr val="black"/>
                </a:solidFill>
                <a:latin typeface="Calibri"/>
                <a:ea typeface="Calibri"/>
              </a:rPr>
              <a:t>نحو تقليص حجم الأجهزة الإدارية وإعادة هيكلتها سيساهم في ترسيخ مفاهيم الجودة في الإنتاج والخدمات المقدمة للعملاء </a:t>
            </a:r>
            <a:r>
              <a:rPr lang="ar-IQ" sz="2000" b="1" dirty="0" smtClean="0">
                <a:solidFill>
                  <a:prstClr val="black"/>
                </a:solidFill>
                <a:latin typeface="Calibri"/>
                <a:ea typeface="Calibri"/>
              </a:rPr>
              <a:t>.</a:t>
            </a:r>
          </a:p>
          <a:p>
            <a:pPr lvl="0" algn="justLow" rtl="1">
              <a:lnSpc>
                <a:spcPct val="120000"/>
              </a:lnSpc>
              <a:spcBef>
                <a:spcPts val="0"/>
              </a:spcBef>
              <a:spcAft>
                <a:spcPts val="1000"/>
              </a:spcAft>
              <a:buClr>
                <a:srgbClr val="873624"/>
              </a:buClr>
              <a:buSzPct val="114000"/>
              <a:buFont typeface="Wingdings" pitchFamily="2" charset="2"/>
              <a:buChar char="ü"/>
            </a:pPr>
            <a:r>
              <a:rPr lang="ar-IQ" sz="2000" b="1" dirty="0" smtClean="0">
                <a:solidFill>
                  <a:prstClr val="black"/>
                </a:solidFill>
                <a:latin typeface="Calibri"/>
                <a:ea typeface="Calibri"/>
              </a:rPr>
              <a:t>التحول </a:t>
            </a:r>
            <a:r>
              <a:rPr lang="ar-IQ" sz="2000" b="1" dirty="0">
                <a:solidFill>
                  <a:prstClr val="black"/>
                </a:solidFill>
                <a:latin typeface="Calibri"/>
                <a:ea typeface="Calibri"/>
              </a:rPr>
              <a:t>من المنافسة المحلية إلى المنافسة العالمية سيدفع المنظمات إلى تقديم منتجات ذات جودة عالية لضمان استمرارها في ظل حدة المنافسة </a:t>
            </a:r>
            <a:r>
              <a:rPr lang="ar-IQ" sz="2000" b="1" dirty="0" smtClean="0">
                <a:solidFill>
                  <a:prstClr val="black"/>
                </a:solidFill>
                <a:latin typeface="Calibri"/>
                <a:ea typeface="Calibri"/>
              </a:rPr>
              <a:t>.</a:t>
            </a:r>
          </a:p>
          <a:p>
            <a:pPr lvl="0" algn="justLow" rtl="1">
              <a:lnSpc>
                <a:spcPct val="120000"/>
              </a:lnSpc>
              <a:spcBef>
                <a:spcPts val="0"/>
              </a:spcBef>
              <a:spcAft>
                <a:spcPts val="1000"/>
              </a:spcAft>
              <a:buClr>
                <a:srgbClr val="873624"/>
              </a:buClr>
              <a:buSzPct val="114000"/>
              <a:buFont typeface="Wingdings" pitchFamily="2" charset="2"/>
              <a:buChar char="ü"/>
            </a:pPr>
            <a:r>
              <a:rPr lang="ar-IQ" sz="2000" b="1" dirty="0" smtClean="0">
                <a:solidFill>
                  <a:prstClr val="black"/>
                </a:solidFill>
                <a:latin typeface="Calibri"/>
                <a:ea typeface="Calibri"/>
              </a:rPr>
              <a:t>الاتجاه </a:t>
            </a:r>
            <a:r>
              <a:rPr lang="ar-IQ" sz="2000" b="1" dirty="0">
                <a:solidFill>
                  <a:prstClr val="black"/>
                </a:solidFill>
                <a:latin typeface="Calibri"/>
                <a:ea typeface="Calibri"/>
              </a:rPr>
              <a:t>نحو تقوية نظم المساءلة </a:t>
            </a:r>
            <a:r>
              <a:rPr lang="ar-IQ" sz="2000" b="1" dirty="0" smtClean="0">
                <a:solidFill>
                  <a:prstClr val="black"/>
                </a:solidFill>
                <a:latin typeface="Calibri"/>
                <a:ea typeface="Calibri"/>
              </a:rPr>
              <a:t>والمحاسبة سوف </a:t>
            </a:r>
            <a:r>
              <a:rPr lang="ar-IQ" sz="2000" b="1" dirty="0">
                <a:solidFill>
                  <a:prstClr val="black"/>
                </a:solidFill>
                <a:latin typeface="Calibri"/>
                <a:ea typeface="Calibri"/>
              </a:rPr>
              <a:t>يساهم في زيادة الرقابة </a:t>
            </a:r>
            <a:r>
              <a:rPr lang="ar-IQ" sz="2000" b="1" dirty="0" smtClean="0">
                <a:solidFill>
                  <a:prstClr val="black"/>
                </a:solidFill>
                <a:latin typeface="Calibri"/>
                <a:ea typeface="Calibri"/>
              </a:rPr>
              <a:t>على </a:t>
            </a:r>
            <a:r>
              <a:rPr lang="ar-IQ" sz="2000" b="1" dirty="0">
                <a:solidFill>
                  <a:prstClr val="black"/>
                </a:solidFill>
                <a:latin typeface="Calibri"/>
                <a:ea typeface="Calibri"/>
              </a:rPr>
              <a:t>مستوى جودة المنتجات والخدمات والتزام المنظمة بالمعايير والمقاييس العالمية للبقاء في الأسواق </a:t>
            </a:r>
            <a:r>
              <a:rPr lang="ar-IQ" sz="2000" b="1" dirty="0" smtClean="0">
                <a:solidFill>
                  <a:prstClr val="black"/>
                </a:solidFill>
                <a:latin typeface="Calibri"/>
                <a:ea typeface="Calibri"/>
              </a:rPr>
              <a:t>.</a:t>
            </a:r>
          </a:p>
          <a:p>
            <a:pPr lvl="0" algn="justLow" rtl="1">
              <a:lnSpc>
                <a:spcPct val="120000"/>
              </a:lnSpc>
              <a:spcBef>
                <a:spcPts val="0"/>
              </a:spcBef>
              <a:spcAft>
                <a:spcPts val="1000"/>
              </a:spcAft>
              <a:buClr>
                <a:srgbClr val="873624"/>
              </a:buClr>
              <a:buSzPct val="114000"/>
              <a:buFont typeface="Wingdings" pitchFamily="2" charset="2"/>
              <a:buChar char="ü"/>
            </a:pPr>
            <a:r>
              <a:rPr lang="ar-IQ" sz="2000" b="1" dirty="0" smtClean="0">
                <a:solidFill>
                  <a:prstClr val="black"/>
                </a:solidFill>
                <a:latin typeface="Calibri"/>
                <a:ea typeface="Calibri"/>
              </a:rPr>
              <a:t>الاتجاه </a:t>
            </a:r>
            <a:r>
              <a:rPr lang="ar-IQ" sz="2000" b="1" dirty="0">
                <a:solidFill>
                  <a:prstClr val="black"/>
                </a:solidFill>
                <a:latin typeface="Calibri"/>
                <a:ea typeface="Calibri"/>
              </a:rPr>
              <a:t>نحو ضرورة ترشيد النفقات وترسيخ الكفاءة في إدارة الأموال لتعزيز المركز المالي للمنظمة، سيساهم في التحسين المستمر لمستوى جودة المنتجات والخدمات التي تقدمها </a:t>
            </a:r>
            <a:r>
              <a:rPr lang="ar-IQ" sz="2000" b="1" dirty="0" smtClean="0">
                <a:solidFill>
                  <a:prstClr val="black"/>
                </a:solidFill>
                <a:latin typeface="Calibri"/>
                <a:ea typeface="Calibri"/>
              </a:rPr>
              <a:t>.</a:t>
            </a:r>
          </a:p>
          <a:p>
            <a:pPr marL="457200" marR="0" indent="-457200" algn="justLow" rtl="1">
              <a:lnSpc>
                <a:spcPct val="120000"/>
              </a:lnSpc>
              <a:spcBef>
                <a:spcPts val="0"/>
              </a:spcBef>
              <a:spcAft>
                <a:spcPts val="1000"/>
              </a:spcAft>
              <a:buSzPct val="114000"/>
              <a:buFont typeface="+mj-lt"/>
              <a:buAutoNum type="arabicParenR"/>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95800"/>
            <a:ext cx="79248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09292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382000" cy="6324600"/>
          </a:xfrm>
        </p:spPr>
        <p:txBody>
          <a:bodyPr>
            <a:normAutofit/>
          </a:bodyPr>
          <a:lstStyle/>
          <a:p>
            <a:pPr lvl="0" algn="justLow" rtl="1">
              <a:spcBef>
                <a:spcPts val="0"/>
              </a:spcBef>
              <a:spcAft>
                <a:spcPts val="1000"/>
              </a:spcAft>
              <a:buClr>
                <a:srgbClr val="873624"/>
              </a:buClr>
              <a:buSzPct val="114000"/>
              <a:buFont typeface="Wingdings" pitchFamily="2" charset="2"/>
              <a:buChar char="ü"/>
            </a:pPr>
            <a:r>
              <a:rPr lang="ar-IQ" b="1" dirty="0">
                <a:solidFill>
                  <a:prstClr val="black"/>
                </a:solidFill>
                <a:latin typeface="Calibri"/>
                <a:ea typeface="Calibri"/>
              </a:rPr>
              <a:t>الاتجاه نحو اتمته العمل الإداري وضرورة ترسيخ الإدارة الالكترونية في عمل المنظمة سوف يساعد هذه الأخيرة على تقديم منتجات خالية من العيوب وبشكل أسرع.</a:t>
            </a:r>
          </a:p>
          <a:p>
            <a:pPr lvl="0" algn="justLow" rtl="1">
              <a:spcBef>
                <a:spcPts val="0"/>
              </a:spcBef>
              <a:spcAft>
                <a:spcPts val="1000"/>
              </a:spcAft>
              <a:buClr>
                <a:srgbClr val="873624"/>
              </a:buClr>
              <a:buSzPct val="114000"/>
              <a:buFont typeface="Wingdings" pitchFamily="2" charset="2"/>
              <a:buChar char="ü"/>
            </a:pPr>
            <a:r>
              <a:rPr lang="ar-IQ" b="1" dirty="0">
                <a:solidFill>
                  <a:prstClr val="black"/>
                </a:solidFill>
                <a:latin typeface="Calibri"/>
                <a:ea typeface="Calibri"/>
              </a:rPr>
              <a:t>ضرورة ترسيخ الشفافية في العمل الإداري ومكافحة كافة أشكال الفساد الإداري تعد المنطلق الأساسي لحركة إدارة الجودة الشاملة لأنها تؤمن بضرورة وضوح الإجراءات والتشريعات .</a:t>
            </a:r>
          </a:p>
          <a:p>
            <a:pPr lvl="0" algn="justLow" rtl="1">
              <a:spcBef>
                <a:spcPts val="0"/>
              </a:spcBef>
              <a:spcAft>
                <a:spcPts val="1000"/>
              </a:spcAft>
              <a:buClr>
                <a:srgbClr val="873624"/>
              </a:buClr>
              <a:buSzPct val="114000"/>
              <a:buFont typeface="Wingdings" pitchFamily="2" charset="2"/>
              <a:buChar char="ü"/>
            </a:pPr>
            <a:r>
              <a:rPr lang="ar-IQ" b="1" dirty="0">
                <a:solidFill>
                  <a:prstClr val="black"/>
                </a:solidFill>
                <a:latin typeface="Calibri"/>
                <a:ea typeface="Calibri"/>
              </a:rPr>
              <a:t>استخدام الانترنيت في عمليات الإدارة المختلفة كالتسويق مثلا يساهم في تحقيق جودة عالية في خدمة العملاء وتخفيض مصاريف تسويق المنتجات بالمقارنة بمثيلاتها في قنوات التوزيع التقليدية .</a:t>
            </a:r>
          </a:p>
          <a:p>
            <a:pPr lvl="0" algn="justLow" rtl="1">
              <a:spcBef>
                <a:spcPts val="0"/>
              </a:spcBef>
              <a:spcAft>
                <a:spcPts val="1000"/>
              </a:spcAft>
              <a:buClr>
                <a:srgbClr val="873624"/>
              </a:buClr>
              <a:buSzPct val="114000"/>
              <a:buFont typeface="Wingdings" pitchFamily="2" charset="2"/>
              <a:buChar char="ü"/>
            </a:pPr>
            <a:r>
              <a:rPr lang="ar-IQ" b="1" dirty="0">
                <a:solidFill>
                  <a:prstClr val="black"/>
                </a:solidFill>
                <a:latin typeface="Calibri"/>
                <a:ea typeface="Calibri"/>
              </a:rPr>
              <a:t>التوجه نحو استقطاب الكفاءات المؤهلة والمنخرطة في عالم المعلوماتية، والمسلحة بأنماط وأساليب الإدارة الحديثة سيساهم بفعالية في تطوير وإبداع منتجات ذات جودة عالية .</a:t>
            </a:r>
          </a:p>
          <a:p>
            <a:pPr lvl="0" algn="justLow" rtl="1">
              <a:spcBef>
                <a:spcPts val="0"/>
              </a:spcBef>
              <a:spcAft>
                <a:spcPts val="1000"/>
              </a:spcAft>
              <a:buClr>
                <a:srgbClr val="873624"/>
              </a:buClr>
              <a:buSzPct val="114000"/>
              <a:buFont typeface="Wingdings" pitchFamily="2" charset="2"/>
              <a:buChar char="ü"/>
            </a:pPr>
            <a:r>
              <a:rPr lang="ar-IQ" b="1" dirty="0">
                <a:solidFill>
                  <a:prstClr val="black"/>
                </a:solidFill>
                <a:latin typeface="Calibri"/>
                <a:ea typeface="Calibri"/>
              </a:rPr>
              <a:t>التوجه نحو حرية التجارة وإزالة الحواجز الجمركية بين الدول سيشجع المنظمات على رفع مستوى جودة السلع والخدمات التي تقدمها في ظل المنافسة الأجنبية التي </a:t>
            </a:r>
            <a:r>
              <a:rPr lang="ar-IQ" b="1" dirty="0" err="1">
                <a:solidFill>
                  <a:prstClr val="black"/>
                </a:solidFill>
                <a:latin typeface="Calibri"/>
                <a:ea typeface="Calibri"/>
              </a:rPr>
              <a:t>ستواجهها</a:t>
            </a:r>
            <a:r>
              <a:rPr lang="ar-IQ" b="1" dirty="0">
                <a:solidFill>
                  <a:prstClr val="black"/>
                </a:solidFill>
                <a:latin typeface="Calibri"/>
                <a:ea typeface="Calibri"/>
              </a:rPr>
              <a:t>، مما يساعد على تحقيق ربحية أكبر.</a:t>
            </a:r>
          </a:p>
          <a:p>
            <a:pPr marL="0" indent="0" algn="r" rtl="1">
              <a:buNone/>
            </a:pPr>
            <a:endParaRPr lang="en-US" dirty="0"/>
          </a:p>
        </p:txBody>
      </p:sp>
    </p:spTree>
    <p:extLst>
      <p:ext uri="{BB962C8B-B14F-4D97-AF65-F5344CB8AC3E}">
        <p14:creationId xmlns:p14="http://schemas.microsoft.com/office/powerpoint/2010/main" val="327828356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467600" cy="5940552"/>
          </a:xfrm>
        </p:spPr>
        <p:txBody>
          <a:bodyPr>
            <a:normAutofit/>
          </a:bodyPr>
          <a:lstStyle/>
          <a:p>
            <a:pPr marL="0" indent="0" algn="ctr" rtl="1">
              <a:buNone/>
            </a:pPr>
            <a:endParaRPr lang="ar-IQ"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rtl="1">
              <a:buNone/>
            </a:pPr>
            <a:endParaRPr lang="ar-IQ"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rtl="1">
              <a:buNone/>
            </a:pPr>
            <a:r>
              <a:rPr lang="ar-IQ"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شكراً لأصغائكم </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86200"/>
            <a:ext cx="69342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4889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tx2">
              <a:lumMod val="40000"/>
              <a:lumOff val="60000"/>
            </a:schemeClr>
          </a:solidFill>
        </p:spPr>
        <p:txBody>
          <a:bodyPr>
            <a:normAutofit fontScale="90000"/>
          </a:bodyPr>
          <a:lstStyle/>
          <a:p>
            <a:pPr algn="r" rtl="1"/>
            <a:r>
              <a:rPr lang="ar-IQ" b="1" dirty="0" smtClean="0">
                <a:solidFill>
                  <a:schemeClr val="accent1"/>
                </a:solidFill>
              </a:rPr>
              <a:t>مقدمة</a:t>
            </a:r>
            <a:endParaRPr lang="en-US" b="1" dirty="0">
              <a:solidFill>
                <a:schemeClr val="accent1"/>
              </a:solidFill>
            </a:endParaRPr>
          </a:p>
        </p:txBody>
      </p:sp>
      <p:sp>
        <p:nvSpPr>
          <p:cNvPr id="3" name="Content Placeholder 2"/>
          <p:cNvSpPr>
            <a:spLocks noGrp="1"/>
          </p:cNvSpPr>
          <p:nvPr>
            <p:ph idx="1"/>
          </p:nvPr>
        </p:nvSpPr>
        <p:spPr>
          <a:xfrm>
            <a:off x="3657600" y="762000"/>
            <a:ext cx="5029200" cy="5867400"/>
          </a:xfrm>
        </p:spPr>
        <p:txBody>
          <a:bodyPr>
            <a:normAutofit/>
          </a:bodyPr>
          <a:lstStyle/>
          <a:p>
            <a:pPr marL="0" indent="0" algn="justLow" rtl="1">
              <a:lnSpc>
                <a:spcPct val="200000"/>
              </a:lnSpc>
              <a:buNone/>
            </a:pPr>
            <a:r>
              <a:rPr lang="ar-IQ" sz="1800" b="1" dirty="0">
                <a:latin typeface="Simplified Arabic" pitchFamily="18" charset="-78"/>
                <a:cs typeface="Simplified Arabic" pitchFamily="18" charset="-78"/>
              </a:rPr>
              <a:t>تعد إدارة الجودة الشاملة </a:t>
            </a:r>
            <a:r>
              <a:rPr lang="en-US" sz="1800" b="1" dirty="0" smtClean="0">
                <a:latin typeface="Simplified Arabic" pitchFamily="18" charset="-78"/>
                <a:cs typeface="Simplified Arabic" pitchFamily="18" charset="-78"/>
              </a:rPr>
              <a:t>TQM</a:t>
            </a:r>
            <a:r>
              <a:rPr lang="ar-IQ" sz="1800" b="1" dirty="0" smtClean="0">
                <a:latin typeface="Simplified Arabic" pitchFamily="18" charset="-78"/>
                <a:cs typeface="Simplified Arabic" pitchFamily="18" charset="-78"/>
              </a:rPr>
              <a:t>فلسفة </a:t>
            </a:r>
            <a:r>
              <a:rPr lang="ar-IQ" sz="1800" b="1" dirty="0">
                <a:latin typeface="Simplified Arabic" pitchFamily="18" charset="-78"/>
                <a:cs typeface="Simplified Arabic" pitchFamily="18" charset="-78"/>
              </a:rPr>
              <a:t>إدارية تدرك من خلالها المنظمات تحقيق احتياجات الزبون وأهدافها معاً. أنها الوسيلة التي تدار بها المنظمة لتطور فاعليتها ومرونتها ووضعها التنافسي على نطاق العمل الكلي . إن إدارة الجودة الشاملة هي فلسفة وخطوط عريضة ومبادئ تدل وترشد المنظمة لتحقق تطور مستمر وهي أساليب كمية فضلاً عن الموارد البشرية التي تحسن </a:t>
            </a:r>
            <a:r>
              <a:rPr lang="ar-IQ" sz="1800" b="1" dirty="0" err="1">
                <a:latin typeface="Simplified Arabic" pitchFamily="18" charset="-78"/>
                <a:cs typeface="Simplified Arabic" pitchFamily="18" charset="-78"/>
              </a:rPr>
              <a:t>إستخدام</a:t>
            </a:r>
            <a:r>
              <a:rPr lang="ar-IQ" sz="1800" b="1" dirty="0">
                <a:latin typeface="Simplified Arabic" pitchFamily="18" charset="-78"/>
                <a:cs typeface="Simplified Arabic" pitchFamily="18" charset="-78"/>
              </a:rPr>
              <a:t> الموارد المتاحة والخدمات بحيث أن جميع العمليات داخل المنظمة تسعى لتحقيق إشباع حاجات الزبائن الحاليين والمرتقبين .</a:t>
            </a:r>
            <a:endParaRPr lang="en-US" sz="1800" b="1" dirty="0">
              <a:latin typeface="Simplified Arabic" pitchFamily="18" charset="-78"/>
              <a:cs typeface="Simplified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338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3294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a:solidFill>
            <a:schemeClr val="tx2">
              <a:lumMod val="40000"/>
              <a:lumOff val="60000"/>
            </a:schemeClr>
          </a:solidFill>
        </p:spPr>
        <p:txBody>
          <a:bodyPr>
            <a:normAutofit fontScale="90000"/>
          </a:bodyPr>
          <a:lstStyle/>
          <a:p>
            <a:pPr algn="r" rtl="1"/>
            <a:r>
              <a:rPr lang="ar-IQ" b="1" dirty="0">
                <a:solidFill>
                  <a:schemeClr val="accent1"/>
                </a:solidFill>
              </a:rPr>
              <a:t>مفهوم إدارة الجودة الشاملة </a:t>
            </a:r>
            <a:endParaRPr lang="en-US" sz="4000" b="1" dirty="0">
              <a:solidFill>
                <a:schemeClr val="accent1"/>
              </a:solidFill>
            </a:endParaRPr>
          </a:p>
        </p:txBody>
      </p:sp>
      <p:sp>
        <p:nvSpPr>
          <p:cNvPr id="3" name="Content Placeholder 2"/>
          <p:cNvSpPr>
            <a:spLocks noGrp="1"/>
          </p:cNvSpPr>
          <p:nvPr>
            <p:ph idx="1"/>
          </p:nvPr>
        </p:nvSpPr>
        <p:spPr>
          <a:xfrm>
            <a:off x="228600" y="914400"/>
            <a:ext cx="8458200" cy="5486400"/>
          </a:xfrm>
        </p:spPr>
        <p:txBody>
          <a:bodyPr>
            <a:normAutofit/>
          </a:bodyPr>
          <a:lstStyle/>
          <a:p>
            <a:pPr marL="0" indent="0" algn="justLow" rtl="1">
              <a:lnSpc>
                <a:spcPct val="150000"/>
              </a:lnSpc>
              <a:buNone/>
            </a:pPr>
            <a:r>
              <a:rPr lang="ar-IQ" sz="1800" b="1" dirty="0"/>
              <a:t>لقد عرف معهد المقاييس البريطاني، إدارة الجودة الشاملة بأنها فلسفة إدارية تشمل كافة نشاطات المنظمة التي من خلالها يتم تحقيق احتياجات وتوقعات العميل والمجتمع، وتحقيق أهداف المنظمة، بأكفأ الطرق وأقلها تكلفة، عن طريق الاستخدام الأمثل لطاقات . جميع العاملين بدافع مستمر للتطوير. وبالتالي إنّ إدارة الجودة الشاملة هي ثقافة تعزز مفهوم الالتزام الكامل تجاه رضا العميل من خلال التحسين المستمر والإبداع في كافة مناحي العمل.</a:t>
            </a:r>
          </a:p>
          <a:p>
            <a:pPr marL="0" indent="0" algn="justLow" rtl="1">
              <a:lnSpc>
                <a:spcPct val="150000"/>
              </a:lnSpc>
              <a:buNone/>
            </a:pPr>
            <a:r>
              <a:rPr lang="ar-IQ" sz="1800" b="1" dirty="0"/>
              <a:t>ويمكن تعريف إدارة الجودة الشاملة على أساس الكلمات التي يتكون منها المصطلح وهي كما يلي:</a:t>
            </a:r>
          </a:p>
          <a:p>
            <a:pPr algn="justLow" rtl="1">
              <a:lnSpc>
                <a:spcPct val="150000"/>
              </a:lnSpc>
              <a:buFont typeface="Wingdings" pitchFamily="2" charset="2"/>
              <a:buChar char="v"/>
            </a:pPr>
            <a:r>
              <a:rPr lang="en-US" sz="1800" b="1" dirty="0"/>
              <a:t> </a:t>
            </a:r>
            <a:r>
              <a:rPr lang="ar-IQ" sz="1800" b="1" dirty="0" smtClean="0"/>
              <a:t>إدارة </a:t>
            </a:r>
            <a:r>
              <a:rPr lang="ar-IQ" sz="1800" b="1" dirty="0"/>
              <a:t>: تخطيط وتنظيم وتوجيه ورقابة كافة النشاطات المتعلقة بتطبيق </a:t>
            </a:r>
            <a:r>
              <a:rPr lang="ar-IQ" sz="1800" b="1" dirty="0" smtClean="0"/>
              <a:t>الجودة.</a:t>
            </a:r>
            <a:endParaRPr lang="en-US" sz="1800" b="1" dirty="0" smtClean="0"/>
          </a:p>
          <a:p>
            <a:pPr algn="justLow" rtl="1">
              <a:lnSpc>
                <a:spcPct val="150000"/>
              </a:lnSpc>
              <a:buFont typeface="Wingdings" pitchFamily="2" charset="2"/>
              <a:buChar char="v"/>
            </a:pPr>
            <a:r>
              <a:rPr lang="ar-IQ" sz="1800" b="1" dirty="0" smtClean="0"/>
              <a:t>الجودة </a:t>
            </a:r>
            <a:r>
              <a:rPr lang="ar-IQ" sz="1800" b="1" dirty="0"/>
              <a:t>: تلبية متطلبات العميل وتوقعاته </a:t>
            </a:r>
            <a:endParaRPr lang="en-US" sz="1800" b="1" dirty="0" smtClean="0"/>
          </a:p>
          <a:p>
            <a:pPr algn="justLow" rtl="1">
              <a:lnSpc>
                <a:spcPct val="150000"/>
              </a:lnSpc>
              <a:buFont typeface="Wingdings" pitchFamily="2" charset="2"/>
              <a:buChar char="v"/>
            </a:pPr>
            <a:r>
              <a:rPr lang="ar-IQ" sz="1800" b="1" dirty="0" smtClean="0"/>
              <a:t>الشاملة </a:t>
            </a:r>
            <a:r>
              <a:rPr lang="ar-IQ" sz="1800" b="1" dirty="0"/>
              <a:t>تتطلب مشاركة واندماج كافة موظفي المنظمة، لإجراء التحسينات المستمرة في كافة مناحي العمل في المنظمة. </a:t>
            </a:r>
          </a:p>
          <a:p>
            <a:pPr marL="0" indent="0" algn="justLow" rtl="1">
              <a:lnSpc>
                <a:spcPct val="150000"/>
              </a:lnSpc>
              <a:buNone/>
            </a:pPr>
            <a:endParaRPr 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00600"/>
            <a:ext cx="42672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9322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991600" cy="6248400"/>
          </a:xfrm>
          <a:solidFill>
            <a:schemeClr val="bg1"/>
          </a:solidFill>
        </p:spPr>
        <p:txBody>
          <a:bodyPr>
            <a:normAutofit/>
          </a:bodyPr>
          <a:lstStyle/>
          <a:p>
            <a:pPr marL="0" indent="0" algn="justLow" rtl="1">
              <a:lnSpc>
                <a:spcPct val="150000"/>
              </a:lnSpc>
              <a:buSzPct val="110000"/>
              <a:buNone/>
            </a:pPr>
            <a:r>
              <a:rPr lang="ar-IQ" sz="1800" b="1" dirty="0"/>
              <a:t>هنالك اربع عناصر جوهرية في فلسفة ادارة الجودة الشاملة على مستوى المنظمات وهي:</a:t>
            </a:r>
          </a:p>
          <a:p>
            <a:pPr marL="514350" indent="-514350" algn="justLow" rtl="1">
              <a:lnSpc>
                <a:spcPct val="150000"/>
              </a:lnSpc>
              <a:buSzPct val="110000"/>
              <a:buFont typeface="+mj-lt"/>
              <a:buAutoNum type="arabicParenR"/>
            </a:pPr>
            <a:r>
              <a:rPr lang="ar-IQ" sz="1800" b="1" dirty="0" smtClean="0"/>
              <a:t>اشراك </a:t>
            </a:r>
            <a:r>
              <a:rPr lang="ar-IQ" sz="1800" b="1" dirty="0"/>
              <a:t>العاملين: ويعني انجاز الجودة الافضل من خلال مشاركة واسعة للعاملين في كل ارجاء المنظمة الرقابية على نوعية </a:t>
            </a:r>
            <a:r>
              <a:rPr lang="ar-IQ" sz="1800" b="1" dirty="0" smtClean="0"/>
              <a:t>المنتجات.</a:t>
            </a:r>
            <a:endParaRPr lang="en-US" sz="1800" b="1" dirty="0" smtClean="0"/>
          </a:p>
          <a:p>
            <a:pPr marL="514350" indent="-514350" algn="justLow" rtl="1">
              <a:lnSpc>
                <a:spcPct val="150000"/>
              </a:lnSpc>
              <a:buSzPct val="110000"/>
              <a:buFont typeface="+mj-lt"/>
              <a:buAutoNum type="arabicParenR"/>
            </a:pPr>
            <a:r>
              <a:rPr lang="ar-IQ" sz="1800" b="1" dirty="0" smtClean="0"/>
              <a:t>التركيز </a:t>
            </a:r>
            <a:r>
              <a:rPr lang="ar-IQ" sz="1800" b="1" dirty="0"/>
              <a:t>على الزبون: تركيز جميع العاملين على الزبون ، وبما يستلزم ذلك محاولة المنظمات معرفة ماذا يريد ، وكيفية الوفاء بحاجاته ورغباته ، وتلبية توقعاته </a:t>
            </a:r>
            <a:r>
              <a:rPr lang="ar-IQ" sz="1800" b="1" dirty="0" smtClean="0"/>
              <a:t>المستقبلية.</a:t>
            </a:r>
            <a:endParaRPr lang="en-US" sz="1800" b="1" dirty="0" smtClean="0"/>
          </a:p>
          <a:p>
            <a:pPr marL="514350" indent="-514350" algn="justLow" rtl="1">
              <a:lnSpc>
                <a:spcPct val="150000"/>
              </a:lnSpc>
              <a:buSzPct val="110000"/>
              <a:buFont typeface="+mj-lt"/>
              <a:buAutoNum type="arabicParenR"/>
            </a:pPr>
            <a:r>
              <a:rPr lang="ar-IQ" sz="1800" b="1" dirty="0" smtClean="0"/>
              <a:t>المقارنة </a:t>
            </a:r>
            <a:r>
              <a:rPr lang="ar-IQ" sz="1800" b="1" dirty="0"/>
              <a:t>المرجعية: تشير الى العملية التي تجد المنظمات نفسها بالمقارنة مع الاخرين كيفية تأدية الافضل والمحاولة على محاكاتهم ، وبالتالي تحسين </a:t>
            </a:r>
            <a:r>
              <a:rPr lang="ar-IQ" sz="1800" b="1" dirty="0" smtClean="0"/>
              <a:t>اوضاعها.</a:t>
            </a:r>
            <a:endParaRPr lang="en-US" sz="1800" b="1" dirty="0" smtClean="0"/>
          </a:p>
          <a:p>
            <a:pPr marL="514350" indent="-514350" algn="justLow" rtl="1">
              <a:lnSpc>
                <a:spcPct val="150000"/>
              </a:lnSpc>
              <a:buSzPct val="110000"/>
              <a:buFont typeface="+mj-lt"/>
              <a:buAutoNum type="arabicParenR"/>
            </a:pPr>
            <a:r>
              <a:rPr lang="ar-IQ" sz="1800" b="1" dirty="0" smtClean="0"/>
              <a:t>التحسين </a:t>
            </a:r>
            <a:r>
              <a:rPr lang="ar-IQ" sz="1800" b="1" dirty="0"/>
              <a:t>المستمر: تنفيذ التحسينات التدريجية في كل ميادين المنظمة وعلى اسس مستمرة. </a:t>
            </a:r>
            <a:endParaRPr lang="ar-IQ" sz="1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83058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945641"/>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715962"/>
          </a:xfrm>
          <a:solidFill>
            <a:schemeClr val="tx2">
              <a:lumMod val="40000"/>
              <a:lumOff val="60000"/>
            </a:schemeClr>
          </a:solidFill>
        </p:spPr>
        <p:txBody>
          <a:bodyPr>
            <a:normAutofit/>
          </a:bodyPr>
          <a:lstStyle/>
          <a:p>
            <a:pPr algn="r" rtl="1"/>
            <a:r>
              <a:rPr lang="ar-SA" b="1" dirty="0">
                <a:solidFill>
                  <a:schemeClr val="accent1"/>
                </a:solidFill>
              </a:rPr>
              <a:t>أهداف إدارة الجودة الشاملة </a:t>
            </a:r>
            <a:endParaRPr lang="en-US" sz="4000" b="1" dirty="0">
              <a:solidFill>
                <a:schemeClr val="accent1"/>
              </a:solidFill>
            </a:endParaRPr>
          </a:p>
        </p:txBody>
      </p:sp>
      <p:sp>
        <p:nvSpPr>
          <p:cNvPr id="3" name="Content Placeholder 2"/>
          <p:cNvSpPr>
            <a:spLocks noGrp="1"/>
          </p:cNvSpPr>
          <p:nvPr>
            <p:ph idx="1"/>
          </p:nvPr>
        </p:nvSpPr>
        <p:spPr>
          <a:xfrm>
            <a:off x="2667000" y="990600"/>
            <a:ext cx="6172200" cy="5638800"/>
          </a:xfrm>
        </p:spPr>
        <p:txBody>
          <a:bodyPr>
            <a:normAutofit fontScale="85000" lnSpcReduction="10000"/>
          </a:bodyPr>
          <a:lstStyle/>
          <a:p>
            <a:pPr marL="0" marR="0" indent="0" algn="justLow" rtl="1">
              <a:lnSpc>
                <a:spcPct val="150000"/>
              </a:lnSpc>
              <a:spcBef>
                <a:spcPts val="0"/>
              </a:spcBef>
              <a:spcAft>
                <a:spcPts val="0"/>
              </a:spcAft>
              <a:buSzPct val="127000"/>
              <a:buNone/>
            </a:pPr>
            <a:r>
              <a:rPr lang="ar-IQ" sz="1800" b="1" dirty="0">
                <a:ea typeface="Calibri"/>
                <a:cs typeface="Simplified Arabic"/>
              </a:rPr>
              <a:t>إدارة الجودة الشاملة هي حركة إدارية جديدة في العالم الصناعي المتقدم، تسعى إلى تحقيق الأهداف التالية: </a:t>
            </a: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تحقيق </a:t>
            </a:r>
            <a:r>
              <a:rPr lang="ar-IQ" sz="1800" b="1" dirty="0">
                <a:ea typeface="Calibri"/>
                <a:cs typeface="Simplified Arabic"/>
              </a:rPr>
              <a:t>متطلبات العميل والتركيز المتناهي على إرضائه بأعلى درجة </a:t>
            </a:r>
            <a:r>
              <a:rPr lang="ar-IQ" sz="1800" b="1" dirty="0" smtClean="0">
                <a:ea typeface="Calibri"/>
                <a:cs typeface="Simplified Arabic"/>
              </a:rPr>
              <a:t>ممكنة.</a:t>
            </a:r>
            <a:endParaRPr lang="en-US" sz="1800" b="1" dirty="0" smtClean="0">
              <a:ea typeface="Calibri"/>
              <a:cs typeface="Simplified Arabic"/>
            </a:endParaRP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إمداد </a:t>
            </a:r>
            <a:r>
              <a:rPr lang="ar-IQ" sz="1800" b="1" dirty="0">
                <a:ea typeface="Calibri"/>
                <a:cs typeface="Simplified Arabic"/>
              </a:rPr>
              <a:t>العاملين بالنظم والإجراءات والتوجيهات التي تضمن لهم حسن سير العمل بالكفاءة المطلوبة </a:t>
            </a:r>
            <a:r>
              <a:rPr lang="ar-IQ" sz="1800" b="1" dirty="0" smtClean="0">
                <a:ea typeface="Calibri"/>
                <a:cs typeface="Simplified Arabic"/>
              </a:rPr>
              <a:t>.</a:t>
            </a:r>
            <a:endParaRPr lang="en-US" sz="1800" b="1" dirty="0" smtClean="0">
              <a:ea typeface="Calibri"/>
              <a:cs typeface="Simplified Arabic"/>
            </a:endParaRP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تحفيز </a:t>
            </a:r>
            <a:r>
              <a:rPr lang="ar-IQ" sz="1800" b="1" dirty="0">
                <a:ea typeface="Calibri"/>
                <a:cs typeface="Simplified Arabic"/>
              </a:rPr>
              <a:t>العاملين على أداء العمل بطريقة أسهل وأكثر إنتاجية . </a:t>
            </a:r>
            <a:endParaRPr lang="en-US" sz="1800" b="1" dirty="0" smtClean="0">
              <a:ea typeface="Calibri"/>
              <a:cs typeface="Simplified Arabic"/>
            </a:endParaRP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تحقيق </a:t>
            </a:r>
            <a:r>
              <a:rPr lang="ar-IQ" sz="1800" b="1" dirty="0">
                <a:ea typeface="Calibri"/>
                <a:cs typeface="Simplified Arabic"/>
              </a:rPr>
              <a:t>التميز من خلال بناء عناصر الميزة التنافسية، أي السبق والتطور والتوقع المستمر للتغيير والتطور في رغبات العميل . </a:t>
            </a:r>
            <a:endParaRPr lang="en-US" sz="1800" b="1" dirty="0" smtClean="0">
              <a:ea typeface="Calibri"/>
              <a:cs typeface="Simplified Arabic"/>
            </a:endParaRP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رفع </a:t>
            </a:r>
            <a:r>
              <a:rPr lang="ar-IQ" sz="1800" b="1" dirty="0">
                <a:ea typeface="Calibri"/>
                <a:cs typeface="Simplified Arabic"/>
              </a:rPr>
              <a:t>مستوى جودة كل من السلع والخدمات المطلوبة، أي التوصل إلى منتجات خالية من العيوب وتقديم الخدمات في الوقت المناسب . </a:t>
            </a:r>
            <a:endParaRPr lang="en-US" sz="1800" b="1" dirty="0" smtClean="0">
              <a:ea typeface="Calibri"/>
              <a:cs typeface="Simplified Arabic"/>
            </a:endParaRP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ترشيد </a:t>
            </a:r>
            <a:r>
              <a:rPr lang="ar-IQ" sz="1800" b="1" dirty="0">
                <a:ea typeface="Calibri"/>
                <a:cs typeface="Simplified Arabic"/>
              </a:rPr>
              <a:t>الأنفاق بشكل يجعل عنصر التكاليف محوراً تدور حوله غالبية الأمور في المنظمة </a:t>
            </a:r>
            <a:r>
              <a:rPr lang="ar-IQ" sz="1800" b="1" dirty="0" smtClean="0">
                <a:ea typeface="Calibri"/>
                <a:cs typeface="Simplified Arabic"/>
              </a:rPr>
              <a:t>.</a:t>
            </a:r>
            <a:endParaRPr lang="en-US" sz="1800" b="1" dirty="0" smtClean="0">
              <a:ea typeface="Calibri"/>
              <a:cs typeface="Simplified Arabic"/>
            </a:endParaRP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رفع </a:t>
            </a:r>
            <a:r>
              <a:rPr lang="ar-IQ" sz="1800" b="1" dirty="0">
                <a:ea typeface="Calibri"/>
                <a:cs typeface="Simplified Arabic"/>
              </a:rPr>
              <a:t>كفاءة الأداء ومعدلاته، بما ينعكس على تقليل التالف وتخفيض فترات التوقف </a:t>
            </a:r>
            <a:r>
              <a:rPr lang="ar-IQ" sz="1800" b="1" dirty="0" smtClean="0">
                <a:ea typeface="Calibri"/>
                <a:cs typeface="Simplified Arabic"/>
              </a:rPr>
              <a:t>.</a:t>
            </a:r>
            <a:endParaRPr lang="en-US" sz="1800" b="1" dirty="0" smtClean="0">
              <a:ea typeface="Calibri"/>
              <a:cs typeface="Simplified Arabic"/>
            </a:endParaRPr>
          </a:p>
          <a:p>
            <a:pPr marL="342900" marR="0" indent="-342900" algn="justLow" rtl="1">
              <a:lnSpc>
                <a:spcPct val="150000"/>
              </a:lnSpc>
              <a:spcBef>
                <a:spcPts val="0"/>
              </a:spcBef>
              <a:spcAft>
                <a:spcPts val="0"/>
              </a:spcAft>
              <a:buSzPct val="127000"/>
              <a:buFont typeface="+mj-lt"/>
              <a:buAutoNum type="arabicParenR"/>
            </a:pPr>
            <a:r>
              <a:rPr lang="ar-IQ" sz="1800" b="1" dirty="0" smtClean="0">
                <a:ea typeface="Calibri"/>
                <a:cs typeface="Simplified Arabic"/>
              </a:rPr>
              <a:t>تخفيض </a:t>
            </a:r>
            <a:r>
              <a:rPr lang="ar-IQ" sz="1800" b="1" dirty="0">
                <a:ea typeface="Calibri"/>
                <a:cs typeface="Simplified Arabic"/>
              </a:rPr>
              <a:t>الوقت اللازم لإنجاز الأعمال .</a:t>
            </a:r>
          </a:p>
          <a:p>
            <a:pPr marL="0" marR="0" indent="0" algn="justLow" rtl="1">
              <a:lnSpc>
                <a:spcPct val="150000"/>
              </a:lnSpc>
              <a:spcBef>
                <a:spcPts val="0"/>
              </a:spcBef>
              <a:spcAft>
                <a:spcPts val="0"/>
              </a:spcAft>
              <a:buSzPct val="127000"/>
              <a:buNone/>
            </a:pPr>
            <a:r>
              <a:rPr lang="ar-IQ" sz="1800" b="1" dirty="0">
                <a:ea typeface="Calibri"/>
                <a:cs typeface="Simplified Arabic"/>
              </a:rPr>
              <a:t>ولكي تتحقق هذه الأهداف يجب أن يكون هناك التزام من قبل إدارة المنظمة بمبدأ تحسين الجودة، وهذا الأمر يتطلب تدريباً شاملاً لأفراد المنظمة جميعهم، ودراسة وتحليل الأنظمة المختلفة في المنظمة بهدف تحسين الجودة للنظام ككل، والاستماع إلى المستهلك (العميل) وإعادة تصميم السلعة أو الخدمة لتحقيق رضا المستهلك بصفة مستمرة .</a:t>
            </a:r>
          </a:p>
          <a:p>
            <a:pPr marL="0" marR="0" indent="0" algn="justLow" rtl="1">
              <a:lnSpc>
                <a:spcPct val="115000"/>
              </a:lnSpc>
              <a:spcBef>
                <a:spcPts val="0"/>
              </a:spcBef>
              <a:spcAft>
                <a:spcPts val="0"/>
              </a:spcAft>
              <a:buClr>
                <a:srgbClr val="C00000"/>
              </a:buClr>
              <a:buSzPct val="127000"/>
              <a:buNone/>
            </a:pPr>
            <a:endParaRPr lang="ar-IQ" dirty="0" smtClean="0">
              <a:ea typeface="Calibri"/>
              <a:cs typeface="Simplified Arabic"/>
            </a:endParaRPr>
          </a:p>
          <a:p>
            <a:pPr marL="0" marR="0" indent="0" algn="justLow" rtl="1">
              <a:lnSpc>
                <a:spcPct val="115000"/>
              </a:lnSpc>
              <a:spcBef>
                <a:spcPts val="0"/>
              </a:spcBef>
              <a:spcAft>
                <a:spcPts val="0"/>
              </a:spcAft>
              <a:buSzPct val="127000"/>
              <a:buNone/>
            </a:pPr>
            <a:endParaRPr lang="ar-IQ" dirty="0" smtClean="0">
              <a:ea typeface="Calibri"/>
              <a:cs typeface="Simplified Arabic"/>
            </a:endParaRPr>
          </a:p>
          <a:p>
            <a:pPr marL="0" marR="0" indent="0" algn="justLow" rtl="1">
              <a:lnSpc>
                <a:spcPct val="115000"/>
              </a:lnSpc>
              <a:spcBef>
                <a:spcPts val="0"/>
              </a:spcBef>
              <a:spcAft>
                <a:spcPts val="0"/>
              </a:spcAft>
              <a:buSzPct val="127000"/>
              <a:buNone/>
            </a:pPr>
            <a:endParaRPr lang="en-US" sz="2400" dirty="0">
              <a:ea typeface="Calibri"/>
              <a:cs typeface="Arial"/>
            </a:endParaRPr>
          </a:p>
          <a:p>
            <a:pPr marL="0" indent="0" algn="r" rtl="1">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209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893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solidFill>
            <a:schemeClr val="tx2">
              <a:lumMod val="40000"/>
              <a:lumOff val="60000"/>
            </a:schemeClr>
          </a:solidFill>
        </p:spPr>
        <p:txBody>
          <a:bodyPr>
            <a:normAutofit/>
          </a:bodyPr>
          <a:lstStyle/>
          <a:p>
            <a:pPr algn="r" rtl="1"/>
            <a:r>
              <a:rPr lang="ar-IQ" b="1" dirty="0">
                <a:solidFill>
                  <a:schemeClr val="accent1"/>
                </a:solidFill>
              </a:rPr>
              <a:t>متطلبات إدارة الجودة الشاملة </a:t>
            </a:r>
            <a:endParaRPr lang="en-US" sz="4000" b="1" dirty="0">
              <a:solidFill>
                <a:schemeClr val="accent1"/>
              </a:solidFill>
            </a:endParaRPr>
          </a:p>
        </p:txBody>
      </p:sp>
      <p:sp>
        <p:nvSpPr>
          <p:cNvPr id="3" name="Content Placeholder 2"/>
          <p:cNvSpPr>
            <a:spLocks noGrp="1"/>
          </p:cNvSpPr>
          <p:nvPr>
            <p:ph idx="1"/>
          </p:nvPr>
        </p:nvSpPr>
        <p:spPr>
          <a:xfrm>
            <a:off x="152400" y="1143000"/>
            <a:ext cx="8763000" cy="5486400"/>
          </a:xfrm>
        </p:spPr>
        <p:txBody>
          <a:bodyPr>
            <a:normAutofit fontScale="92500" lnSpcReduction="10000"/>
          </a:bodyPr>
          <a:lstStyle/>
          <a:p>
            <a:pPr marL="0" indent="0" algn="justLow" rtl="1">
              <a:lnSpc>
                <a:spcPct val="150000"/>
              </a:lnSpc>
              <a:buSzPct val="134000"/>
              <a:buNone/>
            </a:pPr>
            <a:r>
              <a:rPr lang="ar-IQ" sz="2000" b="1" dirty="0"/>
              <a:t>إن تطبيق مفهوم إدارة الجودة الشاملة في المنظمة يستلزم بعض المتطلبات التي تسبق البدء بتطبيق هذا البرنامج في المنظمة ، حتى يمكن إعداد العاملين على قبول الفكرة ومن ثم السعي نحو تحقيقها بفعالية وحصر نتائجها المرغوبة ومن أهم هذه المتطلبات ما يأتي : </a:t>
            </a:r>
            <a:endParaRPr lang="en-US" sz="2000" b="1" dirty="0" smtClean="0"/>
          </a:p>
          <a:p>
            <a:pPr marL="457200" indent="-457200" algn="justLow" rtl="1">
              <a:lnSpc>
                <a:spcPct val="150000"/>
              </a:lnSpc>
              <a:buSzPct val="134000"/>
              <a:buFont typeface="+mj-lt"/>
              <a:buAutoNum type="arabicParenR"/>
            </a:pPr>
            <a:r>
              <a:rPr lang="ar-IQ" sz="2000" b="1" dirty="0" smtClean="0"/>
              <a:t>‌إعادة </a:t>
            </a:r>
            <a:r>
              <a:rPr lang="ar-IQ" sz="2000" b="1" dirty="0"/>
              <a:t>تشكيل ثقافة المنظمة: إن إدخال أي مبدأ جديد في المنظمة يتطلب إعادة تشكيل لثقافة تلك المنظمة إذ أن قبول أو رفض أي مبدأ يعتمد على ثقافة ومعتقدات العاملين في المنظمة. </a:t>
            </a:r>
            <a:endParaRPr lang="en-US" sz="2000" b="1" dirty="0" smtClean="0"/>
          </a:p>
          <a:p>
            <a:pPr marL="457200" indent="-457200" algn="justLow" rtl="1">
              <a:lnSpc>
                <a:spcPct val="150000"/>
              </a:lnSpc>
              <a:buSzPct val="134000"/>
              <a:buFont typeface="+mj-lt"/>
              <a:buAutoNum type="arabicParenR"/>
            </a:pPr>
            <a:r>
              <a:rPr lang="ar-IQ" sz="2000" b="1" dirty="0" smtClean="0"/>
              <a:t>ترويج </a:t>
            </a:r>
            <a:r>
              <a:rPr lang="ar-IQ" sz="2000" b="1" dirty="0"/>
              <a:t>وتسويق البرنامج: إن نشر مفاهيم </a:t>
            </a:r>
            <a:r>
              <a:rPr lang="ar-IQ" sz="2000" b="1" dirty="0" smtClean="0"/>
              <a:t>ومبادئ </a:t>
            </a:r>
            <a:r>
              <a:rPr lang="ar-IQ" sz="2000" b="1" dirty="0"/>
              <a:t>إدارة الجودة الشاملة لجميع العاملين في المنظمة أمر ضروري قبل اتخاذ قرار التطبيق </a:t>
            </a:r>
            <a:r>
              <a:rPr lang="ar-IQ" sz="2000" b="1" dirty="0" smtClean="0"/>
              <a:t>.</a:t>
            </a:r>
            <a:endParaRPr lang="en-US" sz="2000" b="1" dirty="0" smtClean="0"/>
          </a:p>
          <a:p>
            <a:pPr marL="457200" indent="-457200" algn="justLow" rtl="1">
              <a:lnSpc>
                <a:spcPct val="150000"/>
              </a:lnSpc>
              <a:buSzPct val="134000"/>
              <a:buFont typeface="+mj-lt"/>
              <a:buAutoNum type="arabicParenR"/>
            </a:pPr>
            <a:r>
              <a:rPr lang="ar-IQ" sz="2000" b="1" dirty="0" smtClean="0"/>
              <a:t>التعليم </a:t>
            </a:r>
            <a:r>
              <a:rPr lang="ar-IQ" sz="2000" b="1" dirty="0"/>
              <a:t>والتدريب: حتى يتم تطبيق مفهوم إدارة الجودة الشاملة بالشكل الصحيح فإنه يجب تدريب وتعليم المشاركين بأساليب وأدوات هذا المفهوم الجديد حتى يمكن أن يقوم على أساس سليم وصلب وهذا يؤدي إلى النتائج المرغوبة من تطبيقه </a:t>
            </a:r>
            <a:r>
              <a:rPr lang="ar-IQ" sz="2000" b="1" dirty="0" smtClean="0"/>
              <a:t>. </a:t>
            </a:r>
            <a:endParaRPr lang="en-US" sz="2000" b="1" dirty="0" smtClean="0"/>
          </a:p>
          <a:p>
            <a:pPr marL="457200" indent="-457200" algn="justLow" rtl="1">
              <a:lnSpc>
                <a:spcPct val="150000"/>
              </a:lnSpc>
              <a:buSzPct val="134000"/>
              <a:buFont typeface="+mj-lt"/>
              <a:buAutoNum type="arabicParenR"/>
            </a:pPr>
            <a:r>
              <a:rPr lang="ar-IQ" sz="2000" b="1" dirty="0" smtClean="0"/>
              <a:t>تشكيل </a:t>
            </a:r>
            <a:r>
              <a:rPr lang="ar-IQ" sz="2000" b="1" dirty="0"/>
              <a:t>فرق العمل: يتم تشكيل فرق العمل بحيث تضم كل واحدة منها ما بين خمسة إلى ثمانية أعضاء من الأقسام المعنية مباشرة أو ممن يؤدون فعل العمل المراد تطويره. </a:t>
            </a:r>
            <a:endParaRPr lang="ar-IQ" sz="2000" b="1"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 y="-36786"/>
            <a:ext cx="2619375" cy="122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1967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715962"/>
          </a:xfrm>
          <a:solidFill>
            <a:schemeClr val="tx2">
              <a:lumMod val="40000"/>
              <a:lumOff val="60000"/>
            </a:schemeClr>
          </a:solidFill>
        </p:spPr>
        <p:txBody>
          <a:bodyPr>
            <a:normAutofit/>
          </a:bodyPr>
          <a:lstStyle/>
          <a:p>
            <a:pPr algn="r" rtl="1"/>
            <a:r>
              <a:rPr lang="ar-IQ" b="1" dirty="0">
                <a:solidFill>
                  <a:schemeClr val="accent1"/>
                </a:solidFill>
              </a:rPr>
              <a:t>فوائد إدارة الجودة الشاملة </a:t>
            </a:r>
            <a:endParaRPr lang="en-US" sz="4000" b="1" dirty="0">
              <a:solidFill>
                <a:schemeClr val="accent1"/>
              </a:solidFill>
            </a:endParaRPr>
          </a:p>
        </p:txBody>
      </p:sp>
      <p:sp>
        <p:nvSpPr>
          <p:cNvPr id="3" name="Content Placeholder 2"/>
          <p:cNvSpPr>
            <a:spLocks noGrp="1"/>
          </p:cNvSpPr>
          <p:nvPr>
            <p:ph idx="1"/>
          </p:nvPr>
        </p:nvSpPr>
        <p:spPr>
          <a:xfrm>
            <a:off x="228600" y="914400"/>
            <a:ext cx="8458200" cy="5791200"/>
          </a:xfrm>
        </p:spPr>
        <p:txBody>
          <a:bodyPr>
            <a:normAutofit fontScale="85000" lnSpcReduction="10000"/>
          </a:bodyPr>
          <a:lstStyle/>
          <a:p>
            <a:pPr marL="457200" indent="-457200" algn="justLow" rtl="1">
              <a:lnSpc>
                <a:spcPct val="150000"/>
              </a:lnSpc>
              <a:buFont typeface="+mj-lt"/>
              <a:buAutoNum type="arabicPeriod"/>
            </a:pPr>
            <a:r>
              <a:rPr lang="ar-IQ" b="1" dirty="0" smtClean="0"/>
              <a:t>زيادة </a:t>
            </a:r>
            <a:r>
              <a:rPr lang="ar-IQ" b="1" dirty="0"/>
              <a:t>القدرة على التنافس: تؤدي التنافسية إلى زيادة القدرة على تحقيق الربحية إذ إن تطبيق معايير الجودة سيزيد قدرة المنظمة على اكتساب الميزة التنافسية تجاه المنافسين الآخرين. </a:t>
            </a:r>
            <a:endParaRPr lang="en-US" b="1" dirty="0" smtClean="0"/>
          </a:p>
          <a:p>
            <a:pPr marL="457200" indent="-457200" algn="justLow" rtl="1">
              <a:lnSpc>
                <a:spcPct val="150000"/>
              </a:lnSpc>
              <a:buFont typeface="+mj-lt"/>
              <a:buAutoNum type="arabicPeriod"/>
            </a:pPr>
            <a:r>
              <a:rPr lang="ar-IQ" b="1" dirty="0" smtClean="0"/>
              <a:t>إيجاد </a:t>
            </a:r>
            <a:r>
              <a:rPr lang="ar-IQ" b="1" dirty="0"/>
              <a:t>ثقافة مؤسسية: إن تطبيق نظام الجودة يتطلب إيجاد نوع من القيم والمفاهيم المشتركة بين العاملين والإدارات التنفيذية داخل المنظمة، فهذا النظام يهتم بالتكاملية </a:t>
            </a:r>
            <a:r>
              <a:rPr lang="ar-IQ" b="1" dirty="0" err="1"/>
              <a:t>واتساقية</a:t>
            </a:r>
            <a:r>
              <a:rPr lang="ar-IQ" b="1" dirty="0"/>
              <a:t> العمليات والأنشطة جميعها داخل الوحدات الإنتاجية </a:t>
            </a:r>
            <a:r>
              <a:rPr lang="ar-IQ" b="1" dirty="0" smtClean="0"/>
              <a:t>.</a:t>
            </a:r>
            <a:endParaRPr lang="en-US" b="1" dirty="0" smtClean="0"/>
          </a:p>
          <a:p>
            <a:pPr marL="457200" indent="-457200" algn="justLow" rtl="1">
              <a:lnSpc>
                <a:spcPct val="150000"/>
              </a:lnSpc>
              <a:buFont typeface="+mj-lt"/>
              <a:buAutoNum type="arabicPeriod"/>
            </a:pPr>
            <a:r>
              <a:rPr lang="ar-IQ" b="1" dirty="0" smtClean="0"/>
              <a:t>إيجاد </a:t>
            </a:r>
            <a:r>
              <a:rPr lang="ar-IQ" b="1" dirty="0"/>
              <a:t>مرجعية لتقييم الأداء التنظيمي: يعتمد تقييم الأداء على معايير ومؤشرات موضوعية لها صلة مباشرة بالأهداف أو بالمهام والأنشطة التي تتطلع بها </a:t>
            </a:r>
            <a:r>
              <a:rPr lang="ar-IQ" b="1" dirty="0" smtClean="0"/>
              <a:t>المنظمة.</a:t>
            </a:r>
            <a:endParaRPr lang="en-US" b="1" dirty="0" smtClean="0"/>
          </a:p>
          <a:p>
            <a:pPr marL="457200" indent="-457200" algn="justLow" rtl="1">
              <a:lnSpc>
                <a:spcPct val="150000"/>
              </a:lnSpc>
              <a:buFont typeface="+mj-lt"/>
              <a:buAutoNum type="arabicPeriod"/>
            </a:pPr>
            <a:r>
              <a:rPr lang="ar-IQ" b="1" dirty="0" smtClean="0"/>
              <a:t>تحقيق </a:t>
            </a:r>
            <a:r>
              <a:rPr lang="ar-IQ" b="1" dirty="0"/>
              <a:t>رضا العميل: يتحقق رضا الجمهور المتعامل مع المنتج ( سلعة أو خدمة) عندما تتكامل المواصفات مع المعايير التي يرى العميل أنها تلبي احتياجاته في هذا </a:t>
            </a:r>
            <a:r>
              <a:rPr lang="ar-IQ" b="1" dirty="0" smtClean="0"/>
              <a:t>المنتج.</a:t>
            </a:r>
            <a:endParaRPr lang="en-US" b="1" dirty="0" smtClean="0"/>
          </a:p>
          <a:p>
            <a:pPr marL="457200" indent="-457200" algn="justLow" rtl="1">
              <a:lnSpc>
                <a:spcPct val="150000"/>
              </a:lnSpc>
              <a:buFont typeface="+mj-lt"/>
              <a:buAutoNum type="arabicPeriod"/>
            </a:pPr>
            <a:r>
              <a:rPr lang="ar-IQ" b="1" dirty="0" smtClean="0"/>
              <a:t>زيادة </a:t>
            </a:r>
            <a:r>
              <a:rPr lang="ar-IQ" b="1" dirty="0"/>
              <a:t>الفعالية التنظيمية: تتحقق الفاعلية التنظيمية عندما تكون المنظمة قادرة على بلوغ أهدافها وفقا للموارد المتاحة لديها، وما دامت الربحية أو رضا العملاء تعتبر الأهداف الرئيسة للمنظمات، فإن نظام الجودة يحرص على تدعيم قدرة المنظمة إلى تحقيق ذلك</a:t>
            </a:r>
          </a:p>
          <a:p>
            <a:pPr marL="0" indent="0" algn="r" rtl="1">
              <a:buNone/>
            </a:pPr>
            <a:endParaRPr lang="en-US" dirty="0"/>
          </a:p>
        </p:txBody>
      </p:sp>
    </p:spTree>
    <p:extLst>
      <p:ext uri="{BB962C8B-B14F-4D97-AF65-F5344CB8AC3E}">
        <p14:creationId xmlns:p14="http://schemas.microsoft.com/office/powerpoint/2010/main" val="20481441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762000"/>
          </a:xfrm>
          <a:solidFill>
            <a:schemeClr val="tx2">
              <a:lumMod val="40000"/>
              <a:lumOff val="60000"/>
            </a:schemeClr>
          </a:solidFill>
        </p:spPr>
        <p:txBody>
          <a:bodyPr>
            <a:normAutofit/>
          </a:bodyPr>
          <a:lstStyle/>
          <a:p>
            <a:pPr algn="r" rtl="1"/>
            <a:r>
              <a:rPr lang="ar-IQ" b="1" dirty="0">
                <a:solidFill>
                  <a:schemeClr val="accent1"/>
                </a:solidFill>
              </a:rPr>
              <a:t>أساليب إدارة الجودة </a:t>
            </a:r>
            <a:endParaRPr lang="en-US" sz="4000" b="1" dirty="0">
              <a:solidFill>
                <a:schemeClr val="accent1"/>
              </a:solidFill>
            </a:endParaRPr>
          </a:p>
        </p:txBody>
      </p:sp>
      <p:sp>
        <p:nvSpPr>
          <p:cNvPr id="3" name="Content Placeholder 2"/>
          <p:cNvSpPr>
            <a:spLocks noGrp="1"/>
          </p:cNvSpPr>
          <p:nvPr>
            <p:ph idx="1"/>
          </p:nvPr>
        </p:nvSpPr>
        <p:spPr>
          <a:xfrm>
            <a:off x="76200" y="990600"/>
            <a:ext cx="8610600" cy="5715000"/>
          </a:xfrm>
        </p:spPr>
        <p:txBody>
          <a:bodyPr>
            <a:normAutofit/>
          </a:bodyPr>
          <a:lstStyle/>
          <a:p>
            <a:pPr marL="0" lvl="0" indent="0" algn="justLow" rtl="1">
              <a:lnSpc>
                <a:spcPct val="115000"/>
              </a:lnSpc>
              <a:spcBef>
                <a:spcPts val="0"/>
              </a:spcBef>
              <a:buSzPct val="108000"/>
              <a:buNone/>
            </a:pPr>
            <a:r>
              <a:rPr lang="ar-IQ" b="1" dirty="0">
                <a:ea typeface="Calibri"/>
              </a:rPr>
              <a:t>لإدارة الجودة ثلاثة محاور رئيسة هي تحسين الجودة وتخفيض التكلفة وزيادة الإنتاجية) ولكل من هذه المحاور أساليب متعددة ونفضلها كما يأتي :</a:t>
            </a:r>
          </a:p>
          <a:p>
            <a:pPr marL="0" lvl="0" indent="0" algn="justLow" rtl="1">
              <a:lnSpc>
                <a:spcPct val="115000"/>
              </a:lnSpc>
              <a:spcBef>
                <a:spcPts val="0"/>
              </a:spcBef>
              <a:buSzPct val="108000"/>
              <a:buNone/>
            </a:pPr>
            <a:r>
              <a:rPr lang="ar-IQ" b="1" dirty="0" smtClean="0">
                <a:ea typeface="Calibri"/>
              </a:rPr>
              <a:t>أ‌-</a:t>
            </a:r>
            <a:r>
              <a:rPr lang="en-US" b="1" dirty="0" smtClean="0">
                <a:ea typeface="Calibri"/>
              </a:rPr>
              <a:t> </a:t>
            </a:r>
            <a:r>
              <a:rPr lang="ar-IQ" b="1" dirty="0" smtClean="0">
                <a:ea typeface="Calibri"/>
              </a:rPr>
              <a:t>تحسين </a:t>
            </a:r>
            <a:r>
              <a:rPr lang="ar-IQ" b="1" dirty="0">
                <a:ea typeface="Calibri"/>
              </a:rPr>
              <a:t>الجودة : وتتم بإتباع الآتي :</a:t>
            </a:r>
          </a:p>
          <a:p>
            <a:pPr marL="0" lvl="0" indent="0" algn="justLow" rtl="1">
              <a:lnSpc>
                <a:spcPct val="115000"/>
              </a:lnSpc>
              <a:spcBef>
                <a:spcPts val="0"/>
              </a:spcBef>
              <a:buSzPct val="108000"/>
              <a:buNone/>
            </a:pPr>
            <a:r>
              <a:rPr lang="ar-IQ" b="1" dirty="0" smtClean="0">
                <a:ea typeface="Calibri"/>
              </a:rPr>
              <a:t>1.التزام </a:t>
            </a:r>
            <a:r>
              <a:rPr lang="ar-IQ" b="1" dirty="0">
                <a:ea typeface="Calibri"/>
              </a:rPr>
              <a:t>الإدارة العليا بتطبيق مفاهيم الجودة . </a:t>
            </a:r>
          </a:p>
          <a:p>
            <a:pPr marL="0" lvl="0" indent="0" algn="justLow" rtl="1">
              <a:lnSpc>
                <a:spcPct val="115000"/>
              </a:lnSpc>
              <a:spcBef>
                <a:spcPts val="0"/>
              </a:spcBef>
              <a:buSzPct val="108000"/>
              <a:buNone/>
            </a:pPr>
            <a:r>
              <a:rPr lang="ar-IQ" b="1" dirty="0" smtClean="0">
                <a:ea typeface="Calibri"/>
              </a:rPr>
              <a:t>2.التخطيط </a:t>
            </a:r>
            <a:r>
              <a:rPr lang="ar-IQ" b="1" dirty="0">
                <a:ea typeface="Calibri"/>
              </a:rPr>
              <a:t>الاستراتيجي للجودة .</a:t>
            </a:r>
          </a:p>
          <a:p>
            <a:pPr marL="0" lvl="0" indent="0" algn="justLow" rtl="1">
              <a:lnSpc>
                <a:spcPct val="115000"/>
              </a:lnSpc>
              <a:spcBef>
                <a:spcPts val="0"/>
              </a:spcBef>
              <a:buSzPct val="108000"/>
              <a:buNone/>
            </a:pPr>
            <a:r>
              <a:rPr lang="ar-IQ" b="1" dirty="0" smtClean="0">
                <a:ea typeface="Calibri"/>
              </a:rPr>
              <a:t>3.تقبل </a:t>
            </a:r>
            <a:r>
              <a:rPr lang="ar-IQ" b="1" dirty="0">
                <a:ea typeface="Calibri"/>
              </a:rPr>
              <a:t>مفاهيم الجودة .</a:t>
            </a:r>
          </a:p>
          <a:p>
            <a:pPr marL="0" lvl="0" indent="0" algn="justLow" rtl="1">
              <a:lnSpc>
                <a:spcPct val="115000"/>
              </a:lnSpc>
              <a:spcBef>
                <a:spcPts val="0"/>
              </a:spcBef>
              <a:buSzPct val="108000"/>
              <a:buNone/>
            </a:pPr>
            <a:r>
              <a:rPr lang="ar-IQ" b="1" dirty="0" smtClean="0">
                <a:ea typeface="Calibri"/>
              </a:rPr>
              <a:t>4.المشاركة </a:t>
            </a:r>
            <a:r>
              <a:rPr lang="ar-IQ" b="1" dirty="0">
                <a:ea typeface="Calibri"/>
              </a:rPr>
              <a:t>والتمكين .</a:t>
            </a:r>
          </a:p>
          <a:p>
            <a:pPr marL="0" lvl="0" indent="0" algn="justLow" rtl="1">
              <a:lnSpc>
                <a:spcPct val="115000"/>
              </a:lnSpc>
              <a:spcBef>
                <a:spcPts val="0"/>
              </a:spcBef>
              <a:buSzPct val="108000"/>
              <a:buNone/>
            </a:pPr>
            <a:r>
              <a:rPr lang="ar-IQ" b="1" dirty="0" smtClean="0">
                <a:ea typeface="Calibri"/>
              </a:rPr>
              <a:t>5.التدريب </a:t>
            </a:r>
            <a:r>
              <a:rPr lang="ar-IQ" b="1" dirty="0">
                <a:ea typeface="Calibri"/>
              </a:rPr>
              <a:t>.</a:t>
            </a:r>
          </a:p>
          <a:p>
            <a:pPr marL="0" lvl="0" indent="0" algn="justLow" rtl="1">
              <a:lnSpc>
                <a:spcPct val="115000"/>
              </a:lnSpc>
              <a:spcBef>
                <a:spcPts val="0"/>
              </a:spcBef>
              <a:buSzPct val="108000"/>
              <a:buNone/>
            </a:pPr>
            <a:r>
              <a:rPr lang="ar-IQ" b="1" dirty="0" smtClean="0">
                <a:ea typeface="Calibri"/>
              </a:rPr>
              <a:t>6.تحفيز </a:t>
            </a:r>
            <a:r>
              <a:rPr lang="ar-IQ" b="1" dirty="0">
                <a:ea typeface="Calibri"/>
              </a:rPr>
              <a:t>المستفيدين .</a:t>
            </a:r>
          </a:p>
          <a:p>
            <a:pPr marL="0" lvl="0" indent="0" algn="justLow" rtl="1">
              <a:lnSpc>
                <a:spcPct val="115000"/>
              </a:lnSpc>
              <a:spcBef>
                <a:spcPts val="0"/>
              </a:spcBef>
              <a:buSzPct val="108000"/>
              <a:buNone/>
            </a:pPr>
            <a:r>
              <a:rPr lang="ar-IQ" b="1" dirty="0" smtClean="0">
                <a:ea typeface="Calibri"/>
              </a:rPr>
              <a:t>7.منع </a:t>
            </a:r>
            <a:r>
              <a:rPr lang="ar-IQ" b="1" dirty="0">
                <a:ea typeface="Calibri"/>
              </a:rPr>
              <a:t>الأخطاء قبل وقوعها.</a:t>
            </a:r>
          </a:p>
          <a:p>
            <a:pPr marL="0" lvl="0" indent="0" algn="justLow" rtl="1">
              <a:lnSpc>
                <a:spcPct val="115000"/>
              </a:lnSpc>
              <a:spcBef>
                <a:spcPts val="0"/>
              </a:spcBef>
              <a:buSzPct val="108000"/>
              <a:buNone/>
            </a:pPr>
            <a:r>
              <a:rPr lang="ar-IQ" b="1" dirty="0" smtClean="0">
                <a:ea typeface="Calibri"/>
              </a:rPr>
              <a:t>8.التحسين </a:t>
            </a:r>
            <a:r>
              <a:rPr lang="ar-IQ" b="1" dirty="0">
                <a:ea typeface="Calibri"/>
              </a:rPr>
              <a:t>المستمر.</a:t>
            </a:r>
          </a:p>
          <a:p>
            <a:pPr marL="0" lvl="0" indent="0" algn="justLow" rtl="1">
              <a:lnSpc>
                <a:spcPct val="115000"/>
              </a:lnSpc>
              <a:spcBef>
                <a:spcPts val="0"/>
              </a:spcBef>
              <a:buSzPct val="108000"/>
              <a:buNone/>
            </a:pPr>
            <a:r>
              <a:rPr lang="ar-IQ" b="1" dirty="0" smtClean="0">
                <a:ea typeface="Calibri"/>
              </a:rPr>
              <a:t>9.التركيز </a:t>
            </a:r>
            <a:r>
              <a:rPr lang="ar-IQ" b="1" dirty="0">
                <a:ea typeface="Calibri"/>
              </a:rPr>
              <a:t>على المستفيدين</a:t>
            </a:r>
          </a:p>
          <a:p>
            <a:pPr marL="0" lvl="0" indent="0" algn="justLow" rtl="1">
              <a:lnSpc>
                <a:spcPct val="115000"/>
              </a:lnSpc>
              <a:spcBef>
                <a:spcPts val="0"/>
              </a:spcBef>
              <a:buSzPct val="108000"/>
              <a:buNone/>
            </a:pPr>
            <a:r>
              <a:rPr lang="ar-IQ" b="1" dirty="0" smtClean="0">
                <a:ea typeface="Calibri"/>
              </a:rPr>
              <a:t>10.القياس </a:t>
            </a:r>
            <a:r>
              <a:rPr lang="ar-IQ" b="1" dirty="0">
                <a:ea typeface="Calibri"/>
              </a:rPr>
              <a:t>والتحليل</a:t>
            </a:r>
            <a:r>
              <a:rPr lang="ar-IQ" b="1" dirty="0" smtClean="0">
                <a:ea typeface="Calibri"/>
              </a:rPr>
              <a:t>.</a:t>
            </a:r>
            <a:endParaRPr lang="ar-IQ" b="1" dirty="0">
              <a:ea typeface="Calibri"/>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1951037"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11700"/>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9973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324600"/>
          </a:xfrm>
        </p:spPr>
        <p:txBody>
          <a:bodyPr>
            <a:normAutofit fontScale="92500"/>
          </a:bodyPr>
          <a:lstStyle/>
          <a:p>
            <a:pPr marL="0" indent="0" algn="justLow" rtl="1">
              <a:buNone/>
            </a:pPr>
            <a:r>
              <a:rPr lang="ar-IQ" dirty="0" smtClean="0"/>
              <a:t>ب‌-</a:t>
            </a:r>
            <a:r>
              <a:rPr lang="en-US" dirty="0" smtClean="0"/>
              <a:t> </a:t>
            </a:r>
            <a:r>
              <a:rPr lang="ar-IQ" dirty="0" smtClean="0"/>
              <a:t>تخفيض </a:t>
            </a:r>
            <a:r>
              <a:rPr lang="ar-IQ" dirty="0"/>
              <a:t>التكلفة : التكلفة الجودة محوران هما :</a:t>
            </a:r>
          </a:p>
          <a:p>
            <a:pPr marL="0" indent="0" algn="justLow" rtl="1">
              <a:buNone/>
            </a:pPr>
            <a:r>
              <a:rPr lang="ar-IQ" dirty="0" smtClean="0"/>
              <a:t>أ‌-</a:t>
            </a:r>
            <a:r>
              <a:rPr lang="en-US" dirty="0" smtClean="0"/>
              <a:t> </a:t>
            </a:r>
            <a:r>
              <a:rPr lang="ar-IQ" dirty="0" smtClean="0"/>
              <a:t>المحور </a:t>
            </a:r>
            <a:r>
              <a:rPr lang="ar-IQ" dirty="0"/>
              <a:t>الأول: تكلفة إيجابية وتستحوذ على ما يصل إلى 50% من ميزانية الجودة، وتنقسم على قسمين: </a:t>
            </a:r>
          </a:p>
          <a:p>
            <a:pPr marL="0" indent="0" algn="justLow" rtl="1">
              <a:buNone/>
            </a:pPr>
            <a:r>
              <a:rPr lang="ar-IQ" dirty="0" smtClean="0"/>
              <a:t>-</a:t>
            </a:r>
            <a:r>
              <a:rPr lang="en-US" dirty="0" smtClean="0"/>
              <a:t> </a:t>
            </a:r>
            <a:r>
              <a:rPr lang="ar-IQ" dirty="0" smtClean="0"/>
              <a:t>تكلفة </a:t>
            </a:r>
            <a:r>
              <a:rPr lang="ar-IQ" dirty="0"/>
              <a:t>وقائية وتتمثل في تعيين مستشارين وموظفين لتنسيق برامج الجودة. </a:t>
            </a:r>
          </a:p>
          <a:p>
            <a:pPr marL="0" indent="0" algn="justLow" rtl="1">
              <a:buNone/>
            </a:pPr>
            <a:r>
              <a:rPr lang="ar-IQ" dirty="0" smtClean="0"/>
              <a:t>-</a:t>
            </a:r>
            <a:r>
              <a:rPr lang="en-US" dirty="0" smtClean="0"/>
              <a:t> </a:t>
            </a:r>
            <a:r>
              <a:rPr lang="ar-IQ" dirty="0" smtClean="0"/>
              <a:t>تكلفة </a:t>
            </a:r>
            <a:r>
              <a:rPr lang="ar-IQ" dirty="0"/>
              <a:t>التقويم وتنصب على برامج التقويم الداخلي التي تتم من داخل الجهة أو التقويم الخارجي الذي يتم من خارج الجهة عن طريق هيئات متخصصة الإنتاج لمراجعة وتقويم الجودة .</a:t>
            </a:r>
          </a:p>
          <a:p>
            <a:pPr marL="0" indent="0" algn="justLow" rtl="1">
              <a:buNone/>
            </a:pPr>
            <a:r>
              <a:rPr lang="ar-IQ" dirty="0" smtClean="0"/>
              <a:t>ب‌-</a:t>
            </a:r>
            <a:r>
              <a:rPr lang="en-US" dirty="0" smtClean="0"/>
              <a:t> </a:t>
            </a:r>
            <a:r>
              <a:rPr lang="ar-IQ" dirty="0" smtClean="0"/>
              <a:t>المحور </a:t>
            </a:r>
            <a:r>
              <a:rPr lang="ar-IQ" dirty="0"/>
              <a:t>الثاني:  تكلفة سلبية وتستنزف ما يصل إلى 50% من ميزانية الجودة وتنقسم إلى قسمين :</a:t>
            </a:r>
          </a:p>
          <a:p>
            <a:pPr marL="0" indent="0" algn="justLow" rtl="1">
              <a:buNone/>
            </a:pPr>
            <a:r>
              <a:rPr lang="ar-IQ" dirty="0" smtClean="0"/>
              <a:t>-</a:t>
            </a:r>
            <a:r>
              <a:rPr lang="en-US" dirty="0" smtClean="0"/>
              <a:t> </a:t>
            </a:r>
            <a:r>
              <a:rPr lang="ar-IQ" dirty="0" smtClean="0"/>
              <a:t>تكلفة </a:t>
            </a:r>
            <a:r>
              <a:rPr lang="ar-IQ" dirty="0"/>
              <a:t>العيوب والأخطاء الداخلية التي تحدث أثناء تأدية العمل .</a:t>
            </a:r>
          </a:p>
          <a:p>
            <a:pPr marL="0" indent="0" algn="justLow" rtl="1">
              <a:buNone/>
            </a:pPr>
            <a:r>
              <a:rPr lang="ar-IQ" dirty="0" smtClean="0"/>
              <a:t>-</a:t>
            </a:r>
            <a:r>
              <a:rPr lang="en-US" dirty="0" smtClean="0"/>
              <a:t> </a:t>
            </a:r>
            <a:r>
              <a:rPr lang="ar-IQ" dirty="0" smtClean="0"/>
              <a:t>تكلفة </a:t>
            </a:r>
            <a:r>
              <a:rPr lang="ar-IQ" dirty="0"/>
              <a:t>العيوب والأخطاء الخارجية التي تكتشف بعد الانتهاء من الأعطال المطلوب إنجازها .</a:t>
            </a:r>
          </a:p>
          <a:p>
            <a:pPr marL="0" indent="0" algn="justLow" rtl="1">
              <a:buNone/>
            </a:pPr>
            <a:r>
              <a:rPr lang="ar-IQ" dirty="0" smtClean="0"/>
              <a:t>ت‌-</a:t>
            </a:r>
            <a:r>
              <a:rPr lang="en-US" dirty="0" smtClean="0"/>
              <a:t> </a:t>
            </a:r>
            <a:r>
              <a:rPr lang="ar-IQ" dirty="0" smtClean="0"/>
              <a:t>زيادة </a:t>
            </a:r>
            <a:r>
              <a:rPr lang="ar-IQ" dirty="0"/>
              <a:t>الإنتاجية: حتى يتسنى لنا رفع الإنتاجية يتعين علينا القيام بما يلي : </a:t>
            </a:r>
          </a:p>
          <a:p>
            <a:pPr marL="0" indent="0" algn="justLow" rtl="1">
              <a:buNone/>
            </a:pPr>
            <a:r>
              <a:rPr lang="ar-IQ" dirty="0" smtClean="0"/>
              <a:t>1.</a:t>
            </a:r>
            <a:r>
              <a:rPr lang="en-US" dirty="0" smtClean="0"/>
              <a:t> </a:t>
            </a:r>
            <a:r>
              <a:rPr lang="ar-IQ" dirty="0" smtClean="0"/>
              <a:t>حسن </a:t>
            </a:r>
            <a:r>
              <a:rPr lang="ar-IQ" dirty="0"/>
              <a:t>اختيار العاملين لكل وظيفة مهما كان موقعها في الهيكل التنظيمي للجهة .</a:t>
            </a:r>
          </a:p>
          <a:p>
            <a:pPr marL="0" indent="0" algn="justLow" rtl="1">
              <a:buNone/>
            </a:pPr>
            <a:r>
              <a:rPr lang="ar-IQ" dirty="0" smtClean="0"/>
              <a:t>2.</a:t>
            </a:r>
            <a:r>
              <a:rPr lang="en-US" dirty="0" smtClean="0"/>
              <a:t> </a:t>
            </a:r>
            <a:r>
              <a:rPr lang="ar-IQ" dirty="0" smtClean="0"/>
              <a:t>الدقة </a:t>
            </a:r>
            <a:r>
              <a:rPr lang="ar-IQ" dirty="0"/>
              <a:t>في وضع الموظف المناسب في المكان المناسب</a:t>
            </a:r>
          </a:p>
          <a:p>
            <a:pPr marL="0" indent="0" algn="justLow" rtl="1">
              <a:buNone/>
            </a:pPr>
            <a:r>
              <a:rPr lang="ar-IQ" dirty="0" smtClean="0"/>
              <a:t>3.</a:t>
            </a:r>
            <a:r>
              <a:rPr lang="en-US" dirty="0" smtClean="0"/>
              <a:t> </a:t>
            </a:r>
            <a:r>
              <a:rPr lang="ar-IQ" dirty="0" smtClean="0"/>
              <a:t>تحديد </a:t>
            </a:r>
            <a:r>
              <a:rPr lang="ar-IQ" dirty="0"/>
              <a:t>مستوى الإنتاجية المستهدف من كل عملية وذلك بالتنسيق بين العاملين ورؤسائهم المباشرين</a:t>
            </a:r>
          </a:p>
          <a:p>
            <a:pPr marL="0" indent="0" algn="justLow" rtl="1">
              <a:buNone/>
            </a:pPr>
            <a:r>
              <a:rPr lang="ar-IQ" dirty="0" smtClean="0"/>
              <a:t>4.</a:t>
            </a:r>
            <a:r>
              <a:rPr lang="en-US" dirty="0" smtClean="0"/>
              <a:t> </a:t>
            </a:r>
            <a:r>
              <a:rPr lang="ar-IQ" dirty="0" smtClean="0"/>
              <a:t>متابعة </a:t>
            </a:r>
            <a:r>
              <a:rPr lang="ar-IQ" dirty="0"/>
              <a:t>تنفيذ الأعمال ومقارنة نتائجها بالأهداف الموضوعة سلفاً .</a:t>
            </a:r>
          </a:p>
          <a:p>
            <a:pPr marL="0" indent="0" algn="r" rtl="1">
              <a:buNone/>
            </a:pPr>
            <a:endParaRPr lang="en-US" dirty="0"/>
          </a:p>
        </p:txBody>
      </p:sp>
    </p:spTree>
    <p:extLst>
      <p:ext uri="{BB962C8B-B14F-4D97-AF65-F5344CB8AC3E}">
        <p14:creationId xmlns:p14="http://schemas.microsoft.com/office/powerpoint/2010/main" val="2993150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600</TotalTime>
  <Words>2039</Words>
  <Application>Microsoft Office PowerPoint</Application>
  <PresentationFormat>On-screen Show (4:3)</PresentationFormat>
  <Paragraphs>110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وزارة التعليم العالي والبحث العلمي الجامعة المستنصرية كلية الادارة والاقتصاد قسم ادارة الاعمال دبلوم عالي في التخطيط الاستراتيجي   </vt:lpstr>
      <vt:lpstr>مقدمة</vt:lpstr>
      <vt:lpstr>مفهوم إدارة الجودة الشاملة </vt:lpstr>
      <vt:lpstr>PowerPoint Presentation</vt:lpstr>
      <vt:lpstr>أهداف إدارة الجودة الشاملة </vt:lpstr>
      <vt:lpstr>متطلبات إدارة الجودة الشاملة </vt:lpstr>
      <vt:lpstr>فوائد إدارة الجودة الشاملة </vt:lpstr>
      <vt:lpstr>أساليب إدارة الجودة </vt:lpstr>
      <vt:lpstr>PowerPoint Presentation</vt:lpstr>
      <vt:lpstr>العولمة مفهوم العولمة </vt:lpstr>
      <vt:lpstr>PowerPoint Presentation</vt:lpstr>
      <vt:lpstr>اليات العولمة</vt:lpstr>
      <vt:lpstr>PowerPoint Presentation</vt:lpstr>
      <vt:lpstr>الظواهر المرافقة للعولمة</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azhr</dc:creator>
  <cp:lastModifiedBy>azhr</cp:lastModifiedBy>
  <cp:revision>43</cp:revision>
  <dcterms:created xsi:type="dcterms:W3CDTF">2021-05-04T18:11:28Z</dcterms:created>
  <dcterms:modified xsi:type="dcterms:W3CDTF">2023-10-22T18:03:48Z</dcterms:modified>
</cp:coreProperties>
</file>