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B91A659B-2480-458B-B6C4-6229DE826EE5}" type="datetimeFigureOut">
              <a:rPr lang="ar-IQ" smtClean="0"/>
              <a:t>12/09/1445</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B8B97464-B538-488E-94D4-231FF6897FD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B91A659B-2480-458B-B6C4-6229DE826EE5}" type="datetimeFigureOut">
              <a:rPr lang="ar-IQ" smtClean="0"/>
              <a:t>12/09/1445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B91A659B-2480-458B-B6C4-6229DE826EE5}" type="datetimeFigureOut">
              <a:rPr lang="ar-IQ" smtClean="0"/>
              <a:t>12/09/1445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B91A659B-2480-458B-B6C4-6229DE826EE5}" type="datetimeFigureOut">
              <a:rPr lang="ar-IQ" smtClean="0"/>
              <a:t>12/09/1445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B91A659B-2480-458B-B6C4-6229DE826EE5}" type="datetimeFigureOut">
              <a:rPr lang="ar-IQ" smtClean="0"/>
              <a:t>12/09/1445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8B97464-B538-488E-94D4-231FF6897FD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B91A659B-2480-458B-B6C4-6229DE826EE5}" type="datetimeFigureOut">
              <a:rPr lang="ar-IQ" smtClean="0"/>
              <a:t>12/09/1445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B91A659B-2480-458B-B6C4-6229DE826EE5}" type="datetimeFigureOut">
              <a:rPr lang="ar-IQ" smtClean="0"/>
              <a:t>12/09/1445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B91A659B-2480-458B-B6C4-6229DE826EE5}" type="datetimeFigureOut">
              <a:rPr lang="ar-IQ" smtClean="0"/>
              <a:t>12/09/1445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A659B-2480-458B-B6C4-6229DE826EE5}" type="datetimeFigureOut">
              <a:rPr lang="ar-IQ" smtClean="0"/>
              <a:t>12/09/1445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B91A659B-2480-458B-B6C4-6229DE826EE5}" type="datetimeFigureOut">
              <a:rPr lang="ar-IQ" smtClean="0"/>
              <a:t>12/09/1445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8B97464-B538-488E-94D4-231FF6897FD8}"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B91A659B-2480-458B-B6C4-6229DE826EE5}" type="datetimeFigureOut">
              <a:rPr lang="ar-IQ" smtClean="0"/>
              <a:t>12/09/1445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B8B97464-B538-488E-94D4-231FF6897FD8}"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91A659B-2480-458B-B6C4-6229DE826EE5}" type="datetimeFigureOut">
              <a:rPr lang="ar-IQ" smtClean="0"/>
              <a:t>12/09/1445</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8B97464-B538-488E-94D4-231FF6897FD8}"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71600" y="1268760"/>
            <a:ext cx="6336704" cy="2232248"/>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ctr"/>
            <a:r>
              <a:rPr lang="ar-IQ" sz="2700" b="1" dirty="0" smtClean="0">
                <a:effectLst/>
              </a:rPr>
              <a:t/>
            </a:r>
            <a:br>
              <a:rPr lang="ar-IQ" sz="2700" b="1" dirty="0" smtClean="0">
                <a:effectLst/>
              </a:rPr>
            </a:br>
            <a:r>
              <a:rPr lang="ar-IQ" sz="2700" b="1" dirty="0" smtClean="0">
                <a:effectLst/>
              </a:rPr>
              <a:t/>
            </a:r>
            <a:br>
              <a:rPr lang="ar-IQ" sz="2700" b="1" dirty="0" smtClean="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b="1" dirty="0">
                <a:effectLst/>
              </a:rPr>
              <a:t/>
            </a:r>
            <a:br>
              <a:rPr lang="ar-IQ" sz="2700" b="1" dirty="0">
                <a:effectLst/>
              </a:rPr>
            </a:br>
            <a:r>
              <a:rPr lang="ar-IQ" sz="2700" b="1" dirty="0" smtClean="0">
                <a:effectLst/>
              </a:rPr>
              <a:t/>
            </a:r>
            <a:br>
              <a:rPr lang="ar-IQ" sz="2700" b="1" dirty="0" smtClean="0">
                <a:effectLst/>
              </a:rPr>
            </a:br>
            <a:r>
              <a:rPr lang="ar-IQ" sz="2700" dirty="0">
                <a:effectLst/>
              </a:rPr>
              <a:t>ادارة المعرفة </a:t>
            </a:r>
            <a:br>
              <a:rPr lang="ar-IQ" sz="2700" dirty="0">
                <a:effectLst/>
              </a:rPr>
            </a:br>
            <a:r>
              <a:rPr lang="ar-IQ" sz="2700" dirty="0">
                <a:effectLst/>
              </a:rPr>
              <a:t>هندسة ادارة المعرفة والثقافة + ادوات ونماذج ادارة المعرفة </a:t>
            </a:r>
            <a:r>
              <a:rPr lang="en-US" sz="2700" dirty="0" smtClean="0">
                <a:effectLst/>
              </a:rPr>
              <a:t> </a:t>
            </a:r>
            <a:r>
              <a:rPr lang="ar-IQ" sz="2700" b="1" dirty="0">
                <a:effectLst/>
              </a:rPr>
              <a:t/>
            </a:r>
            <a:br>
              <a:rPr lang="ar-IQ" sz="2700" b="1" dirty="0">
                <a:effectLst/>
              </a:rPr>
            </a:br>
            <a:endParaRPr lang="ar-IQ" dirty="0">
              <a:solidFill>
                <a:srgbClr val="FF0000"/>
              </a:solidFill>
            </a:endParaRPr>
          </a:p>
        </p:txBody>
      </p:sp>
      <p:sp>
        <p:nvSpPr>
          <p:cNvPr id="3" name="عنوان فرعي 2"/>
          <p:cNvSpPr>
            <a:spLocks noGrp="1"/>
          </p:cNvSpPr>
          <p:nvPr>
            <p:ph type="subTitle" idx="1"/>
          </p:nvPr>
        </p:nvSpPr>
        <p:spPr>
          <a:xfrm>
            <a:off x="1043608" y="3645024"/>
            <a:ext cx="7992888" cy="3024336"/>
          </a:xfrm>
        </p:spPr>
        <p:style>
          <a:lnRef idx="1">
            <a:schemeClr val="accent1"/>
          </a:lnRef>
          <a:fillRef idx="2">
            <a:schemeClr val="accent1"/>
          </a:fillRef>
          <a:effectRef idx="1">
            <a:schemeClr val="accent1"/>
          </a:effectRef>
          <a:fontRef idx="minor">
            <a:schemeClr val="dk1"/>
          </a:fontRef>
        </p:style>
        <p:txBody>
          <a:bodyPr>
            <a:normAutofit/>
          </a:bodyPr>
          <a:lstStyle/>
          <a:p>
            <a:pPr algn="ctr"/>
            <a:endParaRPr lang="ar-IQ" dirty="0"/>
          </a:p>
          <a:p>
            <a:pPr algn="ctr"/>
            <a:r>
              <a:rPr lang="ar-IQ" dirty="0"/>
              <a:t>كجزء من متطلبات مادة ادارة المعرفة </a:t>
            </a:r>
          </a:p>
          <a:p>
            <a:pPr algn="ctr"/>
            <a:r>
              <a:rPr lang="ar-IQ" dirty="0"/>
              <a:t>من اعداد الطالب هاشم جسام محمد</a:t>
            </a:r>
          </a:p>
          <a:p>
            <a:pPr algn="ctr"/>
            <a:r>
              <a:rPr lang="ar-IQ" dirty="0"/>
              <a:t>مقدمة الى </a:t>
            </a:r>
          </a:p>
          <a:p>
            <a:pPr algn="ctr"/>
            <a:r>
              <a:rPr lang="ar-IQ" dirty="0"/>
              <a:t>الاستاذ الدكتور سمية عباس مجيد </a:t>
            </a:r>
          </a:p>
        </p:txBody>
      </p:sp>
      <p:pic>
        <p:nvPicPr>
          <p:cNvPr id="4" name="صورة 1"/>
          <p:cNvPicPr>
            <a:picLocks noGrp="1"/>
          </p:cNvPicPr>
          <p:nvPr>
            <p:ph sz="half" idx="4294967295"/>
          </p:nvPr>
        </p:nvPicPr>
        <p:blipFill>
          <a:blip r:embed="rId2">
            <a:extLst>
              <a:ext uri="{28A0092B-C50C-407E-A947-70E740481C1C}">
                <a14:useLocalDpi xmlns:a14="http://schemas.microsoft.com/office/drawing/2010/main" val="0"/>
              </a:ext>
            </a:extLst>
          </a:blip>
          <a:srcRect/>
          <a:stretch>
            <a:fillRect/>
          </a:stretch>
        </p:blipFill>
        <p:spPr bwMode="auto">
          <a:xfrm>
            <a:off x="7127875" y="0"/>
            <a:ext cx="2016125" cy="1800225"/>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867209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dirty="0"/>
              <a:t>نماذج إدارة المعرفة(</a:t>
            </a:r>
            <a:r>
              <a:rPr lang="en-US" dirty="0"/>
              <a:t>Knowledge management models)</a:t>
            </a:r>
            <a:endParaRPr lang="ar-IQ" dirty="0"/>
          </a:p>
        </p:txBody>
      </p:sp>
      <p:sp>
        <p:nvSpPr>
          <p:cNvPr id="3" name="عنصر نائب للمحتوى 2"/>
          <p:cNvSpPr>
            <a:spLocks noGrp="1"/>
          </p:cNvSpPr>
          <p:nvPr>
            <p:ph idx="1"/>
          </p:nvPr>
        </p:nvSpPr>
        <p:spPr/>
        <p:txBody>
          <a:bodyPr>
            <a:normAutofit/>
          </a:bodyPr>
          <a:lstStyle/>
          <a:p>
            <a:pPr marL="0" indent="0">
              <a:buNone/>
            </a:pPr>
            <a:r>
              <a:rPr lang="ar-IQ" dirty="0"/>
              <a:t>لقد قدمت نماذج عديدة لإدارة المعرفة في محاولة لفهم وتوجيه جهود وأنشطة إدارة المعرفة في</a:t>
            </a:r>
          </a:p>
          <a:p>
            <a:pPr marL="0" indent="0">
              <a:buNone/>
            </a:pPr>
            <a:r>
              <a:rPr lang="ar-IQ" dirty="0"/>
              <a:t>الشركاء في بناء استراتيجياتها وافتراضاتها الأساسية ونعرض فيما يأتي لبعض التي يمكن الاستفادة منها في تطوير إدارة المعرفة في الشركات التي آخذت تعول على المعرفة الكثيفة في أعمالها : </a:t>
            </a:r>
          </a:p>
          <a:p>
            <a:pPr marL="0" indent="0">
              <a:buNone/>
            </a:pPr>
            <a:r>
              <a:rPr lang="ar-IQ" dirty="0"/>
              <a:t> - نموذج </a:t>
            </a:r>
            <a:r>
              <a:rPr lang="ar-IQ" dirty="0" err="1"/>
              <a:t>ليورنارد</a:t>
            </a:r>
            <a:r>
              <a:rPr lang="ar-IQ" dirty="0"/>
              <a:t> </a:t>
            </a:r>
            <a:r>
              <a:rPr lang="ar-IQ" dirty="0" err="1"/>
              <a:t>بارتون</a:t>
            </a:r>
            <a:r>
              <a:rPr lang="ar-IQ" dirty="0"/>
              <a:t> لإدارة المعرفة : </a:t>
            </a:r>
          </a:p>
          <a:p>
            <a:pPr marL="0" indent="0">
              <a:buNone/>
            </a:pPr>
            <a:r>
              <a:rPr lang="ar-IQ" dirty="0"/>
              <a:t>يقوم على أساس أن المعرفة في الشركات تمثل مقدرة جوهرية </a:t>
            </a:r>
            <a:r>
              <a:rPr lang="ar-IQ" dirty="0" err="1"/>
              <a:t>وإن</a:t>
            </a:r>
            <a:r>
              <a:rPr lang="ar-IQ" dirty="0"/>
              <a:t> </a:t>
            </a:r>
            <a:r>
              <a:rPr lang="en-US" dirty="0"/>
              <a:t>L.BARTON </a:t>
            </a:r>
            <a:r>
              <a:rPr lang="ar-IQ" dirty="0"/>
              <a:t>نموذج ليونارد </a:t>
            </a:r>
            <a:r>
              <a:rPr lang="ar-IQ" dirty="0" err="1"/>
              <a:t>بارتون</a:t>
            </a:r>
            <a:r>
              <a:rPr lang="ar-IQ" dirty="0"/>
              <a:t> هذه المعرفة المقدرة </a:t>
            </a:r>
            <a:r>
              <a:rPr lang="ar-IQ" dirty="0" smtClean="0"/>
              <a:t>الجوهرية.</a:t>
            </a:r>
            <a:endParaRPr lang="ar-IQ" dirty="0"/>
          </a:p>
        </p:txBody>
      </p:sp>
    </p:spTree>
    <p:extLst>
      <p:ext uri="{BB962C8B-B14F-4D97-AF65-F5344CB8AC3E}">
        <p14:creationId xmlns:p14="http://schemas.microsoft.com/office/powerpoint/2010/main" val="3475135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smtClean="0"/>
              <a:t>نموذج </a:t>
            </a:r>
            <a:r>
              <a:rPr lang="ar-IQ" dirty="0"/>
              <a:t>موئل </a:t>
            </a:r>
            <a:r>
              <a:rPr lang="ar-IQ" dirty="0" err="1"/>
              <a:t>لادارة</a:t>
            </a:r>
            <a:r>
              <a:rPr lang="ar-IQ" dirty="0"/>
              <a:t> المعرفة </a:t>
            </a:r>
            <a:endParaRPr lang="ar-IQ" dirty="0"/>
          </a:p>
        </p:txBody>
      </p:sp>
      <p:sp>
        <p:nvSpPr>
          <p:cNvPr id="3" name="عنصر نائب للمحتوى 2"/>
          <p:cNvSpPr>
            <a:spLocks noGrp="1"/>
          </p:cNvSpPr>
          <p:nvPr>
            <p:ph idx="1"/>
          </p:nvPr>
        </p:nvSpPr>
        <p:spPr/>
        <p:txBody>
          <a:bodyPr>
            <a:normAutofit/>
          </a:bodyPr>
          <a:lstStyle/>
          <a:p>
            <a:pPr marL="0" indent="0">
              <a:buNone/>
            </a:pPr>
            <a:r>
              <a:rPr lang="en-US" dirty="0"/>
              <a:t>( </a:t>
            </a:r>
            <a:r>
              <a:rPr lang="en-US" dirty="0" err="1"/>
              <a:t>D.E.Winosky</a:t>
            </a:r>
            <a:r>
              <a:rPr lang="en-US" dirty="0"/>
              <a:t>) </a:t>
            </a:r>
            <a:r>
              <a:rPr lang="ar-IQ" dirty="0"/>
              <a:t>وهذا النموذج قدمه </a:t>
            </a:r>
            <a:r>
              <a:rPr lang="ar-IQ" dirty="0" err="1"/>
              <a:t>دينسوين</a:t>
            </a:r>
            <a:r>
              <a:rPr lang="ar-IQ" dirty="0"/>
              <a:t> وسكاي ويقوم النموذج على أن المعرفة هي خبرة بدون بداية ولانهاية، لهذا فإن هنا كسلسلة دائرية لإدارة المعرفة، وفي هذا النموذج ذي السلسلة الدائرية هنا كأربعة مكونات متفاعلة، كل </a:t>
            </a:r>
            <a:r>
              <a:rPr lang="ar-IQ" dirty="0" err="1"/>
              <a:t>ووالمكونات</a:t>
            </a:r>
            <a:r>
              <a:rPr lang="ar-IQ" dirty="0"/>
              <a:t> الأربعة التي يقوم عليها النموذج هي </a:t>
            </a:r>
          </a:p>
          <a:p>
            <a:pPr marL="0" indent="0">
              <a:buNone/>
            </a:pPr>
            <a:r>
              <a:rPr lang="ar-IQ" dirty="0"/>
              <a:t>- القاعدة الأساسية لإدارة المعرفة( ماذا يتم ويتابع الآن )تتمثل في كل البيانات والمعلومات </a:t>
            </a:r>
          </a:p>
          <a:p>
            <a:pPr marL="0" indent="0">
              <a:buNone/>
            </a:pPr>
            <a:r>
              <a:rPr lang="ar-IQ" dirty="0"/>
              <a:t>المتداولة من خلال أدوات إدارة المعرفة في المؤسسة، أي أن الهيكلة الفنية لإدارة المعرفة التي</a:t>
            </a:r>
          </a:p>
          <a:p>
            <a:pPr marL="0" indent="0">
              <a:buNone/>
            </a:pPr>
            <a:r>
              <a:rPr lang="ar-IQ" dirty="0"/>
              <a:t>تستخدم وتنشئ في إمكانات موئل إدارة المعرفة.</a:t>
            </a:r>
          </a:p>
          <a:p>
            <a:pPr marL="0" indent="0">
              <a:buNone/>
            </a:pPr>
            <a:r>
              <a:rPr lang="ar-IQ" dirty="0" smtClean="0"/>
              <a:t>احد </a:t>
            </a:r>
            <a:r>
              <a:rPr lang="ar-IQ" dirty="0"/>
              <a:t>منها يعمل بشكل  مستقل إلا أنها في نفس الوقت ذات اعتماد متبادل . </a:t>
            </a:r>
            <a:r>
              <a:rPr lang="ar-IQ" dirty="0" smtClean="0"/>
              <a:t> </a:t>
            </a:r>
            <a:endParaRPr lang="ar-IQ" dirty="0"/>
          </a:p>
        </p:txBody>
      </p:sp>
    </p:spTree>
    <p:extLst>
      <p:ext uri="{BB962C8B-B14F-4D97-AF65-F5344CB8AC3E}">
        <p14:creationId xmlns:p14="http://schemas.microsoft.com/office/powerpoint/2010/main" val="86559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endParaRPr lang="ar-IQ" dirty="0" smtClean="0"/>
          </a:p>
          <a:p>
            <a:endParaRPr lang="ar-IQ" dirty="0"/>
          </a:p>
          <a:p>
            <a:pPr marL="82296" indent="0" algn="ctr">
              <a:buNone/>
            </a:pPr>
            <a:r>
              <a:rPr lang="ar-IQ" sz="6600" b="1" dirty="0" smtClean="0"/>
              <a:t>شكراً </a:t>
            </a:r>
            <a:r>
              <a:rPr lang="ar-IQ" sz="6600" b="1" dirty="0" err="1" smtClean="0"/>
              <a:t>لاصغائكم</a:t>
            </a:r>
            <a:endParaRPr lang="ar-IQ" sz="6600" b="1" dirty="0"/>
          </a:p>
        </p:txBody>
      </p:sp>
    </p:spTree>
    <p:extLst>
      <p:ext uri="{BB962C8B-B14F-4D97-AF65-F5344CB8AC3E}">
        <p14:creationId xmlns:p14="http://schemas.microsoft.com/office/powerpoint/2010/main" val="2197601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15616" y="274638"/>
            <a:ext cx="7818072" cy="994122"/>
          </a:xfrm>
        </p:spPr>
        <p:txBody>
          <a:bodyPr>
            <a:noAutofit/>
          </a:bodyPr>
          <a:lstStyle/>
          <a:p>
            <a:pPr algn="r"/>
            <a:r>
              <a:rPr lang="ar-IQ" sz="2400" b="1" dirty="0" smtClean="0"/>
              <a:t/>
            </a:r>
            <a:br>
              <a:rPr lang="ar-IQ" sz="2400" b="1" dirty="0" smtClean="0"/>
            </a:br>
            <a:endParaRPr lang="ar-IQ" sz="2400" dirty="0"/>
          </a:p>
        </p:txBody>
      </p:sp>
      <p:sp>
        <p:nvSpPr>
          <p:cNvPr id="3" name="عنصر نائب للمحتوى 2"/>
          <p:cNvSpPr>
            <a:spLocks noGrp="1"/>
          </p:cNvSpPr>
          <p:nvPr>
            <p:ph idx="1"/>
          </p:nvPr>
        </p:nvSpPr>
        <p:spPr>
          <a:xfrm>
            <a:off x="1115616" y="1484784"/>
            <a:ext cx="7498080" cy="4800600"/>
          </a:xfrm>
        </p:spPr>
        <p:txBody>
          <a:bodyPr>
            <a:normAutofit/>
          </a:bodyPr>
          <a:lstStyle/>
          <a:p>
            <a:pPr marL="0" indent="0">
              <a:buNone/>
            </a:pPr>
            <a:r>
              <a:rPr lang="ar-IQ" dirty="0"/>
              <a:t>هندسة المعرفة(</a:t>
            </a:r>
            <a:r>
              <a:rPr lang="en-US" dirty="0"/>
              <a:t>Knowledge engineering)( Levy,2010:117)</a:t>
            </a:r>
          </a:p>
          <a:p>
            <a:pPr marL="0" indent="0">
              <a:buNone/>
            </a:pPr>
            <a:r>
              <a:rPr lang="ar-IQ" dirty="0"/>
              <a:t>هي عبارة عن مجموعة من استراتيجيات المعرفة "الجزئية" (مثل التمثيل والتنظيم)، في حين تعتبر إدارة المعرفة بمثابة مجموعة من استراتيجيات المعرفة "الكلي". (على سبيل المثال، الالتقاط والمشاركة). لذلك، يجب أن تتضمن مشاريع إدارة المعرفة بعض المعرفة والخبرة الهندسية من أجل تقديم خدمات ذات قيمة مضافة. </a:t>
            </a:r>
          </a:p>
          <a:p>
            <a:pPr marL="0" indent="0">
              <a:buNone/>
            </a:pPr>
            <a:r>
              <a:rPr lang="ar-IQ" dirty="0"/>
              <a:t>هندسة المعرفة هي التكنولوجيا الكامنة وراء إنشاء أنظمة متخصصة للمساعدة في القضايا المتعلقة بمجال المعرفة المبرمج. </a:t>
            </a:r>
            <a:r>
              <a:rPr lang="ar-IQ" dirty="0" smtClean="0"/>
              <a:t> </a:t>
            </a:r>
            <a:endParaRPr lang="ar-IQ" dirty="0"/>
          </a:p>
        </p:txBody>
      </p:sp>
    </p:spTree>
    <p:extLst>
      <p:ext uri="{BB962C8B-B14F-4D97-AF65-F5344CB8AC3E}">
        <p14:creationId xmlns:p14="http://schemas.microsoft.com/office/powerpoint/2010/main" val="335441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638"/>
            <a:ext cx="7498080" cy="1354162"/>
          </a:xfrm>
        </p:spPr>
        <p:txBody>
          <a:bodyPr>
            <a:normAutofit/>
          </a:bodyPr>
          <a:lstStyle/>
          <a:p>
            <a:pPr algn="ctr" rtl="0"/>
            <a:r>
              <a:rPr lang="ar-IQ" dirty="0"/>
              <a:t>الجدول الزمني لهندسة </a:t>
            </a:r>
            <a:r>
              <a:rPr lang="ar-IQ" dirty="0" smtClean="0"/>
              <a:t>المعرفة</a:t>
            </a:r>
            <a:endParaRPr lang="ar-IQ" dirty="0"/>
          </a:p>
        </p:txBody>
      </p:sp>
      <p:sp>
        <p:nvSpPr>
          <p:cNvPr id="3" name="عنصر نائب للمحتوى 2"/>
          <p:cNvSpPr>
            <a:spLocks noGrp="1"/>
          </p:cNvSpPr>
          <p:nvPr>
            <p:ph idx="1"/>
          </p:nvPr>
        </p:nvSpPr>
        <p:spPr>
          <a:xfrm>
            <a:off x="1043608" y="1844824"/>
            <a:ext cx="7890080" cy="4896544"/>
          </a:xfrm>
        </p:spPr>
        <p:txBody>
          <a:bodyPr>
            <a:normAutofit lnSpcReduction="10000"/>
          </a:bodyPr>
          <a:lstStyle/>
          <a:p>
            <a:pPr marL="0" indent="0" algn="justLow">
              <a:buNone/>
            </a:pPr>
            <a:r>
              <a:rPr lang="ar-IQ" sz="2800" dirty="0"/>
              <a:t>هندسة المعرفة (</a:t>
            </a:r>
            <a:r>
              <a:rPr lang="en-US" sz="2800" dirty="0"/>
              <a:t>KE) </a:t>
            </a:r>
            <a:r>
              <a:rPr lang="ar-IQ" sz="2800" dirty="0"/>
              <a:t>هي أحد علوم الكمبيوتر الأخرى وهي المجال الذي يشترك في بعض أهداف </a:t>
            </a:r>
            <a:r>
              <a:rPr lang="en-US" sz="2800" dirty="0"/>
              <a:t>SE.  </a:t>
            </a:r>
            <a:r>
              <a:rPr lang="ar-IQ" sz="2800" dirty="0"/>
              <a:t>عندما يجب على البرنامج الذي سيتم تطويره أن يتصرف بطريقة إرشادية .بناء على النظام القائم على المعرفة (</a:t>
            </a:r>
            <a:r>
              <a:rPr lang="en-US" sz="2800" dirty="0"/>
              <a:t>KBS) </a:t>
            </a:r>
            <a:r>
              <a:rPr lang="ar-IQ" sz="2800" dirty="0"/>
              <a:t>بشكل منهجي ويمكن السيطرة عليه . وهذا يتطلب تحليل المبنى و عملية الصيانة نفسها والتطوير المناسبة </a:t>
            </a:r>
            <a:r>
              <a:rPr lang="ar-IQ" sz="2800" dirty="0" err="1"/>
              <a:t>للاساليب</a:t>
            </a:r>
            <a:r>
              <a:rPr lang="ar-IQ" sz="2800" dirty="0"/>
              <a:t> واللغات والأدوات المناسبة للتطوير  . لأن التخصصين يقترح بناء البرمجيات باستخدام المبادئ الهندسية، ينبغي أن يكون هناك تشابه بين الأساليب والتقنيات والأدوات المستخدمة في كلا المجالين. في الواقع، لقد قاموا بتجربة مماثلة ولكن مع ما يقرب من عقد من التأخير. ومع ذلك،  و</a:t>
            </a:r>
            <a:r>
              <a:rPr lang="en-US" sz="2800" dirty="0"/>
              <a:t>SE </a:t>
            </a:r>
            <a:r>
              <a:rPr lang="ar-IQ" sz="2800" dirty="0"/>
              <a:t>تجاهلوا بعضهم البعض، ضد بعض المبادئ الأساسية لأي هندسة (مثل إعادة الاستخدام أو التعاون أو تقسيم العمل) </a:t>
            </a:r>
            <a:r>
              <a:rPr lang="ar-IQ" sz="2800" dirty="0" smtClean="0"/>
              <a:t>. </a:t>
            </a:r>
            <a:endParaRPr lang="ar-IQ" sz="2800" dirty="0"/>
          </a:p>
        </p:txBody>
      </p:sp>
    </p:spTree>
    <p:extLst>
      <p:ext uri="{BB962C8B-B14F-4D97-AF65-F5344CB8AC3E}">
        <p14:creationId xmlns:p14="http://schemas.microsoft.com/office/powerpoint/2010/main" val="35440435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068728"/>
          </a:xfrm>
        </p:spPr>
        <p:txBody>
          <a:bodyPr>
            <a:normAutofit/>
          </a:bodyPr>
          <a:lstStyle/>
          <a:p>
            <a:pPr algn="ctr"/>
            <a:r>
              <a:rPr lang="ar-IQ" sz="3600" dirty="0"/>
              <a:t>نظام هندسة المعرفة(</a:t>
            </a:r>
            <a:r>
              <a:rPr lang="en-US" sz="3600" dirty="0"/>
              <a:t>Knowledge engineering system)</a:t>
            </a:r>
            <a:endParaRPr lang="ar-IQ" sz="3600" dirty="0"/>
          </a:p>
        </p:txBody>
      </p:sp>
      <p:sp>
        <p:nvSpPr>
          <p:cNvPr id="3" name="عنصر نائب للمحتوى 2"/>
          <p:cNvSpPr>
            <a:spLocks noGrp="1"/>
          </p:cNvSpPr>
          <p:nvPr>
            <p:ph idx="1"/>
          </p:nvPr>
        </p:nvSpPr>
        <p:spPr>
          <a:xfrm>
            <a:off x="539552" y="1916832"/>
            <a:ext cx="8394136" cy="4331568"/>
          </a:xfrm>
        </p:spPr>
        <p:txBody>
          <a:bodyPr>
            <a:normAutofit/>
          </a:bodyPr>
          <a:lstStyle/>
          <a:p>
            <a:pPr algn="just"/>
            <a:r>
              <a:rPr lang="ar-IQ" dirty="0"/>
              <a:t>تمتلك المنظمات معرفة مكتسبة لصناع المعرفة والخبراء العاملين لديها، والذين يمثلون راس المال الفكري او المورد المعرفي فيها، الا ان المعرفة وهي ذات الحالة تكون غير </a:t>
            </a:r>
            <a:r>
              <a:rPr lang="ar-IQ" dirty="0" err="1"/>
              <a:t>مهيكلة</a:t>
            </a:r>
            <a:r>
              <a:rPr lang="ar-IQ" dirty="0"/>
              <a:t> وغير معبر عنها بصراحة، ومعرضة الى الفقدان بانتهاء خدمة الخبير، اضافة الى عدم اتاحتها بالوقت المناسب للجهة الطالبة بسهولة. وحاولت المنظمات الاستفادة من تطبيقات الذكاء الاصطناعي الذي تسعي المنظمة عن طريقه الى توثيق المعرفة التي تمتلكها عقول خبرائها في قاعدة للمعرفة، لتصير هذه المعرفة متاحة </a:t>
            </a:r>
            <a:r>
              <a:rPr lang="ar-IQ" dirty="0" err="1"/>
              <a:t>لافراد</a:t>
            </a:r>
            <a:r>
              <a:rPr lang="ar-IQ" dirty="0"/>
              <a:t> المنظمة، </a:t>
            </a:r>
            <a:r>
              <a:rPr lang="ar-IQ" dirty="0" err="1"/>
              <a:t>ومهيئة</a:t>
            </a:r>
            <a:r>
              <a:rPr lang="ar-IQ" dirty="0"/>
              <a:t> بتطبيقات استدلالية للحصول على الاستشارة المطلوبة. تم اقتراح نظام لهندسة المعرفة يتألف من المكونات المادية والمكونات البشرية والتي تعمل معاً لتطبيق عمليات النظام </a:t>
            </a:r>
            <a:r>
              <a:rPr lang="ar-IQ" dirty="0" smtClean="0"/>
              <a:t> </a:t>
            </a:r>
            <a:endParaRPr lang="ar-IQ" dirty="0"/>
          </a:p>
        </p:txBody>
      </p:sp>
    </p:spTree>
    <p:extLst>
      <p:ext uri="{BB962C8B-B14F-4D97-AF65-F5344CB8AC3E}">
        <p14:creationId xmlns:p14="http://schemas.microsoft.com/office/powerpoint/2010/main" val="2768681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dirty="0"/>
              <a:t>القيود الثقافية في تنفيذ إدارة المعرفة(</a:t>
            </a:r>
            <a:r>
              <a:rPr lang="en-US" dirty="0"/>
              <a:t>Cultural constraints in implementing knowledge management</a:t>
            </a:r>
            <a:r>
              <a:rPr lang="en-US" dirty="0" smtClean="0"/>
              <a:t>)</a:t>
            </a:r>
            <a:r>
              <a:rPr lang="ar-IQ" dirty="0" smtClean="0"/>
              <a:t> </a:t>
            </a:r>
            <a:endParaRPr lang="ar-IQ" dirty="0"/>
          </a:p>
        </p:txBody>
      </p:sp>
      <p:sp>
        <p:nvSpPr>
          <p:cNvPr id="3" name="عنصر نائب للمحتوى 2"/>
          <p:cNvSpPr>
            <a:spLocks noGrp="1"/>
          </p:cNvSpPr>
          <p:nvPr>
            <p:ph idx="1"/>
          </p:nvPr>
        </p:nvSpPr>
        <p:spPr/>
        <p:txBody>
          <a:bodyPr>
            <a:normAutofit/>
          </a:bodyPr>
          <a:lstStyle/>
          <a:p>
            <a:pPr marL="0" indent="0">
              <a:buNone/>
            </a:pPr>
            <a:r>
              <a:rPr lang="ar-IQ" dirty="0"/>
              <a:t>يجب فهم ثقافة المنظمة قبل تنفيذ حل إدارة المعرفة بنجاح. لكي يكون حل إدارة المعرفة ناجحًا، يجب أن يدعمه وتدعمه المعايير الثقافية والتوقعات والممارسات الخاصة بالمنظمة .</a:t>
            </a:r>
          </a:p>
          <a:p>
            <a:pPr marL="0" indent="0">
              <a:buNone/>
            </a:pPr>
            <a:r>
              <a:rPr lang="ar-IQ" dirty="0"/>
              <a:t>حدد الثقافة كعنصر مهم في البنية التحتية بشكل إيجابي يؤثر على الفعالية التنظيمية. إن الثقافة التنظيمية الصديقة للمعرفة هي إحدى هذه العوامل من أهم الشروط التي تؤدي إلى نجاح مبادرات إدارة المعرفة في المنظمات أن هناك حواجز ثقافية فيما يتعلق بإدارة المعرفة التي تمنع الموظفين من تبادل المعرفة من خلال المصنوعات، تعليم وتوجيه الآخرين، واستخدام خبراتهم في الابتكار وتحسين الإنتاجية</a:t>
            </a:r>
            <a:r>
              <a:rPr lang="ar-IQ" dirty="0" smtClean="0"/>
              <a:t>. </a:t>
            </a:r>
            <a:endParaRPr lang="ar-IQ" dirty="0"/>
          </a:p>
        </p:txBody>
      </p:sp>
    </p:spTree>
    <p:extLst>
      <p:ext uri="{BB962C8B-B14F-4D97-AF65-F5344CB8AC3E}">
        <p14:creationId xmlns:p14="http://schemas.microsoft.com/office/powerpoint/2010/main" val="2594513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dirty="0"/>
              <a:t>الكشف عن التصورات الضمنية</a:t>
            </a:r>
            <a:endParaRPr lang="ar-IQ" dirty="0"/>
          </a:p>
        </p:txBody>
      </p:sp>
      <p:sp>
        <p:nvSpPr>
          <p:cNvPr id="3" name="عنصر نائب للمحتوى 2"/>
          <p:cNvSpPr>
            <a:spLocks noGrp="1"/>
          </p:cNvSpPr>
          <p:nvPr>
            <p:ph idx="1"/>
          </p:nvPr>
        </p:nvSpPr>
        <p:spPr/>
        <p:txBody>
          <a:bodyPr>
            <a:normAutofit/>
          </a:bodyPr>
          <a:lstStyle/>
          <a:p>
            <a:pPr marL="0" indent="0">
              <a:buNone/>
            </a:pPr>
            <a:r>
              <a:rPr lang="ar-IQ" dirty="0"/>
              <a:t>تعد مبادرات إدارة المعرفة، المشابهة لإعادة هندسة العمليات التجارية (</a:t>
            </a:r>
            <a:r>
              <a:rPr lang="en-US" dirty="0"/>
              <a:t>BPR)، </a:t>
            </a:r>
            <a:r>
              <a:rPr lang="ar-IQ" dirty="0"/>
              <a:t>بمثابة مبادرات تنظيمية رئيسية. ومع ذلك، قد لا يفهم أعضاء المنظمة أهدافها وأهدافها بشكل كامل في هيكل المبادرة. يوضح فاهي  أهمية المعرفة الضمنية في المراحل المبكرة من إعادة هندسة العمليات: كان يُنظر إلى إعادة هندسة العمليات بشكل عام على أنها تسبب اضطرابات غير ضرورية في المنظمة (اعتقاد ضمني).</a:t>
            </a:r>
          </a:p>
          <a:p>
            <a:pPr marL="0" indent="0">
              <a:buNone/>
            </a:pPr>
            <a:r>
              <a:rPr lang="ar-IQ" dirty="0"/>
              <a:t>واستهلاك انتباه المنظمة الإجمالي لفترة طويلة من الزمن (ضمنيًا</a:t>
            </a:r>
            <a:r>
              <a:rPr lang="ar-IQ" dirty="0" smtClean="0"/>
              <a:t>). </a:t>
            </a:r>
            <a:endParaRPr lang="ar-IQ" dirty="0"/>
          </a:p>
        </p:txBody>
      </p:sp>
    </p:spTree>
    <p:extLst>
      <p:ext uri="{BB962C8B-B14F-4D97-AF65-F5344CB8AC3E}">
        <p14:creationId xmlns:p14="http://schemas.microsoft.com/office/powerpoint/2010/main" val="2006570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20688"/>
            <a:ext cx="8229600" cy="1226400"/>
          </a:xfrm>
        </p:spPr>
        <p:txBody>
          <a:bodyPr>
            <a:normAutofit/>
          </a:bodyPr>
          <a:lstStyle/>
          <a:p>
            <a:pPr algn="ctr"/>
            <a:r>
              <a:rPr lang="ar-IQ" dirty="0"/>
              <a:t>أدوات إدارة </a:t>
            </a:r>
            <a:r>
              <a:rPr lang="ar-IQ" dirty="0" smtClean="0"/>
              <a:t>المعرفة</a:t>
            </a:r>
            <a:r>
              <a:rPr lang="en-US" dirty="0" smtClean="0"/>
              <a:t> </a:t>
            </a:r>
            <a:endParaRPr lang="ar-IQ" dirty="0"/>
          </a:p>
        </p:txBody>
      </p:sp>
      <p:sp>
        <p:nvSpPr>
          <p:cNvPr id="3" name="عنصر نائب للمحتوى 2"/>
          <p:cNvSpPr>
            <a:spLocks noGrp="1"/>
          </p:cNvSpPr>
          <p:nvPr>
            <p:ph idx="1"/>
          </p:nvPr>
        </p:nvSpPr>
        <p:spPr/>
        <p:txBody>
          <a:bodyPr>
            <a:normAutofit/>
          </a:bodyPr>
          <a:lstStyle/>
          <a:p>
            <a:pPr algn="just"/>
            <a:r>
              <a:rPr lang="ar-IQ" dirty="0"/>
              <a:t>أدوات إدارة المعرفة للمؤسسات المشاركة في ممارسات إدارة المعرفة هي أجهزة تسهل إنشاء المعرفة ومعالجتها ومشاركتها بين الأعضاء. من أجل التنفيذ الكامل لنظام إدارة المفاتيح وتحقيق أقصى قدر من الفوائد، هناك حاجة إلى توفير عنصرين: الأول، بنية تحتية تكنولوجية تتكون من أجهزة الكمبيوتر والشبكات وقواعد البيانات؛ والثاني، التطبيقات البرمجية المثبتة في البيئات الموزعة. وعادة ما يشار إلى هذين العنصرين بأدوات إدارة المعرفة. تم تصميم هذه الأدوات وبناؤها لتمكين الاستخدام الأسهل والأسرع للوظائف المهمة، مثل إدارة المستندات وورش العمل التعاونية عبر الإنترنت ومحركات البحث المتميزة وما شابه ذلك، والتي تعتبر حيوية لإدارة المعرفة وحمايتها وتسخيرها</a:t>
            </a:r>
            <a:r>
              <a:rPr lang="ar-IQ" dirty="0" smtClean="0"/>
              <a:t>. </a:t>
            </a:r>
          </a:p>
          <a:p>
            <a:pPr algn="just"/>
            <a:endParaRPr lang="ar-IQ" dirty="0"/>
          </a:p>
        </p:txBody>
      </p:sp>
    </p:spTree>
    <p:extLst>
      <p:ext uri="{BB962C8B-B14F-4D97-AF65-F5344CB8AC3E}">
        <p14:creationId xmlns:p14="http://schemas.microsoft.com/office/powerpoint/2010/main" val="923231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dirty="0"/>
              <a:t>إدارة الوثائق(</a:t>
            </a:r>
            <a:r>
              <a:rPr lang="en-US" dirty="0"/>
              <a:t>Document Management). </a:t>
            </a:r>
            <a:endParaRPr lang="ar-IQ" dirty="0"/>
          </a:p>
        </p:txBody>
      </p:sp>
      <p:sp>
        <p:nvSpPr>
          <p:cNvPr id="3" name="عنصر نائب للمحتوى 2"/>
          <p:cNvSpPr>
            <a:spLocks noGrp="1"/>
          </p:cNvSpPr>
          <p:nvPr>
            <p:ph idx="1"/>
          </p:nvPr>
        </p:nvSpPr>
        <p:spPr/>
        <p:txBody>
          <a:bodyPr>
            <a:normAutofit/>
          </a:bodyPr>
          <a:lstStyle/>
          <a:p>
            <a:pPr marL="0" indent="0">
              <a:buNone/>
            </a:pPr>
            <a:r>
              <a:rPr lang="ar-IQ" dirty="0"/>
              <a:t>إن مستودع المعلومات والمعرفة الأكثر شيوعاً في المنظمات هو الوثائق؛ والتي يتم إنشاؤها عادةً على أساس يومي لجميع الأنشطة التشغيلية (المستمرة) تقريبًا. المقترحات والعقود والأعمال التجارية أو التقارير الفنية لتقصي الحقائق والمذكرات والرسائل والإعلانات وإيصالات المعاملات وما إلى ذلك، هي أمثلة على المستندات داخل المنظمة؛ والتي يمكن أن تكون بمثابة حجر الأساس لإدارة المعرفة. ومن المثير للاهتمام أن الإدارة المنهجية للوثائق عند القيام بها بنية واعية توفر للمنظمة موارد كبيرة؛ ماليا وغير ذلك</a:t>
            </a:r>
            <a:r>
              <a:rPr lang="ar-IQ" dirty="0" smtClean="0"/>
              <a:t>. </a:t>
            </a:r>
            <a:endParaRPr lang="ar-IQ" dirty="0"/>
          </a:p>
        </p:txBody>
      </p:sp>
    </p:spTree>
    <p:extLst>
      <p:ext uri="{BB962C8B-B14F-4D97-AF65-F5344CB8AC3E}">
        <p14:creationId xmlns:p14="http://schemas.microsoft.com/office/powerpoint/2010/main" val="2926936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dirty="0"/>
              <a:t>بوابة </a:t>
            </a:r>
            <a:r>
              <a:rPr lang="ar-IQ" dirty="0" smtClean="0"/>
              <a:t>المؤسسة</a:t>
            </a:r>
            <a:r>
              <a:rPr lang="en-US" dirty="0" smtClean="0"/>
              <a:t>Enterprise </a:t>
            </a:r>
            <a:r>
              <a:rPr lang="en-US" dirty="0"/>
              <a:t>Portal</a:t>
            </a:r>
            <a:r>
              <a:rPr lang="en-US" dirty="0" smtClean="0"/>
              <a:t>)</a:t>
            </a:r>
            <a:endParaRPr lang="ar-IQ" dirty="0"/>
          </a:p>
        </p:txBody>
      </p:sp>
      <p:sp>
        <p:nvSpPr>
          <p:cNvPr id="3" name="عنصر نائب للمحتوى 2"/>
          <p:cNvSpPr>
            <a:spLocks noGrp="1"/>
          </p:cNvSpPr>
          <p:nvPr>
            <p:ph idx="1"/>
          </p:nvPr>
        </p:nvSpPr>
        <p:spPr/>
        <p:txBody>
          <a:bodyPr>
            <a:normAutofit/>
          </a:bodyPr>
          <a:lstStyle/>
          <a:p>
            <a:pPr marL="0" indent="0">
              <a:buNone/>
            </a:pPr>
            <a:r>
              <a:rPr lang="ar-IQ" dirty="0"/>
              <a:t>تعد بوابة المؤسسة أداة قيمة لإدارة المعرفة تجمع بين الأشخاص والعمليات والمعرفة المتنوعة الموجودة داخل المؤسسة. هذه الأداة تعزز تكامل وعرض المعرفة بحيث يمكن للموظفين و/أو حتى الشركاء أو العملاء في المؤسسة الوصول إلى المعرفة المطلوبة من مصادر متعددة لتعزيز عملية صنع القرار وحل المشكلات. غالبًا ما يعمل كواجهة مستخدم على الويب تسمح للأفراد بتخصيص مساهمة المعرفة ومشاركتها؛ وخاصة مع الزملاء وغيرهم من المهنيين</a:t>
            </a:r>
            <a:r>
              <a:rPr lang="ar-IQ" dirty="0" smtClean="0"/>
              <a:t>. </a:t>
            </a:r>
            <a:endParaRPr lang="ar-IQ" dirty="0"/>
          </a:p>
        </p:txBody>
      </p:sp>
    </p:spTree>
    <p:extLst>
      <p:ext uri="{BB962C8B-B14F-4D97-AF65-F5344CB8AC3E}">
        <p14:creationId xmlns:p14="http://schemas.microsoft.com/office/powerpoint/2010/main" val="1440669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111</TotalTime>
  <Words>984</Words>
  <Application>Microsoft Office PowerPoint</Application>
  <PresentationFormat>عرض على الشاشة (3:4)‏</PresentationFormat>
  <Paragraphs>40</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تدفق</vt:lpstr>
      <vt:lpstr>                      ادارة المعرفة  هندسة ادارة المعرفة والثقافة + ادوات ونماذج ادارة المعرفة   </vt:lpstr>
      <vt:lpstr> </vt:lpstr>
      <vt:lpstr>الجدول الزمني لهندسة المعرفة</vt:lpstr>
      <vt:lpstr>نظام هندسة المعرفة(Knowledge engineering system)</vt:lpstr>
      <vt:lpstr>القيود الثقافية في تنفيذ إدارة المعرفة(Cultural constraints in implementing knowledge management) </vt:lpstr>
      <vt:lpstr>الكشف عن التصورات الضمنية</vt:lpstr>
      <vt:lpstr>أدوات إدارة المعرفة </vt:lpstr>
      <vt:lpstr>إدارة الوثائق(Document Management). </vt:lpstr>
      <vt:lpstr>بوابة المؤسسةEnterprise Portal)</vt:lpstr>
      <vt:lpstr>نماذج إدارة المعرفة(Knowledge management models)</vt:lpstr>
      <vt:lpstr>نموذج موئل لادارة المعرفة </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الرابعة  مداخل و نظريات إدارة المعرفة + نظرية شانون للمعرفة Knowledge Management Theories and Approaches + Shannon’s Theory of Knowledge</dc:title>
  <dc:creator>DR.Ahmed Saker 2o1O</dc:creator>
  <cp:lastModifiedBy>Maher</cp:lastModifiedBy>
  <cp:revision>11</cp:revision>
  <dcterms:created xsi:type="dcterms:W3CDTF">2024-02-26T14:16:16Z</dcterms:created>
  <dcterms:modified xsi:type="dcterms:W3CDTF">2024-03-21T04:43:23Z</dcterms:modified>
</cp:coreProperties>
</file>